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A03C33-852C-4814-B806-3F76AFC58BAA}" v="4" dt="2026-06-24T13:34:47.99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ndy Grubbs" userId="296a1476-f750-42c4-8d16-9df16c9808d9" providerId="ADAL" clId="{4F4B8880-350B-4A2B-ABF2-16CA67F697A9}"/>
    <pc:docChg chg="modSld">
      <pc:chgData name="Wendy Grubbs" userId="296a1476-f750-42c4-8d16-9df16c9808d9" providerId="ADAL" clId="{4F4B8880-350B-4A2B-ABF2-16CA67F697A9}" dt="2026-06-24T13:34:47.999" v="19"/>
      <pc:docMkLst>
        <pc:docMk/>
      </pc:docMkLst>
      <pc:sldChg chg="addSp modSp mod">
        <pc:chgData name="Wendy Grubbs" userId="296a1476-f750-42c4-8d16-9df16c9808d9" providerId="ADAL" clId="{4F4B8880-350B-4A2B-ABF2-16CA67F697A9}" dt="2026-06-24T13:19:57.966" v="4" actId="1076"/>
        <pc:sldMkLst>
          <pc:docMk/>
          <pc:sldMk cId="0" sldId="256"/>
        </pc:sldMkLst>
        <pc:picChg chg="add mod">
          <ac:chgData name="Wendy Grubbs" userId="296a1476-f750-42c4-8d16-9df16c9808d9" providerId="ADAL" clId="{4F4B8880-350B-4A2B-ABF2-16CA67F697A9}" dt="2026-06-24T13:19:57.966" v="4" actId="1076"/>
          <ac:picMkLst>
            <pc:docMk/>
            <pc:sldMk cId="0" sldId="256"/>
            <ac:picMk id="4" creationId="{A729A632-9CA0-5165-42E9-7AD1890AD0DA}"/>
          </ac:picMkLst>
        </pc:picChg>
      </pc:sldChg>
      <pc:sldChg chg="addSp modSp mod">
        <pc:chgData name="Wendy Grubbs" userId="296a1476-f750-42c4-8d16-9df16c9808d9" providerId="ADAL" clId="{4F4B8880-350B-4A2B-ABF2-16CA67F697A9}" dt="2026-06-24T13:34:10.319" v="9" actId="1076"/>
        <pc:sldMkLst>
          <pc:docMk/>
          <pc:sldMk cId="0" sldId="257"/>
        </pc:sldMkLst>
        <pc:picChg chg="add mod">
          <ac:chgData name="Wendy Grubbs" userId="296a1476-f750-42c4-8d16-9df16c9808d9" providerId="ADAL" clId="{4F4B8880-350B-4A2B-ABF2-16CA67F697A9}" dt="2026-06-24T13:34:10.319" v="9" actId="1076"/>
          <ac:picMkLst>
            <pc:docMk/>
            <pc:sldMk cId="0" sldId="257"/>
            <ac:picMk id="7" creationId="{DD2A7E08-BADE-30BD-E796-8C7E058F226F}"/>
          </ac:picMkLst>
        </pc:picChg>
      </pc:sldChg>
      <pc:sldChg chg="addSp modSp mod">
        <pc:chgData name="Wendy Grubbs" userId="296a1476-f750-42c4-8d16-9df16c9808d9" providerId="ADAL" clId="{4F4B8880-350B-4A2B-ABF2-16CA67F697A9}" dt="2026-06-24T13:34:29.070" v="15" actId="1076"/>
        <pc:sldMkLst>
          <pc:docMk/>
          <pc:sldMk cId="0" sldId="258"/>
        </pc:sldMkLst>
        <pc:picChg chg="add mod">
          <ac:chgData name="Wendy Grubbs" userId="296a1476-f750-42c4-8d16-9df16c9808d9" providerId="ADAL" clId="{4F4B8880-350B-4A2B-ABF2-16CA67F697A9}" dt="2026-06-24T13:34:29.070" v="15" actId="1076"/>
          <ac:picMkLst>
            <pc:docMk/>
            <pc:sldMk cId="0" sldId="258"/>
            <ac:picMk id="10" creationId="{72A15374-928D-94C8-8221-AA2429599D1E}"/>
          </ac:picMkLst>
        </pc:picChg>
      </pc:sldChg>
      <pc:sldChg chg="addSp modSp">
        <pc:chgData name="Wendy Grubbs" userId="296a1476-f750-42c4-8d16-9df16c9808d9" providerId="ADAL" clId="{4F4B8880-350B-4A2B-ABF2-16CA67F697A9}" dt="2026-06-24T13:34:34.780" v="16"/>
        <pc:sldMkLst>
          <pc:docMk/>
          <pc:sldMk cId="0" sldId="259"/>
        </pc:sldMkLst>
        <pc:picChg chg="add mod">
          <ac:chgData name="Wendy Grubbs" userId="296a1476-f750-42c4-8d16-9df16c9808d9" providerId="ADAL" clId="{4F4B8880-350B-4A2B-ABF2-16CA67F697A9}" dt="2026-06-24T13:34:34.780" v="16"/>
          <ac:picMkLst>
            <pc:docMk/>
            <pc:sldMk cId="0" sldId="259"/>
            <ac:picMk id="8" creationId="{4A2443B7-C3BB-C889-B81C-D618D5BF97A0}"/>
          </ac:picMkLst>
        </pc:picChg>
      </pc:sldChg>
      <pc:sldChg chg="addSp modSp">
        <pc:chgData name="Wendy Grubbs" userId="296a1476-f750-42c4-8d16-9df16c9808d9" providerId="ADAL" clId="{4F4B8880-350B-4A2B-ABF2-16CA67F697A9}" dt="2026-06-24T13:34:41.334" v="17"/>
        <pc:sldMkLst>
          <pc:docMk/>
          <pc:sldMk cId="0" sldId="260"/>
        </pc:sldMkLst>
        <pc:picChg chg="add mod">
          <ac:chgData name="Wendy Grubbs" userId="296a1476-f750-42c4-8d16-9df16c9808d9" providerId="ADAL" clId="{4F4B8880-350B-4A2B-ABF2-16CA67F697A9}" dt="2026-06-24T13:34:41.334" v="17"/>
          <ac:picMkLst>
            <pc:docMk/>
            <pc:sldMk cId="0" sldId="260"/>
            <ac:picMk id="7" creationId="{80C743B4-E849-3CE3-3751-36E4AB4FBDCA}"/>
          </ac:picMkLst>
        </pc:picChg>
      </pc:sldChg>
      <pc:sldChg chg="addSp modSp">
        <pc:chgData name="Wendy Grubbs" userId="296a1476-f750-42c4-8d16-9df16c9808d9" providerId="ADAL" clId="{4F4B8880-350B-4A2B-ABF2-16CA67F697A9}" dt="2026-06-24T13:34:44.346" v="18"/>
        <pc:sldMkLst>
          <pc:docMk/>
          <pc:sldMk cId="0" sldId="261"/>
        </pc:sldMkLst>
        <pc:picChg chg="add mod">
          <ac:chgData name="Wendy Grubbs" userId="296a1476-f750-42c4-8d16-9df16c9808d9" providerId="ADAL" clId="{4F4B8880-350B-4A2B-ABF2-16CA67F697A9}" dt="2026-06-24T13:34:44.346" v="18"/>
          <ac:picMkLst>
            <pc:docMk/>
            <pc:sldMk cId="0" sldId="261"/>
            <ac:picMk id="6" creationId="{8D8017B8-1953-55B1-4EAE-15A95A75F0F1}"/>
          </ac:picMkLst>
        </pc:picChg>
      </pc:sldChg>
      <pc:sldChg chg="addSp modSp">
        <pc:chgData name="Wendy Grubbs" userId="296a1476-f750-42c4-8d16-9df16c9808d9" providerId="ADAL" clId="{4F4B8880-350B-4A2B-ABF2-16CA67F697A9}" dt="2026-06-24T13:34:47.999" v="19"/>
        <pc:sldMkLst>
          <pc:docMk/>
          <pc:sldMk cId="0" sldId="262"/>
        </pc:sldMkLst>
        <pc:picChg chg="add mod">
          <ac:chgData name="Wendy Grubbs" userId="296a1476-f750-42c4-8d16-9df16c9808d9" providerId="ADAL" clId="{4F4B8880-350B-4A2B-ABF2-16CA67F697A9}" dt="2026-06-24T13:34:47.999" v="19"/>
          <ac:picMkLst>
            <pc:docMk/>
            <pc:sldMk cId="0" sldId="262"/>
            <ac:picMk id="7" creationId="{F70820DB-E603-68F5-C933-D5C66644D91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934875" y="0"/>
            <a:ext cx="5257165" cy="6858000"/>
          </a:xfrm>
          <a:custGeom>
            <a:avLst/>
            <a:gdLst/>
            <a:ahLst/>
            <a:cxnLst/>
            <a:rect l="l" t="t" r="r" b="b"/>
            <a:pathLst>
              <a:path w="5257165" h="6858000">
                <a:moveTo>
                  <a:pt x="5257126" y="0"/>
                </a:moveTo>
                <a:lnTo>
                  <a:pt x="2964167" y="0"/>
                </a:lnTo>
                <a:lnTo>
                  <a:pt x="0" y="6858000"/>
                </a:lnTo>
                <a:lnTo>
                  <a:pt x="5257126" y="6858000"/>
                </a:lnTo>
                <a:lnTo>
                  <a:pt x="5257126" y="0"/>
                </a:lnTo>
                <a:close/>
              </a:path>
            </a:pathLst>
          </a:custGeom>
          <a:solidFill>
            <a:srgbClr val="0063A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086249"/>
            <a:ext cx="3042729" cy="7664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198472" y="246488"/>
            <a:ext cx="1601262" cy="40333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-3" y="321400"/>
            <a:ext cx="9956165" cy="228600"/>
          </a:xfrm>
          <a:custGeom>
            <a:avLst/>
            <a:gdLst/>
            <a:ahLst/>
            <a:cxnLst/>
            <a:rect l="l" t="t" r="r" b="b"/>
            <a:pathLst>
              <a:path w="9956165" h="228600">
                <a:moveTo>
                  <a:pt x="9955974" y="0"/>
                </a:moveTo>
                <a:lnTo>
                  <a:pt x="9663303" y="0"/>
                </a:lnTo>
                <a:lnTo>
                  <a:pt x="0" y="0"/>
                </a:lnTo>
                <a:lnTo>
                  <a:pt x="0" y="228600"/>
                </a:lnTo>
                <a:lnTo>
                  <a:pt x="9857409" y="228600"/>
                </a:lnTo>
                <a:lnTo>
                  <a:pt x="9955974" y="0"/>
                </a:lnTo>
                <a:close/>
              </a:path>
            </a:pathLst>
          </a:custGeom>
          <a:solidFill>
            <a:srgbClr val="0063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21398"/>
            <a:ext cx="9956165" cy="228600"/>
          </a:xfrm>
          <a:custGeom>
            <a:avLst/>
            <a:gdLst/>
            <a:ahLst/>
            <a:cxnLst/>
            <a:rect l="l" t="t" r="r" b="b"/>
            <a:pathLst>
              <a:path w="9956165" h="228600">
                <a:moveTo>
                  <a:pt x="0" y="0"/>
                </a:moveTo>
                <a:lnTo>
                  <a:pt x="0" y="0"/>
                </a:lnTo>
                <a:lnTo>
                  <a:pt x="9955983" y="0"/>
                </a:lnTo>
                <a:lnTo>
                  <a:pt x="9857405" y="228600"/>
                </a:lnTo>
                <a:lnTo>
                  <a:pt x="256231" y="228600"/>
                </a:lnTo>
                <a:lnTo>
                  <a:pt x="0" y="228600"/>
                </a:lnTo>
              </a:path>
            </a:pathLst>
          </a:custGeom>
          <a:ln w="12700">
            <a:solidFill>
              <a:srgbClr val="4981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93139" y="921386"/>
            <a:ext cx="458152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5B7D9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8277" y="2009588"/>
            <a:ext cx="5960109" cy="4414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085824" y="2999538"/>
            <a:ext cx="3412490" cy="130048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 indent="1118870">
              <a:lnSpc>
                <a:spcPts val="4750"/>
              </a:lnSpc>
              <a:spcBef>
                <a:spcPts val="705"/>
              </a:spcBef>
            </a:pPr>
            <a:r>
              <a:rPr sz="4400" spc="-10" dirty="0">
                <a:solidFill>
                  <a:srgbClr val="233746"/>
                </a:solidFill>
              </a:rPr>
              <a:t>L-</a:t>
            </a:r>
            <a:r>
              <a:rPr sz="4400" spc="-25" dirty="0">
                <a:solidFill>
                  <a:srgbClr val="233746"/>
                </a:solidFill>
              </a:rPr>
              <a:t>42 </a:t>
            </a:r>
            <a:r>
              <a:rPr sz="4400" dirty="0">
                <a:solidFill>
                  <a:srgbClr val="233746"/>
                </a:solidFill>
              </a:rPr>
              <a:t>ASTM</a:t>
            </a:r>
            <a:r>
              <a:rPr sz="4400" spc="-15" dirty="0">
                <a:solidFill>
                  <a:srgbClr val="233746"/>
                </a:solidFill>
              </a:rPr>
              <a:t> </a:t>
            </a:r>
            <a:r>
              <a:rPr sz="4400" spc="-10" dirty="0">
                <a:solidFill>
                  <a:srgbClr val="233746"/>
                </a:solidFill>
              </a:rPr>
              <a:t>D7452</a:t>
            </a:r>
            <a:endParaRPr sz="4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29A632-9CA0-5165-42E9-7AD1890AD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43000"/>
            <a:ext cx="3412490" cy="7450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72849" y="6381511"/>
            <a:ext cx="23672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Copyright</a:t>
            </a:r>
            <a:r>
              <a:rPr sz="975" baseline="25641" dirty="0">
                <a:solidFill>
                  <a:srgbClr val="888888"/>
                </a:solidFill>
                <a:latin typeface="Arial"/>
                <a:cs typeface="Arial"/>
              </a:rPr>
              <a:t>©</a:t>
            </a:r>
            <a:r>
              <a:rPr sz="975" spc="89" baseline="25641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Performance</a:t>
            </a:r>
            <a:r>
              <a:rPr sz="1000" spc="-7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Review</a:t>
            </a:r>
            <a:r>
              <a:rPr sz="1000" spc="-3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888888"/>
                </a:solidFill>
                <a:latin typeface="Arial"/>
                <a:cs typeface="Arial"/>
              </a:rPr>
              <a:t>Institute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23946" y="638151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A4A4A4"/>
                </a:solidFill>
                <a:latin typeface="Arial"/>
                <a:cs typeface="Arial"/>
              </a:rPr>
              <a:t>2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0277" y="1855340"/>
            <a:ext cx="8921750" cy="3072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5080" indent="-228600">
              <a:lnSpc>
                <a:spcPct val="100000"/>
              </a:lnSpc>
              <a:spcBef>
                <a:spcPts val="95"/>
              </a:spcBef>
              <a:buClr>
                <a:srgbClr val="5B7D95"/>
              </a:buClr>
              <a:buChar char="•"/>
              <a:tabLst>
                <a:tab pos="240665" algn="l"/>
              </a:tabLst>
            </a:pP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Measures</a:t>
            </a:r>
            <a:r>
              <a:rPr sz="4000" spc="-8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4000" spc="-10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spc="-20" dirty="0">
                <a:solidFill>
                  <a:srgbClr val="233746"/>
                </a:solidFill>
                <a:latin typeface="Arial"/>
                <a:cs typeface="Arial"/>
              </a:rPr>
              <a:t>anti-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scoring</a:t>
            </a:r>
            <a:r>
              <a:rPr sz="4000" spc="-10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spc="-10" dirty="0">
                <a:solidFill>
                  <a:srgbClr val="233746"/>
                </a:solidFill>
                <a:latin typeface="Arial"/>
                <a:cs typeface="Arial"/>
              </a:rPr>
              <a:t>properties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of</a:t>
            </a:r>
            <a:r>
              <a:rPr sz="4000" spc="-8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hypoid</a:t>
            </a:r>
            <a:r>
              <a:rPr sz="4000" spc="-8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gear</a:t>
            </a:r>
            <a:r>
              <a:rPr sz="4000" spc="-7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oils</a:t>
            </a:r>
            <a:r>
              <a:rPr sz="4000" spc="-7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by</a:t>
            </a:r>
            <a:r>
              <a:rPr sz="4000" spc="-8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subjecting</a:t>
            </a:r>
            <a:r>
              <a:rPr sz="4000" spc="-8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spc="-25" dirty="0">
                <a:solidFill>
                  <a:srgbClr val="233746"/>
                </a:solidFill>
                <a:latin typeface="Arial"/>
                <a:cs typeface="Arial"/>
              </a:rPr>
              <a:t>the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axle</a:t>
            </a:r>
            <a:r>
              <a:rPr sz="4000" spc="-8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to</a:t>
            </a:r>
            <a:r>
              <a:rPr sz="4000" spc="-8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high</a:t>
            </a:r>
            <a:r>
              <a:rPr sz="4000" spc="-7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speed</a:t>
            </a:r>
            <a:r>
              <a:rPr sz="4000" spc="-7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and</a:t>
            </a:r>
            <a:r>
              <a:rPr sz="4000" spc="-7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shock</a:t>
            </a:r>
            <a:r>
              <a:rPr sz="4000" spc="-8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spc="-10" dirty="0">
                <a:solidFill>
                  <a:srgbClr val="233746"/>
                </a:solidFill>
                <a:latin typeface="Arial"/>
                <a:cs typeface="Arial"/>
              </a:rPr>
              <a:t>loading,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characterized</a:t>
            </a:r>
            <a:r>
              <a:rPr sz="4000" spc="-12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by</a:t>
            </a:r>
            <a:r>
              <a:rPr sz="4000" spc="-1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sudden</a:t>
            </a:r>
            <a:r>
              <a:rPr sz="4000" spc="-1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spc="-10" dirty="0">
                <a:solidFill>
                  <a:srgbClr val="233746"/>
                </a:solidFill>
                <a:latin typeface="Arial"/>
                <a:cs typeface="Arial"/>
              </a:rPr>
              <a:t>accelerations </a:t>
            </a:r>
            <a:r>
              <a:rPr sz="4000" dirty="0">
                <a:solidFill>
                  <a:srgbClr val="233746"/>
                </a:solidFill>
                <a:latin typeface="Arial"/>
                <a:cs typeface="Arial"/>
              </a:rPr>
              <a:t>and</a:t>
            </a:r>
            <a:r>
              <a:rPr sz="4000" spc="-7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4000" spc="-10" dirty="0">
                <a:solidFill>
                  <a:srgbClr val="233746"/>
                </a:solidFill>
                <a:latin typeface="Arial"/>
                <a:cs typeface="Arial"/>
              </a:rPr>
              <a:t>decelerations.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992954" y="907345"/>
            <a:ext cx="10687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L-</a:t>
            </a:r>
            <a:r>
              <a:rPr sz="4000" spc="-25" dirty="0"/>
              <a:t>37</a:t>
            </a:r>
            <a:endParaRPr sz="40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2A7E08-BADE-30BD-E796-8C7E058F2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600" y="264276"/>
            <a:ext cx="1674046" cy="3654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93139" y="744744"/>
            <a:ext cx="48952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L-</a:t>
            </a:r>
            <a:r>
              <a:rPr dirty="0"/>
              <a:t>42</a:t>
            </a:r>
            <a:r>
              <a:rPr spc="-40" dirty="0"/>
              <a:t> </a:t>
            </a:r>
            <a:r>
              <a:rPr dirty="0"/>
              <a:t>SHOCK</a:t>
            </a:r>
            <a:r>
              <a:rPr spc="-45" dirty="0"/>
              <a:t> </a:t>
            </a:r>
            <a:r>
              <a:rPr dirty="0"/>
              <a:t>BUMP</a:t>
            </a:r>
            <a:r>
              <a:rPr spc="-80" dirty="0"/>
              <a:t> </a:t>
            </a:r>
            <a:r>
              <a:rPr spc="-20" dirty="0"/>
              <a:t>TEST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10949" y="6405342"/>
            <a:ext cx="2291080" cy="142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0"/>
              </a:lnSpc>
            </a:pP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Copyright</a:t>
            </a:r>
            <a:r>
              <a:rPr sz="975" baseline="25641" dirty="0">
                <a:solidFill>
                  <a:srgbClr val="888888"/>
                </a:solidFill>
                <a:latin typeface="Arial"/>
                <a:cs typeface="Arial"/>
              </a:rPr>
              <a:t>©</a:t>
            </a:r>
            <a:r>
              <a:rPr sz="975" spc="89" baseline="25641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Performance</a:t>
            </a:r>
            <a:r>
              <a:rPr sz="1000" spc="-7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Review</a:t>
            </a:r>
            <a:r>
              <a:rPr sz="1000" spc="-3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888888"/>
                </a:solidFill>
                <a:latin typeface="Arial"/>
                <a:cs typeface="Arial"/>
              </a:rPr>
              <a:t>Institute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23946" y="638151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A4A4A4"/>
                </a:solidFill>
                <a:latin typeface="Arial"/>
                <a:cs typeface="Arial"/>
              </a:rPr>
              <a:t>3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2488" y="1274152"/>
            <a:ext cx="3558540" cy="185420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575"/>
              </a:spcBef>
              <a:buClr>
                <a:srgbClr val="5B7D95"/>
              </a:buClr>
              <a:buChar char="•"/>
              <a:tabLst>
                <a:tab pos="240665" algn="l"/>
              </a:tabLst>
            </a:pPr>
            <a:r>
              <a:rPr sz="2000" dirty="0">
                <a:latin typeface="Arial"/>
                <a:cs typeface="Arial"/>
              </a:rPr>
              <a:t>Same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rig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L-</a:t>
            </a:r>
            <a:r>
              <a:rPr sz="2000" spc="-25" dirty="0">
                <a:latin typeface="Arial"/>
                <a:cs typeface="Arial"/>
              </a:rPr>
              <a:t>37</a:t>
            </a:r>
            <a:endParaRPr sz="20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480"/>
              </a:spcBef>
              <a:buClr>
                <a:srgbClr val="5B7D95"/>
              </a:buClr>
              <a:buChar char="•"/>
              <a:tabLst>
                <a:tab pos="240665" algn="l"/>
              </a:tabLst>
            </a:pPr>
            <a:r>
              <a:rPr sz="2000" dirty="0">
                <a:latin typeface="Arial"/>
                <a:cs typeface="Arial"/>
              </a:rPr>
              <a:t>Dana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44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axle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(4.09:1)</a:t>
            </a:r>
            <a:endParaRPr sz="20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480"/>
              </a:spcBef>
              <a:buClr>
                <a:srgbClr val="5B7D95"/>
              </a:buClr>
              <a:buChar char="•"/>
              <a:tabLst>
                <a:tab pos="240665" algn="l"/>
              </a:tabLst>
            </a:pPr>
            <a:r>
              <a:rPr sz="2000" dirty="0">
                <a:latin typeface="Arial"/>
                <a:cs typeface="Arial"/>
              </a:rPr>
              <a:t>In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line torque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meter</a:t>
            </a:r>
            <a:endParaRPr sz="20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480"/>
              </a:spcBef>
              <a:buClr>
                <a:srgbClr val="5B7D95"/>
              </a:buClr>
              <a:buChar char="•"/>
              <a:tabLst>
                <a:tab pos="240665" algn="l"/>
              </a:tabLst>
            </a:pPr>
            <a:r>
              <a:rPr sz="2000" dirty="0">
                <a:latin typeface="Arial"/>
                <a:cs typeface="Arial"/>
              </a:rPr>
              <a:t>Midwest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3232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2000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hp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dynos</a:t>
            </a:r>
            <a:endParaRPr sz="20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480"/>
              </a:spcBef>
              <a:buClr>
                <a:srgbClr val="5B7D95"/>
              </a:buClr>
              <a:buChar char="•"/>
              <a:tabLst>
                <a:tab pos="240665" algn="l"/>
              </a:tabLst>
            </a:pPr>
            <a:r>
              <a:rPr sz="2000" spc="-10" dirty="0">
                <a:latin typeface="Arial"/>
                <a:cs typeface="Arial"/>
              </a:rPr>
              <a:t>Procedure: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6" name="object 6" descr="GEARROOM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22146" y="1143000"/>
            <a:ext cx="4114799" cy="46481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8054" y="3250463"/>
            <a:ext cx="6241231" cy="345763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363650" y="5723661"/>
            <a:ext cx="4032250" cy="923925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39370" rIns="0" bIns="0" rtlCol="0">
            <a:spAutoFit/>
          </a:bodyPr>
          <a:lstStyle/>
          <a:p>
            <a:pPr marL="90805" marR="632460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latin typeface="Arial"/>
                <a:cs typeface="Arial"/>
              </a:rPr>
              <a:t>New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L-</a:t>
            </a:r>
            <a:r>
              <a:rPr sz="1800" dirty="0">
                <a:latin typeface="Arial"/>
                <a:cs typeface="Arial"/>
              </a:rPr>
              <a:t>42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test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method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using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an </a:t>
            </a:r>
            <a:r>
              <a:rPr sz="1800" dirty="0">
                <a:latin typeface="Arial"/>
                <a:cs typeface="Arial"/>
              </a:rPr>
              <a:t>electrical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dyno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vs.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fired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engine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is </a:t>
            </a:r>
            <a:r>
              <a:rPr sz="1800" dirty="0">
                <a:latin typeface="Arial"/>
                <a:cs typeface="Arial"/>
              </a:rPr>
              <a:t>being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evaluated.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A15374-928D-94C8-8221-AA2429599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7376" y="286613"/>
            <a:ext cx="1659326" cy="36228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LEVELS</a:t>
            </a:r>
            <a:r>
              <a:rPr spc="-35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spc="-10" dirty="0"/>
              <a:t>DISTRESS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97864" y="881532"/>
            <a:ext cx="2869804" cy="16001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If</a:t>
            </a:r>
            <a:r>
              <a:rPr spc="-70" dirty="0"/>
              <a:t> </a:t>
            </a:r>
            <a:r>
              <a:rPr dirty="0"/>
              <a:t>the</a:t>
            </a:r>
            <a:r>
              <a:rPr spc="-65" dirty="0"/>
              <a:t> </a:t>
            </a:r>
            <a:r>
              <a:rPr dirty="0"/>
              <a:t>gear</a:t>
            </a:r>
            <a:r>
              <a:rPr spc="-50" dirty="0"/>
              <a:t> </a:t>
            </a:r>
            <a:r>
              <a:rPr dirty="0"/>
              <a:t>oil</a:t>
            </a:r>
            <a:r>
              <a:rPr spc="-45" dirty="0"/>
              <a:t> </a:t>
            </a:r>
            <a:r>
              <a:rPr dirty="0"/>
              <a:t>has</a:t>
            </a:r>
            <a:r>
              <a:rPr spc="-45" dirty="0"/>
              <a:t> </a:t>
            </a:r>
            <a:r>
              <a:rPr dirty="0"/>
              <a:t>insufficient</a:t>
            </a:r>
            <a:r>
              <a:rPr spc="-35" dirty="0"/>
              <a:t> </a:t>
            </a:r>
            <a:r>
              <a:rPr spc="-10" dirty="0"/>
              <a:t>extreme </a:t>
            </a:r>
            <a:r>
              <a:rPr dirty="0"/>
              <a:t>pressure</a:t>
            </a:r>
            <a:r>
              <a:rPr spc="-90" dirty="0"/>
              <a:t> </a:t>
            </a:r>
            <a:r>
              <a:rPr dirty="0"/>
              <a:t>performance,</a:t>
            </a:r>
            <a:r>
              <a:rPr spc="-80" dirty="0"/>
              <a:t> </a:t>
            </a:r>
            <a:r>
              <a:rPr dirty="0"/>
              <a:t>typically</a:t>
            </a:r>
            <a:r>
              <a:rPr spc="-75" dirty="0"/>
              <a:t> </a:t>
            </a:r>
            <a:r>
              <a:rPr dirty="0"/>
              <a:t>from</a:t>
            </a:r>
            <a:r>
              <a:rPr spc="-95" dirty="0"/>
              <a:t> </a:t>
            </a:r>
            <a:r>
              <a:rPr spc="-10" dirty="0"/>
              <a:t>sulfur chemistry,</a:t>
            </a:r>
            <a:r>
              <a:rPr spc="-80" dirty="0"/>
              <a:t> </a:t>
            </a:r>
            <a:r>
              <a:rPr dirty="0"/>
              <a:t>then</a:t>
            </a:r>
            <a:r>
              <a:rPr spc="-70" dirty="0"/>
              <a:t> </a:t>
            </a:r>
            <a:r>
              <a:rPr dirty="0"/>
              <a:t>scoring</a:t>
            </a:r>
            <a:r>
              <a:rPr spc="-65" dirty="0"/>
              <a:t> </a:t>
            </a:r>
            <a:r>
              <a:rPr dirty="0"/>
              <a:t>distress</a:t>
            </a:r>
            <a:r>
              <a:rPr spc="-80" dirty="0"/>
              <a:t> </a:t>
            </a:r>
            <a:r>
              <a:rPr dirty="0"/>
              <a:t>can</a:t>
            </a:r>
            <a:r>
              <a:rPr spc="-65" dirty="0"/>
              <a:t> </a:t>
            </a:r>
            <a:r>
              <a:rPr spc="-10" dirty="0"/>
              <a:t>occur </a:t>
            </a:r>
            <a:r>
              <a:rPr dirty="0"/>
              <a:t>on</a:t>
            </a:r>
            <a:r>
              <a:rPr spc="-55" dirty="0"/>
              <a:t> </a:t>
            </a:r>
            <a:r>
              <a:rPr dirty="0"/>
              <a:t>the</a:t>
            </a:r>
            <a:r>
              <a:rPr spc="-60" dirty="0"/>
              <a:t> </a:t>
            </a:r>
            <a:r>
              <a:rPr dirty="0"/>
              <a:t>ring</a:t>
            </a:r>
            <a:r>
              <a:rPr spc="-40" dirty="0"/>
              <a:t> </a:t>
            </a:r>
            <a:r>
              <a:rPr dirty="0"/>
              <a:t>and</a:t>
            </a:r>
            <a:r>
              <a:rPr spc="-40" dirty="0"/>
              <a:t> </a:t>
            </a:r>
            <a:r>
              <a:rPr dirty="0"/>
              <a:t>pinion,</a:t>
            </a:r>
            <a:r>
              <a:rPr spc="-35" dirty="0"/>
              <a:t> </a:t>
            </a:r>
            <a:r>
              <a:rPr dirty="0"/>
              <a:t>typically</a:t>
            </a:r>
            <a:r>
              <a:rPr spc="-25" dirty="0"/>
              <a:t> </a:t>
            </a:r>
            <a:r>
              <a:rPr dirty="0"/>
              <a:t>on</a:t>
            </a:r>
            <a:r>
              <a:rPr spc="-55" dirty="0"/>
              <a:t> </a:t>
            </a:r>
            <a:r>
              <a:rPr dirty="0"/>
              <a:t>the</a:t>
            </a:r>
            <a:r>
              <a:rPr spc="-50" dirty="0"/>
              <a:t> </a:t>
            </a:r>
            <a:r>
              <a:rPr spc="-10" dirty="0"/>
              <a:t>coast side.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pc="-10" dirty="0"/>
          </a:p>
          <a:p>
            <a:pPr marL="12700" marR="1296670">
              <a:lnSpc>
                <a:spcPct val="100000"/>
              </a:lnSpc>
              <a:tabLst>
                <a:tab pos="588645" algn="l"/>
              </a:tabLst>
            </a:pPr>
            <a:r>
              <a:rPr dirty="0"/>
              <a:t>CRC</a:t>
            </a:r>
            <a:r>
              <a:rPr spc="-65" dirty="0"/>
              <a:t> </a:t>
            </a:r>
            <a:r>
              <a:rPr dirty="0"/>
              <a:t>Manual</a:t>
            </a:r>
            <a:r>
              <a:rPr spc="-65" dirty="0"/>
              <a:t> </a:t>
            </a:r>
            <a:r>
              <a:rPr dirty="0"/>
              <a:t>#21</a:t>
            </a:r>
            <a:r>
              <a:rPr spc="-70" dirty="0"/>
              <a:t> </a:t>
            </a:r>
            <a:r>
              <a:rPr dirty="0"/>
              <a:t>defines</a:t>
            </a:r>
            <a:r>
              <a:rPr spc="-65" dirty="0"/>
              <a:t> </a:t>
            </a:r>
            <a:r>
              <a:rPr spc="-10" dirty="0"/>
              <a:t>Scoring </a:t>
            </a:r>
            <a:r>
              <a:rPr spc="-25" dirty="0"/>
              <a:t>as:</a:t>
            </a:r>
            <a:r>
              <a:rPr dirty="0"/>
              <a:t>	“The</a:t>
            </a:r>
            <a:r>
              <a:rPr spc="-90" dirty="0"/>
              <a:t> </a:t>
            </a:r>
            <a:r>
              <a:rPr dirty="0"/>
              <a:t>displacement</a:t>
            </a:r>
            <a:r>
              <a:rPr spc="-55" dirty="0"/>
              <a:t> </a:t>
            </a:r>
            <a:r>
              <a:rPr dirty="0"/>
              <a:t>of</a:t>
            </a:r>
            <a:r>
              <a:rPr spc="-85" dirty="0"/>
              <a:t> </a:t>
            </a:r>
            <a:r>
              <a:rPr spc="-10" dirty="0"/>
              <a:t>metal</a:t>
            </a:r>
            <a:r>
              <a:rPr spc="600" dirty="0"/>
              <a:t> </a:t>
            </a:r>
            <a:r>
              <a:rPr dirty="0"/>
              <a:t>by</a:t>
            </a:r>
            <a:r>
              <a:rPr spc="-80" dirty="0"/>
              <a:t> </a:t>
            </a:r>
            <a:r>
              <a:rPr dirty="0"/>
              <a:t>local</a:t>
            </a:r>
            <a:r>
              <a:rPr spc="-75" dirty="0"/>
              <a:t> </a:t>
            </a:r>
            <a:r>
              <a:rPr dirty="0"/>
              <a:t>momentary</a:t>
            </a:r>
            <a:r>
              <a:rPr spc="-80" dirty="0"/>
              <a:t> </a:t>
            </a:r>
            <a:r>
              <a:rPr dirty="0"/>
              <a:t>welding</a:t>
            </a:r>
            <a:r>
              <a:rPr spc="-50" dirty="0"/>
              <a:t> </a:t>
            </a:r>
            <a:r>
              <a:rPr spc="-20" dirty="0"/>
              <a:t>from </a:t>
            </a:r>
            <a:r>
              <a:rPr dirty="0"/>
              <a:t>the</a:t>
            </a:r>
            <a:r>
              <a:rPr spc="-50" dirty="0"/>
              <a:t> </a:t>
            </a:r>
            <a:r>
              <a:rPr dirty="0"/>
              <a:t>gear</a:t>
            </a:r>
            <a:r>
              <a:rPr spc="-15" dirty="0"/>
              <a:t> </a:t>
            </a:r>
            <a:r>
              <a:rPr dirty="0"/>
              <a:t>tooth,</a:t>
            </a:r>
            <a:r>
              <a:rPr spc="-55" dirty="0"/>
              <a:t> </a:t>
            </a:r>
            <a:r>
              <a:rPr dirty="0"/>
              <a:t>in</a:t>
            </a:r>
            <a:r>
              <a:rPr spc="-35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spc="-10" dirty="0"/>
              <a:t>development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a</a:t>
            </a:r>
            <a:r>
              <a:rPr spc="-35" dirty="0"/>
              <a:t> </a:t>
            </a:r>
            <a:r>
              <a:rPr dirty="0"/>
              <a:t>matte</a:t>
            </a:r>
            <a:r>
              <a:rPr spc="-60" dirty="0"/>
              <a:t> </a:t>
            </a:r>
            <a:r>
              <a:rPr dirty="0"/>
              <a:t>or</a:t>
            </a:r>
            <a:r>
              <a:rPr spc="-35" dirty="0"/>
              <a:t> </a:t>
            </a:r>
            <a:r>
              <a:rPr dirty="0"/>
              <a:t>frosted,</a:t>
            </a:r>
            <a:r>
              <a:rPr spc="-50" dirty="0"/>
              <a:t> </a:t>
            </a:r>
            <a:r>
              <a:rPr dirty="0"/>
              <a:t>dull</a:t>
            </a:r>
            <a:r>
              <a:rPr spc="-15" dirty="0"/>
              <a:t> </a:t>
            </a:r>
            <a:r>
              <a:rPr spc="-10" dirty="0"/>
              <a:t>surface.”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6511010" y="2914751"/>
            <a:ext cx="4850765" cy="3524250"/>
            <a:chOff x="6511010" y="2914751"/>
            <a:chExt cx="4850765" cy="352425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35676" y="2914751"/>
              <a:ext cx="3625844" cy="35242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11010" y="4428781"/>
              <a:ext cx="1833003" cy="777099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A2443B7-C3BB-C889-B81C-D618D5BF97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7376" y="286613"/>
            <a:ext cx="1659326" cy="3622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L-</a:t>
            </a:r>
            <a:r>
              <a:rPr dirty="0"/>
              <a:t>42</a:t>
            </a:r>
            <a:r>
              <a:rPr spc="-15" dirty="0"/>
              <a:t> </a:t>
            </a:r>
            <a:r>
              <a:rPr spc="-25" dirty="0"/>
              <a:t>RATINGS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8477" y="3701837"/>
            <a:ext cx="10561320" cy="285686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SAE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J2360</a:t>
            </a:r>
            <a:r>
              <a:rPr sz="24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33746"/>
                </a:solidFill>
                <a:latin typeface="Arial"/>
                <a:cs typeface="Arial"/>
              </a:rPr>
              <a:t>requirements:</a:t>
            </a:r>
            <a:endParaRPr sz="2400">
              <a:latin typeface="Arial"/>
              <a:cs typeface="Arial"/>
            </a:endParaRPr>
          </a:p>
          <a:p>
            <a:pPr marL="722630" indent="-227329">
              <a:lnSpc>
                <a:spcPct val="100000"/>
              </a:lnSpc>
              <a:spcBef>
                <a:spcPts val="505"/>
              </a:spcBef>
              <a:buClr>
                <a:srgbClr val="5B7D95"/>
              </a:buClr>
              <a:buChar char="•"/>
              <a:tabLst>
                <a:tab pos="722630" algn="l"/>
              </a:tabLst>
            </a:pP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0%</a:t>
            </a:r>
            <a:r>
              <a:rPr sz="24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scoring</a:t>
            </a:r>
            <a:r>
              <a:rPr sz="24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on</a:t>
            </a:r>
            <a:r>
              <a:rPr sz="24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drive</a:t>
            </a:r>
            <a:r>
              <a:rPr sz="24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side</a:t>
            </a:r>
            <a:r>
              <a:rPr sz="24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of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both</a:t>
            </a:r>
            <a:r>
              <a:rPr sz="24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ring</a:t>
            </a:r>
            <a:r>
              <a:rPr sz="24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and</a:t>
            </a:r>
            <a:r>
              <a:rPr sz="24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33746"/>
                </a:solidFill>
                <a:latin typeface="Arial"/>
                <a:cs typeface="Arial"/>
              </a:rPr>
              <a:t>pinion</a:t>
            </a:r>
            <a:endParaRPr sz="2400">
              <a:latin typeface="Arial"/>
              <a:cs typeface="Arial"/>
            </a:endParaRPr>
          </a:p>
          <a:p>
            <a:pPr marL="722630" indent="-227329">
              <a:lnSpc>
                <a:spcPct val="100000"/>
              </a:lnSpc>
              <a:spcBef>
                <a:spcPts val="495"/>
              </a:spcBef>
              <a:buClr>
                <a:srgbClr val="5B7D95"/>
              </a:buClr>
              <a:buChar char="•"/>
              <a:tabLst>
                <a:tab pos="722630" algn="l"/>
              </a:tabLst>
            </a:pP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%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scoring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on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pinion</a:t>
            </a:r>
            <a:r>
              <a:rPr sz="24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coast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side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must</a:t>
            </a:r>
            <a:r>
              <a:rPr sz="24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be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equal</a:t>
            </a:r>
            <a:r>
              <a:rPr sz="24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to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or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greater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33746"/>
                </a:solidFill>
                <a:latin typeface="Arial"/>
                <a:cs typeface="Arial"/>
              </a:rPr>
              <a:t>than</a:t>
            </a:r>
            <a:endParaRPr sz="2400">
              <a:latin typeface="Arial"/>
              <a:cs typeface="Arial"/>
            </a:endParaRPr>
          </a:p>
          <a:p>
            <a:pPr marL="723900">
              <a:lnSpc>
                <a:spcPct val="100000"/>
              </a:lnSpc>
            </a:pP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%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scoring</a:t>
            </a:r>
            <a:r>
              <a:rPr sz="24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on</a:t>
            </a:r>
            <a:r>
              <a:rPr sz="24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ring</a:t>
            </a:r>
            <a:r>
              <a:rPr sz="24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coast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33746"/>
                </a:solidFill>
                <a:latin typeface="Arial"/>
                <a:cs typeface="Arial"/>
              </a:rPr>
              <a:t>side</a:t>
            </a:r>
            <a:endParaRPr sz="2400">
              <a:latin typeface="Arial"/>
              <a:cs typeface="Arial"/>
            </a:endParaRPr>
          </a:p>
          <a:p>
            <a:pPr marL="722630" marR="336550" indent="-227329">
              <a:lnSpc>
                <a:spcPct val="100000"/>
              </a:lnSpc>
              <a:spcBef>
                <a:spcPts val="500"/>
              </a:spcBef>
              <a:buClr>
                <a:srgbClr val="5B7D95"/>
              </a:buClr>
              <a:buChar char="•"/>
              <a:tabLst>
                <a:tab pos="723900" algn="l"/>
              </a:tabLst>
            </a:pP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ring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and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pinion</a:t>
            </a:r>
            <a:r>
              <a:rPr sz="2400" spc="-1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coast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side</a:t>
            </a:r>
            <a:r>
              <a:rPr sz="24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%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scoring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must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be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equal</a:t>
            </a:r>
            <a:r>
              <a:rPr sz="24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to</a:t>
            </a:r>
            <a:r>
              <a:rPr sz="24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or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less</a:t>
            </a:r>
            <a:r>
              <a:rPr sz="24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33746"/>
                </a:solidFill>
                <a:latin typeface="Arial"/>
                <a:cs typeface="Arial"/>
              </a:rPr>
              <a:t>than 	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400" spc="-6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average</a:t>
            </a:r>
            <a:r>
              <a:rPr sz="24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%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scoring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for</a:t>
            </a:r>
            <a:r>
              <a:rPr sz="2400" spc="-7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last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3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passing</a:t>
            </a:r>
            <a:r>
              <a:rPr sz="24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reference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33746"/>
                </a:solidFill>
                <a:latin typeface="Arial"/>
                <a:cs typeface="Arial"/>
              </a:rPr>
              <a:t>runs</a:t>
            </a:r>
            <a:endParaRPr sz="2400">
              <a:latin typeface="Arial"/>
              <a:cs typeface="Arial"/>
            </a:endParaRPr>
          </a:p>
          <a:p>
            <a:pPr marR="30480" algn="r">
              <a:lnSpc>
                <a:spcPct val="100000"/>
              </a:lnSpc>
              <a:spcBef>
                <a:spcPts val="1814"/>
              </a:spcBef>
            </a:pP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Copyright</a:t>
            </a:r>
            <a:r>
              <a:rPr sz="975" baseline="25641" dirty="0">
                <a:solidFill>
                  <a:srgbClr val="888888"/>
                </a:solidFill>
                <a:latin typeface="Arial"/>
                <a:cs typeface="Arial"/>
              </a:rPr>
              <a:t>©</a:t>
            </a:r>
            <a:r>
              <a:rPr sz="975" spc="89" baseline="25641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Performance</a:t>
            </a:r>
            <a:r>
              <a:rPr sz="1000" spc="-7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Review</a:t>
            </a:r>
            <a:r>
              <a:rPr sz="1000" spc="-3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888888"/>
                </a:solidFill>
                <a:latin typeface="Arial"/>
                <a:cs typeface="Arial"/>
              </a:rPr>
              <a:t>Institute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23946" y="638151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A4A4A4"/>
                </a:solidFill>
                <a:latin typeface="Arial"/>
                <a:cs typeface="Arial"/>
              </a:rPr>
              <a:t>5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3877" y="1810553"/>
            <a:ext cx="53867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395" marR="358775" indent="-227329">
              <a:lnSpc>
                <a:spcPct val="100000"/>
              </a:lnSpc>
              <a:spcBef>
                <a:spcPts val="100"/>
              </a:spcBef>
              <a:buClr>
                <a:srgbClr val="5B7D95"/>
              </a:buClr>
              <a:buChar char="•"/>
              <a:tabLst>
                <a:tab pos="240665" algn="l"/>
              </a:tabLst>
            </a:pP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Certified</a:t>
            </a:r>
            <a:r>
              <a:rPr sz="2400" spc="-5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raters</a:t>
            </a:r>
            <a:r>
              <a:rPr sz="2400" spc="-7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will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use</a:t>
            </a:r>
            <a:r>
              <a:rPr sz="24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rating</a:t>
            </a:r>
            <a:r>
              <a:rPr sz="2400" spc="-6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233746"/>
                </a:solidFill>
                <a:latin typeface="Arial"/>
                <a:cs typeface="Arial"/>
              </a:rPr>
              <a:t>aids 	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to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define</a:t>
            </a:r>
            <a:r>
              <a:rPr sz="24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%</a:t>
            </a:r>
            <a:r>
              <a:rPr sz="24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scoring</a:t>
            </a:r>
            <a:r>
              <a:rPr sz="2400" spc="-3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on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4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33746"/>
                </a:solidFill>
                <a:latin typeface="Arial"/>
                <a:cs typeface="Arial"/>
              </a:rPr>
              <a:t>drive</a:t>
            </a:r>
            <a:endParaRPr sz="2400">
              <a:latin typeface="Arial"/>
              <a:cs typeface="Arial"/>
            </a:endParaRPr>
          </a:p>
          <a:p>
            <a:pPr marL="240665">
              <a:lnSpc>
                <a:spcPct val="100000"/>
              </a:lnSpc>
            </a:pP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and</a:t>
            </a:r>
            <a:r>
              <a:rPr sz="2400" spc="-4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coast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sides</a:t>
            </a:r>
            <a:r>
              <a:rPr sz="2400" spc="-2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of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the</a:t>
            </a:r>
            <a:r>
              <a:rPr sz="2400" spc="-5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ring</a:t>
            </a:r>
            <a:r>
              <a:rPr sz="2400" spc="-35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33746"/>
                </a:solidFill>
                <a:latin typeface="Arial"/>
                <a:cs typeface="Arial"/>
              </a:rPr>
              <a:t>and</a:t>
            </a:r>
            <a:r>
              <a:rPr sz="2400" spc="-40" dirty="0">
                <a:solidFill>
                  <a:srgbClr val="233746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33746"/>
                </a:solidFill>
                <a:latin typeface="Arial"/>
                <a:cs typeface="Arial"/>
              </a:rPr>
              <a:t>pinion.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45720" y="949325"/>
            <a:ext cx="4759281" cy="28404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C743B4-E849-3CE3-3751-36E4AB4FB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7376" y="286613"/>
            <a:ext cx="1659326" cy="3622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L-</a:t>
            </a:r>
            <a:r>
              <a:rPr dirty="0"/>
              <a:t>42</a:t>
            </a:r>
            <a:r>
              <a:rPr spc="-15" dirty="0"/>
              <a:t> </a:t>
            </a:r>
            <a:r>
              <a:rPr spc="-25" dirty="0"/>
              <a:t>RATINGS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72849" y="6381511"/>
            <a:ext cx="23672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Copyright</a:t>
            </a:r>
            <a:r>
              <a:rPr sz="975" baseline="25641" dirty="0">
                <a:solidFill>
                  <a:srgbClr val="888888"/>
                </a:solidFill>
                <a:latin typeface="Arial"/>
                <a:cs typeface="Arial"/>
              </a:rPr>
              <a:t>©</a:t>
            </a:r>
            <a:r>
              <a:rPr sz="975" spc="89" baseline="25641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Performance</a:t>
            </a:r>
            <a:r>
              <a:rPr sz="1000" spc="-7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Review</a:t>
            </a:r>
            <a:r>
              <a:rPr sz="1000" spc="-3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888888"/>
                </a:solidFill>
                <a:latin typeface="Arial"/>
                <a:cs typeface="Arial"/>
              </a:rPr>
              <a:t>Institute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23946" y="638151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A4A4A4"/>
                </a:solidFill>
                <a:latin typeface="Arial"/>
                <a:cs typeface="Arial"/>
              </a:rPr>
              <a:t>6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2192" y="1564398"/>
            <a:ext cx="9441454" cy="44728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8017B8-1953-55B1-4EAE-15A95A75F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7376" y="286613"/>
            <a:ext cx="1659326" cy="36228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1271" y="1531056"/>
            <a:ext cx="10112375" cy="498729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41300" marR="41275" indent="-228600">
              <a:lnSpc>
                <a:spcPts val="2500"/>
              </a:lnSpc>
              <a:spcBef>
                <a:spcPts val="705"/>
              </a:spcBef>
              <a:buClr>
                <a:srgbClr val="5B7D95"/>
              </a:buClr>
              <a:buFont typeface="Arial"/>
              <a:buChar char="•"/>
              <a:tabLst>
                <a:tab pos="241300" algn="l"/>
              </a:tabLst>
            </a:pPr>
            <a:r>
              <a:rPr sz="2600" spc="-50" dirty="0">
                <a:latin typeface="Arial"/>
                <a:cs typeface="Arial"/>
              </a:rPr>
              <a:t>Test</a:t>
            </a:r>
            <a:r>
              <a:rPr sz="2600" spc="-7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labs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must</a:t>
            </a:r>
            <a:r>
              <a:rPr sz="2600" spc="-7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complete</a:t>
            </a:r>
            <a:r>
              <a:rPr sz="2600" spc="-7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calibration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sequence</a:t>
            </a:r>
            <a:r>
              <a:rPr sz="2600" spc="-7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after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every</a:t>
            </a:r>
            <a:r>
              <a:rPr sz="2600" spc="-7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20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spc="-20" dirty="0">
                <a:latin typeface="Arial"/>
                <a:cs typeface="Arial"/>
              </a:rPr>
              <a:t>non-</a:t>
            </a:r>
            <a:r>
              <a:rPr sz="2600" dirty="0">
                <a:latin typeface="Arial"/>
                <a:cs typeface="Arial"/>
              </a:rPr>
              <a:t>reference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spc="-20" dirty="0">
                <a:latin typeface="Arial"/>
                <a:cs typeface="Arial"/>
              </a:rPr>
              <a:t>L-</a:t>
            </a:r>
            <a:r>
              <a:rPr sz="2600" dirty="0">
                <a:latin typeface="Arial"/>
                <a:cs typeface="Arial"/>
              </a:rPr>
              <a:t>42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tests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or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after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3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months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since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last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acceptable </a:t>
            </a:r>
            <a:r>
              <a:rPr sz="2600" dirty="0">
                <a:latin typeface="Arial"/>
                <a:cs typeface="Arial"/>
              </a:rPr>
              <a:t>reference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oil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test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sequence.</a:t>
            </a:r>
            <a:endParaRPr sz="2600">
              <a:latin typeface="Arial"/>
              <a:cs typeface="Arial"/>
            </a:endParaRPr>
          </a:p>
          <a:p>
            <a:pPr marL="698500" lvl="1" indent="-228600">
              <a:lnSpc>
                <a:spcPts val="2940"/>
              </a:lnSpc>
              <a:buClr>
                <a:srgbClr val="5B7D95"/>
              </a:buClr>
              <a:buChar char="•"/>
              <a:tabLst>
                <a:tab pos="698500" algn="l"/>
              </a:tabLst>
            </a:pPr>
            <a:r>
              <a:rPr sz="2600" dirty="0">
                <a:latin typeface="Arial"/>
                <a:cs typeface="Arial"/>
              </a:rPr>
              <a:t>Reference</a:t>
            </a:r>
            <a:r>
              <a:rPr sz="2600" spc="-8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oil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obtained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from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spc="-50" dirty="0">
                <a:latin typeface="Arial"/>
                <a:cs typeface="Arial"/>
              </a:rPr>
              <a:t>Test</a:t>
            </a:r>
            <a:r>
              <a:rPr sz="2600" spc="-7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Monitoring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Center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(TMC).</a:t>
            </a:r>
            <a:endParaRPr sz="2600">
              <a:latin typeface="Arial"/>
              <a:cs typeface="Arial"/>
            </a:endParaRPr>
          </a:p>
          <a:p>
            <a:pPr marL="698500" lvl="1" indent="-228600">
              <a:lnSpc>
                <a:spcPts val="3000"/>
              </a:lnSpc>
              <a:buClr>
                <a:srgbClr val="5B7D95"/>
              </a:buClr>
              <a:buChar char="•"/>
              <a:tabLst>
                <a:tab pos="698500" algn="l"/>
              </a:tabLst>
            </a:pPr>
            <a:r>
              <a:rPr sz="2600" dirty="0">
                <a:latin typeface="Arial"/>
                <a:cs typeface="Arial"/>
              </a:rPr>
              <a:t>Conduct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3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passing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oil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tests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that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fall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within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TMC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limits.</a:t>
            </a:r>
            <a:endParaRPr sz="2600">
              <a:latin typeface="Arial"/>
              <a:cs typeface="Arial"/>
            </a:endParaRPr>
          </a:p>
          <a:p>
            <a:pPr marL="698500" marR="5080" lvl="1" indent="-228600">
              <a:lnSpc>
                <a:spcPts val="2500"/>
              </a:lnSpc>
              <a:spcBef>
                <a:spcPts val="540"/>
              </a:spcBef>
              <a:buClr>
                <a:srgbClr val="5B7D95"/>
              </a:buClr>
              <a:buChar char="•"/>
              <a:tabLst>
                <a:tab pos="698500" algn="l"/>
              </a:tabLst>
            </a:pPr>
            <a:r>
              <a:rPr sz="2600" dirty="0">
                <a:latin typeface="Arial"/>
                <a:cs typeface="Arial"/>
              </a:rPr>
              <a:t>Every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6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months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or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after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4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calibration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sequences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discrimination </a:t>
            </a:r>
            <a:r>
              <a:rPr sz="2600" dirty="0">
                <a:latin typeface="Arial"/>
                <a:cs typeface="Arial"/>
              </a:rPr>
              <a:t>or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“fail”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oil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must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be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completed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along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with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3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passing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oil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tests.</a:t>
            </a:r>
            <a:endParaRPr sz="2600">
              <a:latin typeface="Arial"/>
              <a:cs typeface="Arial"/>
            </a:endParaRPr>
          </a:p>
          <a:p>
            <a:pPr marL="698500" marR="66675" lvl="1" indent="-228600">
              <a:lnSpc>
                <a:spcPts val="2500"/>
              </a:lnSpc>
              <a:spcBef>
                <a:spcPts val="480"/>
              </a:spcBef>
              <a:buClr>
                <a:srgbClr val="5B7D95"/>
              </a:buClr>
              <a:buChar char="•"/>
              <a:tabLst>
                <a:tab pos="698500" algn="l"/>
              </a:tabLst>
            </a:pPr>
            <a:r>
              <a:rPr sz="2600" spc="-50" dirty="0">
                <a:latin typeface="Arial"/>
                <a:cs typeface="Arial"/>
              </a:rPr>
              <a:t>Test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reports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are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submitted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to</a:t>
            </a:r>
            <a:r>
              <a:rPr sz="2600" spc="-8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TMC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to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ensure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they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are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consistent </a:t>
            </a:r>
            <a:r>
              <a:rPr sz="2600" dirty="0">
                <a:latin typeface="Arial"/>
                <a:cs typeface="Arial"/>
              </a:rPr>
              <a:t>with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industry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standards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before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rig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is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deemed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calibrated.</a:t>
            </a:r>
            <a:endParaRPr sz="2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05"/>
              </a:spcBef>
              <a:buClr>
                <a:srgbClr val="5B7D95"/>
              </a:buClr>
              <a:buFont typeface="Arial"/>
              <a:buChar char="•"/>
            </a:pPr>
            <a:endParaRPr sz="2600">
              <a:latin typeface="Arial"/>
              <a:cs typeface="Arial"/>
            </a:endParaRPr>
          </a:p>
          <a:p>
            <a:pPr marL="241300" marR="147320" indent="-229235">
              <a:lnSpc>
                <a:spcPts val="2500"/>
              </a:lnSpc>
              <a:spcBef>
                <a:spcPts val="5"/>
              </a:spcBef>
              <a:buClr>
                <a:srgbClr val="5B7D95"/>
              </a:buClr>
              <a:buChar char="•"/>
              <a:tabLst>
                <a:tab pos="241300" algn="l"/>
              </a:tabLst>
            </a:pPr>
            <a:r>
              <a:rPr sz="2600" spc="-10" dirty="0">
                <a:latin typeface="Arial"/>
                <a:cs typeface="Arial"/>
              </a:rPr>
              <a:t>L-</a:t>
            </a:r>
            <a:r>
              <a:rPr sz="2600" dirty="0">
                <a:latin typeface="Arial"/>
                <a:cs typeface="Arial"/>
              </a:rPr>
              <a:t>42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can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be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conducted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at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Southwest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Research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Institute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or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Intertek </a:t>
            </a:r>
            <a:r>
              <a:rPr sz="2600" spc="-25" dirty="0">
                <a:latin typeface="Arial"/>
                <a:cs typeface="Arial"/>
              </a:rPr>
              <a:t>AR</a:t>
            </a:r>
            <a:endParaRPr sz="2600">
              <a:latin typeface="Arial"/>
              <a:cs typeface="Arial"/>
            </a:endParaRPr>
          </a:p>
          <a:p>
            <a:pPr marL="698500" marR="172085" lvl="1" indent="-228600">
              <a:lnSpc>
                <a:spcPts val="2500"/>
              </a:lnSpc>
              <a:spcBef>
                <a:spcPts val="480"/>
              </a:spcBef>
              <a:buClr>
                <a:srgbClr val="5B7D95"/>
              </a:buClr>
              <a:buChar char="•"/>
              <a:tabLst>
                <a:tab pos="698500" algn="l"/>
              </a:tabLst>
            </a:pPr>
            <a:r>
              <a:rPr sz="2600" dirty="0">
                <a:latin typeface="Arial"/>
                <a:cs typeface="Arial"/>
              </a:rPr>
              <a:t>The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Lubrizol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Corporation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and</a:t>
            </a:r>
            <a:r>
              <a:rPr sz="2600" spc="-17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Afton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Chemical</a:t>
            </a:r>
            <a:r>
              <a:rPr sz="2600" spc="-7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Corporation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spc="-20" dirty="0">
                <a:latin typeface="Arial"/>
                <a:cs typeface="Arial"/>
              </a:rPr>
              <a:t>have </a:t>
            </a:r>
            <a:r>
              <a:rPr sz="2600" spc="-10" dirty="0">
                <a:latin typeface="Arial"/>
                <a:cs typeface="Arial"/>
              </a:rPr>
              <a:t>capability.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L-</a:t>
            </a:r>
            <a:r>
              <a:rPr dirty="0"/>
              <a:t>42</a:t>
            </a:r>
            <a:r>
              <a:rPr spc="-20" dirty="0"/>
              <a:t> </a:t>
            </a:r>
            <a:r>
              <a:rPr dirty="0"/>
              <a:t>RIG</a:t>
            </a:r>
            <a:r>
              <a:rPr spc="-10" dirty="0"/>
              <a:t> CALIBRATION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334695" y="6384557"/>
            <a:ext cx="88900" cy="1282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spc="-50" dirty="0">
                <a:solidFill>
                  <a:srgbClr val="888888"/>
                </a:solidFill>
                <a:latin typeface="Arial"/>
                <a:cs typeface="Arial"/>
              </a:rPr>
              <a:t>©</a:t>
            </a:r>
            <a:endParaRPr sz="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98249" y="6381511"/>
            <a:ext cx="23164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Copyright</a:t>
            </a:r>
            <a:r>
              <a:rPr sz="1000" spc="425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Performance</a:t>
            </a:r>
            <a:r>
              <a:rPr sz="1000" spc="-70" dirty="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888888"/>
                </a:solidFill>
                <a:latin typeface="Arial"/>
                <a:cs typeface="Arial"/>
              </a:rPr>
              <a:t>Review</a:t>
            </a:r>
            <a:r>
              <a:rPr sz="1000" spc="-10" dirty="0">
                <a:solidFill>
                  <a:srgbClr val="888888"/>
                </a:solidFill>
                <a:latin typeface="Arial"/>
                <a:cs typeface="Arial"/>
              </a:rPr>
              <a:t> Institute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23946" y="638151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0" dirty="0">
                <a:solidFill>
                  <a:srgbClr val="A4A4A4"/>
                </a:solidFill>
                <a:latin typeface="Arial"/>
                <a:cs typeface="Arial"/>
              </a:rPr>
              <a:t>7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0820DB-E603-68F5-C933-D5C66644D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7376" y="286613"/>
            <a:ext cx="1659326" cy="3622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379</Words>
  <Application>Microsoft Office PowerPoint</Application>
  <PresentationFormat>Widescreen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Office Theme</vt:lpstr>
      <vt:lpstr>L-42 ASTM D7452</vt:lpstr>
      <vt:lpstr>L-37</vt:lpstr>
      <vt:lpstr>L-42 SHOCK BUMP TEST</vt:lpstr>
      <vt:lpstr>LEVELS OF DISTRESS</vt:lpstr>
      <vt:lpstr>L-42 RATINGS</vt:lpstr>
      <vt:lpstr>L-42 RATINGS</vt:lpstr>
      <vt:lpstr>L-42 RIG CALIBRATION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Joseph, Apple Box Studios</dc:creator>
  <cp:lastModifiedBy>Wendy Grubbs</cp:lastModifiedBy>
  <cp:revision>1</cp:revision>
  <dcterms:created xsi:type="dcterms:W3CDTF">2026-06-24T13:18:52Z</dcterms:created>
  <dcterms:modified xsi:type="dcterms:W3CDTF">2026-06-24T13:34:50Z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0x0101005E3BA00FF3A6184599BD512ACEEE2EE3</vt:lpwstr>
  </property>
  <property fmtid="{D5CDD505-2E9C-101B-9397-08002B2CF9AE}" pid="3" name="Created">
    <vt:filetime>2025-03-03T00:00:00Z</vt:filetime>
  </property>
  <property fmtid="{D5CDD505-2E9C-101B-9397-08002B2CF9AE}" pid="4" name="Creator">
    <vt:lpwstr>Acrobat PDFMaker 24 for PowerPoint</vt:lpwstr>
  </property>
  <property fmtid="{D5CDD505-2E9C-101B-9397-08002B2CF9AE}" pid="5" name="LastSaved">
    <vt:filetime>2026-06-24T00:00:00Z</vt:filetime>
  </property>
  <property fmtid="{D5CDD505-2E9C-101B-9397-08002B2CF9AE}" pid="6" name="Producer">
    <vt:lpwstr>Adobe PDF Library 24.5.197</vt:lpwstr>
  </property>
</Properties>
</file>