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6FC600-C930-43F4-BF38-41F16114E1CB}" v="6" dt="2026-06-24T13:37:32.227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850" y="6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endy Grubbs" userId="296a1476-f750-42c4-8d16-9df16c9808d9" providerId="ADAL" clId="{4F4B8880-350B-4A2B-ABF2-16CA67F697A9}"/>
    <pc:docChg chg="modSld">
      <pc:chgData name="Wendy Grubbs" userId="296a1476-f750-42c4-8d16-9df16c9808d9" providerId="ADAL" clId="{4F4B8880-350B-4A2B-ABF2-16CA67F697A9}" dt="2026-06-24T13:37:48.598" v="10" actId="1076"/>
      <pc:docMkLst>
        <pc:docMk/>
      </pc:docMkLst>
      <pc:sldChg chg="addSp modSp mod">
        <pc:chgData name="Wendy Grubbs" userId="296a1476-f750-42c4-8d16-9df16c9808d9" providerId="ADAL" clId="{4F4B8880-350B-4A2B-ABF2-16CA67F697A9}" dt="2026-06-24T13:37:48.598" v="10" actId="1076"/>
        <pc:sldMkLst>
          <pc:docMk/>
          <pc:sldMk cId="0" sldId="256"/>
        </pc:sldMkLst>
        <pc:picChg chg="add mod">
          <ac:chgData name="Wendy Grubbs" userId="296a1476-f750-42c4-8d16-9df16c9808d9" providerId="ADAL" clId="{4F4B8880-350B-4A2B-ABF2-16CA67F697A9}" dt="2026-06-24T13:37:48.598" v="10" actId="1076"/>
          <ac:picMkLst>
            <pc:docMk/>
            <pc:sldMk cId="0" sldId="256"/>
            <ac:picMk id="3" creationId="{897A52A7-22CD-DA52-5D25-7797436E8CD0}"/>
          </ac:picMkLst>
        </pc:picChg>
      </pc:sldChg>
      <pc:sldChg chg="addSp modSp">
        <pc:chgData name="Wendy Grubbs" userId="296a1476-f750-42c4-8d16-9df16c9808d9" providerId="ADAL" clId="{4F4B8880-350B-4A2B-ABF2-16CA67F697A9}" dt="2026-06-24T13:37:08.407" v="0"/>
        <pc:sldMkLst>
          <pc:docMk/>
          <pc:sldMk cId="0" sldId="257"/>
        </pc:sldMkLst>
        <pc:picChg chg="add mod">
          <ac:chgData name="Wendy Grubbs" userId="296a1476-f750-42c4-8d16-9df16c9808d9" providerId="ADAL" clId="{4F4B8880-350B-4A2B-ABF2-16CA67F697A9}" dt="2026-06-24T13:37:08.407" v="0"/>
          <ac:picMkLst>
            <pc:docMk/>
            <pc:sldMk cId="0" sldId="257"/>
            <ac:picMk id="7" creationId="{60DBB262-C6C5-1B91-B8DB-6CA2D8A26CDA}"/>
          </ac:picMkLst>
        </pc:picChg>
      </pc:sldChg>
      <pc:sldChg chg="addSp modSp">
        <pc:chgData name="Wendy Grubbs" userId="296a1476-f750-42c4-8d16-9df16c9808d9" providerId="ADAL" clId="{4F4B8880-350B-4A2B-ABF2-16CA67F697A9}" dt="2026-06-24T13:37:12.331" v="1"/>
        <pc:sldMkLst>
          <pc:docMk/>
          <pc:sldMk cId="0" sldId="258"/>
        </pc:sldMkLst>
        <pc:picChg chg="add mod">
          <ac:chgData name="Wendy Grubbs" userId="296a1476-f750-42c4-8d16-9df16c9808d9" providerId="ADAL" clId="{4F4B8880-350B-4A2B-ABF2-16CA67F697A9}" dt="2026-06-24T13:37:12.331" v="1"/>
          <ac:picMkLst>
            <pc:docMk/>
            <pc:sldMk cId="0" sldId="258"/>
            <ac:picMk id="10" creationId="{522F1AE8-6E38-976A-2747-9D67191372CA}"/>
          </ac:picMkLst>
        </pc:picChg>
      </pc:sldChg>
      <pc:sldChg chg="addSp modSp">
        <pc:chgData name="Wendy Grubbs" userId="296a1476-f750-42c4-8d16-9df16c9808d9" providerId="ADAL" clId="{4F4B8880-350B-4A2B-ABF2-16CA67F697A9}" dt="2026-06-24T13:37:15.911" v="2"/>
        <pc:sldMkLst>
          <pc:docMk/>
          <pc:sldMk cId="0" sldId="259"/>
        </pc:sldMkLst>
        <pc:picChg chg="add mod">
          <ac:chgData name="Wendy Grubbs" userId="296a1476-f750-42c4-8d16-9df16c9808d9" providerId="ADAL" clId="{4F4B8880-350B-4A2B-ABF2-16CA67F697A9}" dt="2026-06-24T13:37:15.911" v="2"/>
          <ac:picMkLst>
            <pc:docMk/>
            <pc:sldMk cId="0" sldId="259"/>
            <ac:picMk id="6" creationId="{82BB69BC-5326-3A25-D79D-A27C0769ADD9}"/>
          </ac:picMkLst>
        </pc:picChg>
      </pc:sldChg>
      <pc:sldChg chg="addSp modSp">
        <pc:chgData name="Wendy Grubbs" userId="296a1476-f750-42c4-8d16-9df16c9808d9" providerId="ADAL" clId="{4F4B8880-350B-4A2B-ABF2-16CA67F697A9}" dt="2026-06-24T13:37:19.463" v="3"/>
        <pc:sldMkLst>
          <pc:docMk/>
          <pc:sldMk cId="0" sldId="260"/>
        </pc:sldMkLst>
        <pc:picChg chg="add mod">
          <ac:chgData name="Wendy Grubbs" userId="296a1476-f750-42c4-8d16-9df16c9808d9" providerId="ADAL" clId="{4F4B8880-350B-4A2B-ABF2-16CA67F697A9}" dt="2026-06-24T13:37:19.463" v="3"/>
          <ac:picMkLst>
            <pc:docMk/>
            <pc:sldMk cId="0" sldId="260"/>
            <ac:picMk id="9" creationId="{5A7BE68C-D09C-361E-ABF1-0D7333EF2D8D}"/>
          </ac:picMkLst>
        </pc:picChg>
      </pc:sldChg>
      <pc:sldChg chg="addSp modSp">
        <pc:chgData name="Wendy Grubbs" userId="296a1476-f750-42c4-8d16-9df16c9808d9" providerId="ADAL" clId="{4F4B8880-350B-4A2B-ABF2-16CA67F697A9}" dt="2026-06-24T13:37:24.830" v="4"/>
        <pc:sldMkLst>
          <pc:docMk/>
          <pc:sldMk cId="0" sldId="261"/>
        </pc:sldMkLst>
        <pc:picChg chg="add mod">
          <ac:chgData name="Wendy Grubbs" userId="296a1476-f750-42c4-8d16-9df16c9808d9" providerId="ADAL" clId="{4F4B8880-350B-4A2B-ABF2-16CA67F697A9}" dt="2026-06-24T13:37:24.830" v="4"/>
          <ac:picMkLst>
            <pc:docMk/>
            <pc:sldMk cId="0" sldId="261"/>
            <ac:picMk id="6" creationId="{90706EC5-94BB-21B1-FBB3-E6B85ED489E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5B7D9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5B7D9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5B7D9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5B7D9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934875" y="0"/>
            <a:ext cx="5257165" cy="6858000"/>
          </a:xfrm>
          <a:custGeom>
            <a:avLst/>
            <a:gdLst/>
            <a:ahLst/>
            <a:cxnLst/>
            <a:rect l="l" t="t" r="r" b="b"/>
            <a:pathLst>
              <a:path w="5257165" h="6858000">
                <a:moveTo>
                  <a:pt x="5257126" y="0"/>
                </a:moveTo>
                <a:lnTo>
                  <a:pt x="2964167" y="0"/>
                </a:lnTo>
                <a:lnTo>
                  <a:pt x="0" y="6858000"/>
                </a:lnTo>
                <a:lnTo>
                  <a:pt x="5257126" y="6858000"/>
                </a:lnTo>
                <a:lnTo>
                  <a:pt x="5257126" y="0"/>
                </a:lnTo>
                <a:close/>
              </a:path>
            </a:pathLst>
          </a:custGeom>
          <a:solidFill>
            <a:srgbClr val="0063A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1086249"/>
            <a:ext cx="3042729" cy="76642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198472" y="246488"/>
            <a:ext cx="1601262" cy="403332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-3" y="321400"/>
            <a:ext cx="9956165" cy="228600"/>
          </a:xfrm>
          <a:custGeom>
            <a:avLst/>
            <a:gdLst/>
            <a:ahLst/>
            <a:cxnLst/>
            <a:rect l="l" t="t" r="r" b="b"/>
            <a:pathLst>
              <a:path w="9956165" h="228600">
                <a:moveTo>
                  <a:pt x="9955974" y="0"/>
                </a:moveTo>
                <a:lnTo>
                  <a:pt x="9663303" y="0"/>
                </a:lnTo>
                <a:lnTo>
                  <a:pt x="0" y="0"/>
                </a:lnTo>
                <a:lnTo>
                  <a:pt x="0" y="228600"/>
                </a:lnTo>
                <a:lnTo>
                  <a:pt x="9857409" y="228600"/>
                </a:lnTo>
                <a:lnTo>
                  <a:pt x="9955974" y="0"/>
                </a:lnTo>
                <a:close/>
              </a:path>
            </a:pathLst>
          </a:custGeom>
          <a:solidFill>
            <a:srgbClr val="0063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321398"/>
            <a:ext cx="9956165" cy="228600"/>
          </a:xfrm>
          <a:custGeom>
            <a:avLst/>
            <a:gdLst/>
            <a:ahLst/>
            <a:cxnLst/>
            <a:rect l="l" t="t" r="r" b="b"/>
            <a:pathLst>
              <a:path w="9956165" h="228600">
                <a:moveTo>
                  <a:pt x="0" y="0"/>
                </a:moveTo>
                <a:lnTo>
                  <a:pt x="0" y="0"/>
                </a:lnTo>
                <a:lnTo>
                  <a:pt x="9955983" y="0"/>
                </a:lnTo>
                <a:lnTo>
                  <a:pt x="9857405" y="228600"/>
                </a:lnTo>
                <a:lnTo>
                  <a:pt x="256231" y="228600"/>
                </a:lnTo>
                <a:lnTo>
                  <a:pt x="0" y="228600"/>
                </a:lnTo>
              </a:path>
            </a:pathLst>
          </a:custGeom>
          <a:ln w="12700">
            <a:solidFill>
              <a:srgbClr val="4981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93139" y="907670"/>
            <a:ext cx="8816975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5B7D9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68385" y="2404627"/>
            <a:ext cx="4447540" cy="3110865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529590" marR="522605" indent="870585">
              <a:lnSpc>
                <a:spcPts val="4750"/>
              </a:lnSpc>
              <a:spcBef>
                <a:spcPts val="705"/>
              </a:spcBef>
            </a:pPr>
            <a:r>
              <a:rPr sz="4400" b="1" spc="-10" dirty="0">
                <a:solidFill>
                  <a:srgbClr val="233746"/>
                </a:solidFill>
                <a:latin typeface="Arial"/>
                <a:cs typeface="Arial"/>
              </a:rPr>
              <a:t>L-</a:t>
            </a:r>
            <a:r>
              <a:rPr sz="4400" b="1" spc="-30" dirty="0">
                <a:solidFill>
                  <a:srgbClr val="233746"/>
                </a:solidFill>
                <a:latin typeface="Arial"/>
                <a:cs typeface="Arial"/>
              </a:rPr>
              <a:t>60-</a:t>
            </a:r>
            <a:r>
              <a:rPr sz="4400" b="1" spc="-50" dirty="0">
                <a:solidFill>
                  <a:srgbClr val="233746"/>
                </a:solidFill>
                <a:latin typeface="Arial"/>
                <a:cs typeface="Arial"/>
              </a:rPr>
              <a:t>1 </a:t>
            </a:r>
            <a:r>
              <a:rPr sz="4400" b="1" dirty="0">
                <a:solidFill>
                  <a:srgbClr val="233746"/>
                </a:solidFill>
                <a:latin typeface="Arial"/>
                <a:cs typeface="Arial"/>
              </a:rPr>
              <a:t>ASTM</a:t>
            </a:r>
            <a:r>
              <a:rPr sz="4400" b="1" spc="-1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4400" b="1" spc="-10" dirty="0">
                <a:solidFill>
                  <a:srgbClr val="233746"/>
                </a:solidFill>
                <a:latin typeface="Arial"/>
                <a:cs typeface="Arial"/>
              </a:rPr>
              <a:t>D5704</a:t>
            </a:r>
            <a:endParaRPr sz="4400">
              <a:latin typeface="Arial"/>
              <a:cs typeface="Arial"/>
            </a:endParaRPr>
          </a:p>
          <a:p>
            <a:pPr marL="12700" marR="5080" algn="ctr">
              <a:lnSpc>
                <a:spcPts val="4750"/>
              </a:lnSpc>
            </a:pPr>
            <a:r>
              <a:rPr sz="4400" b="1" dirty="0">
                <a:solidFill>
                  <a:srgbClr val="233746"/>
                </a:solidFill>
                <a:latin typeface="Arial"/>
                <a:cs typeface="Arial"/>
              </a:rPr>
              <a:t>THERMAL</a:t>
            </a:r>
            <a:r>
              <a:rPr sz="4400" b="1" spc="-28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4400" b="1" spc="-25" dirty="0">
                <a:solidFill>
                  <a:srgbClr val="233746"/>
                </a:solidFill>
                <a:latin typeface="Arial"/>
                <a:cs typeface="Arial"/>
              </a:rPr>
              <a:t>AND </a:t>
            </a:r>
            <a:r>
              <a:rPr sz="4400" b="1" spc="-10" dirty="0">
                <a:solidFill>
                  <a:srgbClr val="233746"/>
                </a:solidFill>
                <a:latin typeface="Arial"/>
                <a:cs typeface="Arial"/>
              </a:rPr>
              <a:t>OXIDATION </a:t>
            </a:r>
            <a:r>
              <a:rPr sz="4400" b="1" spc="-30" dirty="0">
                <a:solidFill>
                  <a:srgbClr val="233746"/>
                </a:solidFill>
                <a:latin typeface="Arial"/>
                <a:cs typeface="Arial"/>
              </a:rPr>
              <a:t>STABILITY</a:t>
            </a:r>
            <a:r>
              <a:rPr sz="4400" b="1" spc="-24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4400" b="1" spc="-20" dirty="0">
                <a:solidFill>
                  <a:srgbClr val="233746"/>
                </a:solidFill>
                <a:latin typeface="Arial"/>
                <a:cs typeface="Arial"/>
              </a:rPr>
              <a:t>TEST</a:t>
            </a:r>
            <a:endParaRPr sz="4400">
              <a:latin typeface="Arial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7A52A7-22CD-DA52-5D25-7797436E8C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066800"/>
            <a:ext cx="3352800" cy="73201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772849" y="6381511"/>
            <a:ext cx="236728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888888"/>
                </a:solidFill>
                <a:latin typeface="Arial"/>
                <a:cs typeface="Arial"/>
              </a:rPr>
              <a:t>Copyright</a:t>
            </a:r>
            <a:r>
              <a:rPr sz="975" baseline="25641" dirty="0">
                <a:solidFill>
                  <a:srgbClr val="888888"/>
                </a:solidFill>
                <a:latin typeface="Arial"/>
                <a:cs typeface="Arial"/>
              </a:rPr>
              <a:t>©</a:t>
            </a:r>
            <a:r>
              <a:rPr sz="975" spc="89" baseline="25641" dirty="0">
                <a:solidFill>
                  <a:srgbClr val="888888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888888"/>
                </a:solidFill>
                <a:latin typeface="Arial"/>
                <a:cs typeface="Arial"/>
              </a:rPr>
              <a:t>Performance</a:t>
            </a:r>
            <a:r>
              <a:rPr sz="1000" spc="-70" dirty="0">
                <a:solidFill>
                  <a:srgbClr val="888888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888888"/>
                </a:solidFill>
                <a:latin typeface="Arial"/>
                <a:cs typeface="Arial"/>
              </a:rPr>
              <a:t>Review</a:t>
            </a:r>
            <a:r>
              <a:rPr sz="1000" spc="-30" dirty="0">
                <a:solidFill>
                  <a:srgbClr val="888888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888888"/>
                </a:solidFill>
                <a:latin typeface="Arial"/>
                <a:cs typeface="Arial"/>
              </a:rPr>
              <a:t>Institute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623946" y="6381511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0" dirty="0">
                <a:solidFill>
                  <a:srgbClr val="A4A4A4"/>
                </a:solidFill>
                <a:latin typeface="Arial"/>
                <a:cs typeface="Arial"/>
              </a:rPr>
              <a:t>2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0856" y="1599603"/>
            <a:ext cx="5926455" cy="493331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239395" marR="129539" indent="-226695" algn="just">
              <a:lnSpc>
                <a:spcPts val="2160"/>
              </a:lnSpc>
              <a:spcBef>
                <a:spcPts val="375"/>
              </a:spcBef>
              <a:buClr>
                <a:srgbClr val="5B7D95"/>
              </a:buClr>
              <a:buChar char="•"/>
              <a:tabLst>
                <a:tab pos="241300" algn="l"/>
              </a:tabLst>
            </a:pP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Gear</a:t>
            </a:r>
            <a:r>
              <a:rPr sz="2000" spc="-4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oil</a:t>
            </a:r>
            <a:r>
              <a:rPr sz="2000" spc="-1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is</a:t>
            </a:r>
            <a:r>
              <a:rPr sz="2000" spc="-1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placed</a:t>
            </a:r>
            <a:r>
              <a:rPr sz="2000" spc="-4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in</a:t>
            </a:r>
            <a:r>
              <a:rPr sz="2000" spc="-2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a</a:t>
            </a:r>
            <a:r>
              <a:rPr sz="2000" spc="-1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special</a:t>
            </a:r>
            <a:r>
              <a:rPr sz="2000" spc="-3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gear</a:t>
            </a:r>
            <a:r>
              <a:rPr sz="2000" spc="-3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case</a:t>
            </a:r>
            <a:r>
              <a:rPr sz="2000" spc="-4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with</a:t>
            </a:r>
            <a:r>
              <a:rPr sz="2000" spc="-3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spc="-25" dirty="0">
                <a:solidFill>
                  <a:srgbClr val="233746"/>
                </a:solidFill>
                <a:latin typeface="Arial"/>
                <a:cs typeface="Arial"/>
              </a:rPr>
              <a:t>two 	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spur</a:t>
            </a:r>
            <a:r>
              <a:rPr sz="2000" spc="-3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gears</a:t>
            </a:r>
            <a:r>
              <a:rPr sz="2000" spc="-4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and</a:t>
            </a:r>
            <a:r>
              <a:rPr sz="2000" spc="-1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copper</a:t>
            </a:r>
            <a:r>
              <a:rPr sz="2000" spc="-4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catalyst</a:t>
            </a:r>
            <a:r>
              <a:rPr sz="2000" spc="-2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strip</a:t>
            </a:r>
            <a:r>
              <a:rPr sz="2000" spc="-3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to</a:t>
            </a:r>
            <a:r>
              <a:rPr sz="2000" spc="-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233746"/>
                </a:solidFill>
                <a:latin typeface="Arial"/>
                <a:cs typeface="Arial"/>
              </a:rPr>
              <a:t>accelerate 	oxidation.</a:t>
            </a:r>
            <a:endParaRPr sz="2000">
              <a:latin typeface="Arial"/>
              <a:cs typeface="Arial"/>
            </a:endParaRPr>
          </a:p>
          <a:p>
            <a:pPr marL="241300" marR="5080" indent="-228600">
              <a:lnSpc>
                <a:spcPts val="2160"/>
              </a:lnSpc>
              <a:spcBef>
                <a:spcPts val="994"/>
              </a:spcBef>
              <a:buClr>
                <a:srgbClr val="5B7D95"/>
              </a:buClr>
              <a:buChar char="•"/>
              <a:tabLst>
                <a:tab pos="241300" algn="l"/>
              </a:tabLst>
            </a:pPr>
            <a:r>
              <a:rPr sz="2000" spc="-45" dirty="0">
                <a:solidFill>
                  <a:srgbClr val="233746"/>
                </a:solidFill>
                <a:latin typeface="Arial"/>
                <a:cs typeface="Arial"/>
              </a:rPr>
              <a:t>Test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is</a:t>
            </a:r>
            <a:r>
              <a:rPr sz="2000" spc="-1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run</a:t>
            </a:r>
            <a:r>
              <a:rPr sz="2000" spc="-4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for</a:t>
            </a:r>
            <a:r>
              <a:rPr sz="2000" spc="-2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50</a:t>
            </a:r>
            <a:r>
              <a:rPr sz="2000" spc="-2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hours</a:t>
            </a:r>
            <a:r>
              <a:rPr sz="2000" spc="-3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at</a:t>
            </a:r>
            <a:r>
              <a:rPr sz="2000" spc="-3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325°F</a:t>
            </a:r>
            <a:r>
              <a:rPr sz="2000" spc="-3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with</a:t>
            </a:r>
            <a:r>
              <a:rPr sz="2000" spc="-1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gears</a:t>
            </a:r>
            <a:r>
              <a:rPr sz="2000" spc="-4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233746"/>
                </a:solidFill>
                <a:latin typeface="Arial"/>
                <a:cs typeface="Arial"/>
              </a:rPr>
              <a:t>being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driven</a:t>
            </a:r>
            <a:r>
              <a:rPr sz="2000" spc="-3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at</a:t>
            </a:r>
            <a:r>
              <a:rPr sz="2000" spc="-3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1,750</a:t>
            </a:r>
            <a:r>
              <a:rPr sz="2000" spc="-3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rpm</a:t>
            </a:r>
            <a:r>
              <a:rPr sz="2000" spc="-4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under</a:t>
            </a:r>
            <a:r>
              <a:rPr sz="2000" spc="-3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a</a:t>
            </a:r>
            <a:r>
              <a:rPr sz="2000" spc="-2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load</a:t>
            </a:r>
            <a:r>
              <a:rPr sz="2000" spc="-2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of</a:t>
            </a:r>
            <a:r>
              <a:rPr sz="2000" spc="-3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128</a:t>
            </a:r>
            <a:r>
              <a:rPr sz="2000" spc="-3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Watts</a:t>
            </a:r>
            <a:r>
              <a:rPr sz="2000" spc="-3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233746"/>
                </a:solidFill>
                <a:latin typeface="Arial"/>
                <a:cs typeface="Arial"/>
              </a:rPr>
              <a:t>with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air</a:t>
            </a:r>
            <a:r>
              <a:rPr sz="2000" spc="-2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bubbled</a:t>
            </a:r>
            <a:r>
              <a:rPr sz="2000" spc="-2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through</a:t>
            </a:r>
            <a:r>
              <a:rPr sz="2000" spc="-4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the</a:t>
            </a:r>
            <a:r>
              <a:rPr sz="2000" spc="-2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oil</a:t>
            </a:r>
            <a:r>
              <a:rPr sz="2000" spc="-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@</a:t>
            </a:r>
            <a:r>
              <a:rPr sz="2000" spc="-3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1.1</a:t>
            </a:r>
            <a:r>
              <a:rPr sz="2000" spc="-10" dirty="0">
                <a:solidFill>
                  <a:srgbClr val="233746"/>
                </a:solidFill>
                <a:latin typeface="Arial"/>
                <a:cs typeface="Arial"/>
              </a:rPr>
              <a:t> L/hr.</a:t>
            </a:r>
            <a:endParaRPr sz="2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740"/>
              </a:spcBef>
              <a:buClr>
                <a:srgbClr val="5B7D95"/>
              </a:buClr>
              <a:buChar char="•"/>
              <a:tabLst>
                <a:tab pos="241300" algn="l"/>
              </a:tabLst>
            </a:pP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The</a:t>
            </a:r>
            <a:r>
              <a:rPr sz="2000" spc="-3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used</a:t>
            </a:r>
            <a:r>
              <a:rPr sz="2000" spc="-3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oil</a:t>
            </a:r>
            <a:r>
              <a:rPr sz="2000" spc="-2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is</a:t>
            </a:r>
            <a:r>
              <a:rPr sz="2000" spc="-1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submitted</a:t>
            </a:r>
            <a:r>
              <a:rPr sz="2000" spc="-4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spc="-25" dirty="0">
                <a:solidFill>
                  <a:srgbClr val="233746"/>
                </a:solidFill>
                <a:latin typeface="Arial"/>
                <a:cs typeface="Arial"/>
              </a:rPr>
              <a:t>for</a:t>
            </a:r>
            <a:endParaRPr sz="2000">
              <a:latin typeface="Arial"/>
              <a:cs typeface="Arial"/>
            </a:endParaRPr>
          </a:p>
          <a:p>
            <a:pPr marL="698500" lvl="1" indent="-228600">
              <a:lnSpc>
                <a:spcPct val="100000"/>
              </a:lnSpc>
              <a:spcBef>
                <a:spcPts val="250"/>
              </a:spcBef>
              <a:buClr>
                <a:srgbClr val="5B7D95"/>
              </a:buClr>
              <a:buChar char="•"/>
              <a:tabLst>
                <a:tab pos="698500" algn="l"/>
              </a:tabLst>
            </a:pPr>
            <a:r>
              <a:rPr sz="2000" spc="-10" dirty="0">
                <a:solidFill>
                  <a:srgbClr val="233746"/>
                </a:solidFill>
                <a:latin typeface="Arial"/>
                <a:cs typeface="Arial"/>
              </a:rPr>
              <a:t>KV100°C</a:t>
            </a:r>
            <a:endParaRPr sz="2000">
              <a:latin typeface="Arial"/>
              <a:cs typeface="Arial"/>
            </a:endParaRPr>
          </a:p>
          <a:p>
            <a:pPr marL="698500" lvl="1" indent="-228600">
              <a:lnSpc>
                <a:spcPct val="100000"/>
              </a:lnSpc>
              <a:spcBef>
                <a:spcPts val="265"/>
              </a:spcBef>
              <a:buClr>
                <a:srgbClr val="5B7D95"/>
              </a:buClr>
              <a:buChar char="•"/>
              <a:tabLst>
                <a:tab pos="698500" algn="l"/>
              </a:tabLst>
            </a:pP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Pentane</a:t>
            </a:r>
            <a:r>
              <a:rPr sz="2000" spc="-3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and</a:t>
            </a:r>
            <a:r>
              <a:rPr sz="2000" spc="-3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toluene</a:t>
            </a:r>
            <a:r>
              <a:rPr sz="2000" spc="-5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233746"/>
                </a:solidFill>
                <a:latin typeface="Arial"/>
                <a:cs typeface="Arial"/>
              </a:rPr>
              <a:t>insolubles</a:t>
            </a:r>
            <a:endParaRPr sz="2000">
              <a:latin typeface="Arial"/>
              <a:cs typeface="Arial"/>
            </a:endParaRPr>
          </a:p>
          <a:p>
            <a:pPr marL="240665" marR="299720" indent="-228600">
              <a:lnSpc>
                <a:spcPts val="2160"/>
              </a:lnSpc>
              <a:spcBef>
                <a:spcPts val="1025"/>
              </a:spcBef>
              <a:buClr>
                <a:srgbClr val="5B7D95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The</a:t>
            </a:r>
            <a:r>
              <a:rPr sz="2000" spc="-3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gears</a:t>
            </a:r>
            <a:r>
              <a:rPr sz="2000" spc="-3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are</a:t>
            </a:r>
            <a:r>
              <a:rPr sz="2000" spc="-4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wiped</a:t>
            </a:r>
            <a:r>
              <a:rPr sz="2000" spc="-1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with</a:t>
            </a:r>
            <a:r>
              <a:rPr sz="2000" spc="-2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a</a:t>
            </a:r>
            <a:r>
              <a:rPr sz="2000" spc="-1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cloth</a:t>
            </a:r>
            <a:r>
              <a:rPr sz="2000" spc="-2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and</a:t>
            </a:r>
            <a:r>
              <a:rPr sz="2000" spc="-2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rated</a:t>
            </a:r>
            <a:r>
              <a:rPr sz="2000" spc="-4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233746"/>
                </a:solidFill>
                <a:latin typeface="Arial"/>
                <a:cs typeface="Arial"/>
              </a:rPr>
              <a:t>front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and</a:t>
            </a:r>
            <a:r>
              <a:rPr sz="2000" spc="-2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back</a:t>
            </a:r>
            <a:r>
              <a:rPr sz="2000" spc="-3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using</a:t>
            </a:r>
            <a:r>
              <a:rPr sz="2000" spc="-2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rating</a:t>
            </a:r>
            <a:r>
              <a:rPr sz="2000" spc="-3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233746"/>
                </a:solidFill>
                <a:latin typeface="Arial"/>
                <a:cs typeface="Arial"/>
              </a:rPr>
              <a:t>aids.</a:t>
            </a:r>
            <a:endParaRPr sz="2000">
              <a:latin typeface="Arial"/>
              <a:cs typeface="Arial"/>
            </a:endParaRPr>
          </a:p>
          <a:p>
            <a:pPr marL="697865" lvl="1" indent="-228600">
              <a:lnSpc>
                <a:spcPct val="100000"/>
              </a:lnSpc>
              <a:spcBef>
                <a:spcPts val="234"/>
              </a:spcBef>
              <a:buClr>
                <a:srgbClr val="5B7D95"/>
              </a:buClr>
              <a:buChar char="•"/>
              <a:tabLst>
                <a:tab pos="697865" algn="l"/>
              </a:tabLst>
            </a:pPr>
            <a:r>
              <a:rPr sz="2000" spc="-20" dirty="0">
                <a:solidFill>
                  <a:srgbClr val="233746"/>
                </a:solidFill>
                <a:latin typeface="Arial"/>
                <a:cs typeface="Arial"/>
              </a:rPr>
              <a:t>Varnish</a:t>
            </a:r>
            <a:r>
              <a:rPr sz="2000" spc="-5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color</a:t>
            </a:r>
            <a:r>
              <a:rPr sz="2000" spc="-5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rating</a:t>
            </a:r>
            <a:r>
              <a:rPr sz="2000" spc="-4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233746"/>
                </a:solidFill>
                <a:latin typeface="Arial"/>
                <a:cs typeface="Arial"/>
              </a:rPr>
              <a:t>scale</a:t>
            </a:r>
            <a:endParaRPr sz="2000">
              <a:latin typeface="Arial"/>
              <a:cs typeface="Arial"/>
            </a:endParaRPr>
          </a:p>
          <a:p>
            <a:pPr marL="697865" lvl="1" indent="-228600">
              <a:lnSpc>
                <a:spcPct val="100000"/>
              </a:lnSpc>
              <a:spcBef>
                <a:spcPts val="260"/>
              </a:spcBef>
              <a:buClr>
                <a:srgbClr val="5B7D95"/>
              </a:buClr>
              <a:buChar char="•"/>
              <a:tabLst>
                <a:tab pos="697865" algn="l"/>
              </a:tabLst>
            </a:pP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Carbon</a:t>
            </a:r>
            <a:r>
              <a:rPr sz="2000" spc="-5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rating</a:t>
            </a:r>
            <a:r>
              <a:rPr sz="2000" spc="-4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spc="-25" dirty="0">
                <a:solidFill>
                  <a:srgbClr val="233746"/>
                </a:solidFill>
                <a:latin typeface="Arial"/>
                <a:cs typeface="Arial"/>
              </a:rPr>
              <a:t>aid</a:t>
            </a:r>
            <a:endParaRPr sz="2000">
              <a:latin typeface="Arial"/>
              <a:cs typeface="Arial"/>
            </a:endParaRPr>
          </a:p>
          <a:p>
            <a:pPr marL="697865" lvl="1" indent="-228600">
              <a:lnSpc>
                <a:spcPct val="100000"/>
              </a:lnSpc>
              <a:spcBef>
                <a:spcPts val="254"/>
              </a:spcBef>
              <a:buClr>
                <a:srgbClr val="5B7D95"/>
              </a:buClr>
              <a:buChar char="•"/>
              <a:tabLst>
                <a:tab pos="697865" algn="l"/>
              </a:tabLst>
            </a:pP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Sludge</a:t>
            </a:r>
            <a:r>
              <a:rPr sz="2000" spc="-4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233746"/>
                </a:solidFill>
                <a:latin typeface="Arial"/>
                <a:cs typeface="Arial"/>
              </a:rPr>
              <a:t>scale</a:t>
            </a:r>
            <a:endParaRPr sz="2000">
              <a:latin typeface="Arial"/>
              <a:cs typeface="Arial"/>
            </a:endParaRPr>
          </a:p>
          <a:p>
            <a:pPr marL="697865" lvl="1" indent="-228600">
              <a:lnSpc>
                <a:spcPct val="100000"/>
              </a:lnSpc>
              <a:spcBef>
                <a:spcPts val="260"/>
              </a:spcBef>
              <a:buClr>
                <a:srgbClr val="5B7D95"/>
              </a:buClr>
              <a:buChar char="•"/>
              <a:tabLst>
                <a:tab pos="697865" algn="l"/>
              </a:tabLst>
            </a:pP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Sludge</a:t>
            </a:r>
            <a:r>
              <a:rPr sz="2000" spc="-2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3746"/>
                </a:solidFill>
                <a:latin typeface="Arial"/>
                <a:cs typeface="Arial"/>
              </a:rPr>
              <a:t>depth</a:t>
            </a:r>
            <a:r>
              <a:rPr sz="2000" spc="-5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233746"/>
                </a:solidFill>
                <a:latin typeface="Arial"/>
                <a:cs typeface="Arial"/>
              </a:rPr>
              <a:t>gauge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L-</a:t>
            </a:r>
            <a:r>
              <a:rPr spc="-30" dirty="0"/>
              <a:t>60-</a:t>
            </a:r>
            <a:r>
              <a:rPr spc="-50" dirty="0"/>
              <a:t>1</a:t>
            </a:r>
          </a:p>
        </p:txBody>
      </p:sp>
      <p:pic>
        <p:nvPicPr>
          <p:cNvPr id="6" name="object 6" descr="MVC-002F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48080" y="1408455"/>
            <a:ext cx="4264023" cy="473895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0DBB262-C6C5-1B91-B8DB-6CA2D8A26C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7376" y="286613"/>
            <a:ext cx="1659326" cy="36228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93139" y="731027"/>
            <a:ext cx="517715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L-</a:t>
            </a:r>
            <a:r>
              <a:rPr spc="-30" dirty="0"/>
              <a:t>60-</a:t>
            </a:r>
            <a:r>
              <a:rPr dirty="0"/>
              <a:t>1</a:t>
            </a:r>
            <a:r>
              <a:rPr spc="-30" dirty="0"/>
              <a:t> </a:t>
            </a:r>
            <a:r>
              <a:rPr dirty="0"/>
              <a:t>GEAR</a:t>
            </a:r>
            <a:r>
              <a:rPr spc="-40" dirty="0"/>
              <a:t> </a:t>
            </a:r>
            <a:r>
              <a:rPr spc="-25" dirty="0"/>
              <a:t>RATING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810949" y="6405342"/>
            <a:ext cx="984250" cy="142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10"/>
              </a:lnSpc>
            </a:pPr>
            <a:r>
              <a:rPr sz="1000" dirty="0">
                <a:solidFill>
                  <a:srgbClr val="888888"/>
                </a:solidFill>
                <a:latin typeface="Arial"/>
                <a:cs typeface="Arial"/>
              </a:rPr>
              <a:t>Copyright</a:t>
            </a:r>
            <a:r>
              <a:rPr sz="975" baseline="25641" dirty="0">
                <a:solidFill>
                  <a:srgbClr val="888888"/>
                </a:solidFill>
                <a:latin typeface="Arial"/>
                <a:cs typeface="Arial"/>
              </a:rPr>
              <a:t>©</a:t>
            </a:r>
            <a:r>
              <a:rPr sz="975" spc="82" baseline="25641" dirty="0">
                <a:solidFill>
                  <a:srgbClr val="888888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888888"/>
                </a:solidFill>
                <a:latin typeface="Arial"/>
                <a:cs typeface="Arial"/>
              </a:rPr>
              <a:t>Perfor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782688" y="6381511"/>
            <a:ext cx="133223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888888"/>
                </a:solidFill>
                <a:latin typeface="Arial"/>
                <a:cs typeface="Arial"/>
              </a:rPr>
              <a:t>mance</a:t>
            </a:r>
            <a:r>
              <a:rPr sz="1000" spc="-65" dirty="0">
                <a:solidFill>
                  <a:srgbClr val="888888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888888"/>
                </a:solidFill>
                <a:latin typeface="Arial"/>
                <a:cs typeface="Arial"/>
              </a:rPr>
              <a:t>Review</a:t>
            </a:r>
            <a:r>
              <a:rPr sz="1000" spc="-5" dirty="0">
                <a:solidFill>
                  <a:srgbClr val="888888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888888"/>
                </a:solidFill>
                <a:latin typeface="Arial"/>
                <a:cs typeface="Arial"/>
              </a:rPr>
              <a:t>Institute</a:t>
            </a:r>
            <a:endParaRPr sz="1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623946" y="6381511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0" dirty="0">
                <a:solidFill>
                  <a:srgbClr val="A4A4A4"/>
                </a:solidFill>
                <a:latin typeface="Arial"/>
                <a:cs typeface="Arial"/>
              </a:rPr>
              <a:t>3</a:t>
            </a:r>
            <a:endParaRPr sz="10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84743" y="1968409"/>
            <a:ext cx="2985554" cy="4718625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6860108" y="1075105"/>
            <a:ext cx="2362200" cy="584200"/>
          </a:xfrm>
          <a:prstGeom prst="rect">
            <a:avLst/>
          </a:prstGeom>
          <a:solidFill>
            <a:srgbClr val="B7CFE7">
              <a:alpha val="21958"/>
            </a:srgbClr>
          </a:solidFill>
          <a:ln w="9525">
            <a:solidFill>
              <a:srgbClr val="68B0E1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695325">
              <a:lnSpc>
                <a:spcPct val="100000"/>
              </a:lnSpc>
              <a:spcBef>
                <a:spcPts val="265"/>
              </a:spcBef>
            </a:pPr>
            <a:r>
              <a:rPr sz="3200" b="1" spc="-20" dirty="0">
                <a:solidFill>
                  <a:srgbClr val="660066"/>
                </a:solidFill>
                <a:latin typeface="Arial"/>
                <a:cs typeface="Arial"/>
              </a:rPr>
              <a:t>Back</a:t>
            </a:r>
            <a:endParaRPr sz="3200">
              <a:latin typeface="Arial"/>
              <a:cs typeface="Arial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61938" y="1714911"/>
            <a:ext cx="3558536" cy="5143088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376999" y="1495856"/>
            <a:ext cx="2362200" cy="584200"/>
          </a:xfrm>
          <a:prstGeom prst="rect">
            <a:avLst/>
          </a:prstGeom>
          <a:solidFill>
            <a:srgbClr val="B7CFE7">
              <a:alpha val="25097"/>
            </a:srgbClr>
          </a:solidFill>
          <a:ln w="9525">
            <a:solidFill>
              <a:srgbClr val="68B0E1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660400">
              <a:lnSpc>
                <a:spcPct val="100000"/>
              </a:lnSpc>
              <a:spcBef>
                <a:spcPts val="265"/>
              </a:spcBef>
            </a:pPr>
            <a:r>
              <a:rPr sz="3200" b="1" spc="-10" dirty="0">
                <a:solidFill>
                  <a:srgbClr val="660066"/>
                </a:solidFill>
                <a:latin typeface="Arial"/>
                <a:cs typeface="Arial"/>
              </a:rPr>
              <a:t>Front</a:t>
            </a:r>
            <a:endParaRPr sz="3200">
              <a:latin typeface="Arial"/>
              <a:cs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22F1AE8-6E38-976A-2747-9D67191372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97376" y="286613"/>
            <a:ext cx="1659326" cy="36228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638277" y="609529"/>
            <a:ext cx="10459085" cy="2172970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367030">
              <a:lnSpc>
                <a:spcPct val="100000"/>
              </a:lnSpc>
              <a:spcBef>
                <a:spcPts val="1295"/>
              </a:spcBef>
              <a:tabLst>
                <a:tab pos="1551305" algn="l"/>
              </a:tabLst>
            </a:pPr>
            <a:r>
              <a:rPr spc="-25" dirty="0"/>
              <a:t>SAE</a:t>
            </a:r>
            <a:r>
              <a:rPr dirty="0"/>
              <a:t>	J2360</a:t>
            </a:r>
            <a:r>
              <a:rPr spc="-45" dirty="0"/>
              <a:t> </a:t>
            </a:r>
            <a:r>
              <a:rPr spc="-10" dirty="0"/>
              <a:t>L-</a:t>
            </a:r>
            <a:r>
              <a:rPr spc="-30" dirty="0"/>
              <a:t>60-</a:t>
            </a:r>
            <a:r>
              <a:rPr dirty="0"/>
              <a:t>1</a:t>
            </a:r>
            <a:r>
              <a:rPr spc="-35" dirty="0"/>
              <a:t> </a:t>
            </a:r>
            <a:r>
              <a:rPr spc="-10" dirty="0"/>
              <a:t>REQUIREMENTS</a:t>
            </a:r>
          </a:p>
          <a:p>
            <a:pPr marL="12700" marR="5080">
              <a:lnSpc>
                <a:spcPct val="100000"/>
              </a:lnSpc>
              <a:spcBef>
                <a:spcPts val="830"/>
              </a:spcBef>
            </a:pPr>
            <a:r>
              <a:rPr sz="2800" b="0" dirty="0">
                <a:solidFill>
                  <a:srgbClr val="000000"/>
                </a:solidFill>
                <a:latin typeface="Arial"/>
                <a:cs typeface="Arial"/>
              </a:rPr>
              <a:t>If</a:t>
            </a:r>
            <a:r>
              <a:rPr sz="2800" b="0" spc="-7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800" b="0" dirty="0">
                <a:solidFill>
                  <a:srgbClr val="000000"/>
                </a:solidFill>
                <a:latin typeface="Arial"/>
                <a:cs typeface="Arial"/>
              </a:rPr>
              <a:t>the</a:t>
            </a:r>
            <a:r>
              <a:rPr sz="2800" b="0" spc="-6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800" b="0" dirty="0">
                <a:solidFill>
                  <a:srgbClr val="000000"/>
                </a:solidFill>
                <a:latin typeface="Arial"/>
                <a:cs typeface="Arial"/>
              </a:rPr>
              <a:t>gear</a:t>
            </a:r>
            <a:r>
              <a:rPr sz="2800" b="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800" b="0" dirty="0">
                <a:solidFill>
                  <a:srgbClr val="000000"/>
                </a:solidFill>
                <a:latin typeface="Arial"/>
                <a:cs typeface="Arial"/>
              </a:rPr>
              <a:t>oil</a:t>
            </a:r>
            <a:r>
              <a:rPr sz="2800" b="0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800" b="0" dirty="0">
                <a:solidFill>
                  <a:srgbClr val="000000"/>
                </a:solidFill>
                <a:latin typeface="Arial"/>
                <a:cs typeface="Arial"/>
              </a:rPr>
              <a:t>has</a:t>
            </a:r>
            <a:r>
              <a:rPr sz="2800" b="0" spc="-6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800" b="0" dirty="0">
                <a:solidFill>
                  <a:srgbClr val="000000"/>
                </a:solidFill>
                <a:latin typeface="Arial"/>
                <a:cs typeface="Arial"/>
              </a:rPr>
              <a:t>insufficient</a:t>
            </a:r>
            <a:r>
              <a:rPr sz="2800" b="0" spc="-6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800" b="0" dirty="0">
                <a:solidFill>
                  <a:srgbClr val="000000"/>
                </a:solidFill>
                <a:latin typeface="Arial"/>
                <a:cs typeface="Arial"/>
              </a:rPr>
              <a:t>antioxidants</a:t>
            </a:r>
            <a:r>
              <a:rPr sz="2800" b="0" spc="-6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800" b="0" dirty="0">
                <a:solidFill>
                  <a:srgbClr val="000000"/>
                </a:solidFill>
                <a:latin typeface="Arial"/>
                <a:cs typeface="Arial"/>
              </a:rPr>
              <a:t>and</a:t>
            </a:r>
            <a:r>
              <a:rPr sz="2800" b="0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800" b="0" dirty="0">
                <a:solidFill>
                  <a:srgbClr val="000000"/>
                </a:solidFill>
                <a:latin typeface="Arial"/>
                <a:cs typeface="Arial"/>
              </a:rPr>
              <a:t>dispersancy</a:t>
            </a:r>
            <a:r>
              <a:rPr sz="2800" b="0" spc="-7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800" b="0" spc="-25" dirty="0">
                <a:solidFill>
                  <a:srgbClr val="000000"/>
                </a:solidFill>
                <a:latin typeface="Arial"/>
                <a:cs typeface="Arial"/>
              </a:rPr>
              <a:t>for </a:t>
            </a:r>
            <a:r>
              <a:rPr sz="2800" b="0" spc="-10" dirty="0">
                <a:solidFill>
                  <a:srgbClr val="000000"/>
                </a:solidFill>
                <a:latin typeface="Arial"/>
                <a:cs typeface="Arial"/>
              </a:rPr>
              <a:t>clean-</a:t>
            </a:r>
            <a:r>
              <a:rPr sz="2800" b="0" dirty="0">
                <a:solidFill>
                  <a:srgbClr val="000000"/>
                </a:solidFill>
                <a:latin typeface="Arial"/>
                <a:cs typeface="Arial"/>
              </a:rPr>
              <a:t>gear</a:t>
            </a:r>
            <a:r>
              <a:rPr sz="2800" b="0" spc="-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800" b="0" spc="-20" dirty="0">
                <a:solidFill>
                  <a:srgbClr val="000000"/>
                </a:solidFill>
                <a:latin typeface="Arial"/>
                <a:cs typeface="Arial"/>
              </a:rPr>
              <a:t>chemistry,</a:t>
            </a:r>
            <a:r>
              <a:rPr sz="2800" b="0" spc="-7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800" b="0" dirty="0">
                <a:solidFill>
                  <a:srgbClr val="000000"/>
                </a:solidFill>
                <a:latin typeface="Arial"/>
                <a:cs typeface="Arial"/>
              </a:rPr>
              <a:t>then</a:t>
            </a:r>
            <a:r>
              <a:rPr sz="2800" b="0" spc="-6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800" b="0" dirty="0">
                <a:solidFill>
                  <a:srgbClr val="000000"/>
                </a:solidFill>
                <a:latin typeface="Arial"/>
                <a:cs typeface="Arial"/>
              </a:rPr>
              <a:t>carbon/varnish</a:t>
            </a:r>
            <a:r>
              <a:rPr sz="2800" b="0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800" b="0" dirty="0">
                <a:solidFill>
                  <a:srgbClr val="000000"/>
                </a:solidFill>
                <a:latin typeface="Arial"/>
                <a:cs typeface="Arial"/>
              </a:rPr>
              <a:t>and</a:t>
            </a:r>
            <a:r>
              <a:rPr sz="2800" b="0" spc="-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800" b="0" dirty="0">
                <a:solidFill>
                  <a:srgbClr val="000000"/>
                </a:solidFill>
                <a:latin typeface="Arial"/>
                <a:cs typeface="Arial"/>
              </a:rPr>
              <a:t>sludge</a:t>
            </a:r>
            <a:r>
              <a:rPr sz="2800" b="0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800" b="0" dirty="0">
                <a:solidFill>
                  <a:srgbClr val="000000"/>
                </a:solidFill>
                <a:latin typeface="Arial"/>
                <a:cs typeface="Arial"/>
              </a:rPr>
              <a:t>can</a:t>
            </a:r>
            <a:r>
              <a:rPr sz="2800" b="0" spc="-6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800" b="0" dirty="0">
                <a:solidFill>
                  <a:srgbClr val="000000"/>
                </a:solidFill>
                <a:latin typeface="Arial"/>
                <a:cs typeface="Arial"/>
              </a:rPr>
              <a:t>form</a:t>
            </a:r>
            <a:r>
              <a:rPr sz="2800" b="0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800" b="0" spc="-25" dirty="0">
                <a:solidFill>
                  <a:srgbClr val="000000"/>
                </a:solidFill>
                <a:latin typeface="Arial"/>
                <a:cs typeface="Arial"/>
              </a:rPr>
              <a:t>on </a:t>
            </a:r>
            <a:r>
              <a:rPr sz="2800" b="0" dirty="0">
                <a:solidFill>
                  <a:srgbClr val="000000"/>
                </a:solidFill>
                <a:latin typeface="Arial"/>
                <a:cs typeface="Arial"/>
              </a:rPr>
              <a:t>the</a:t>
            </a:r>
            <a:r>
              <a:rPr sz="2800" b="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800" b="0" spc="-10" dirty="0">
                <a:solidFill>
                  <a:srgbClr val="000000"/>
                </a:solidFill>
                <a:latin typeface="Arial"/>
                <a:cs typeface="Arial"/>
              </a:rPr>
              <a:t>gears.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38277" y="3184234"/>
            <a:ext cx="4080510" cy="2159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Arial"/>
                <a:cs typeface="Arial"/>
              </a:rPr>
              <a:t>SAE</a:t>
            </a:r>
            <a:r>
              <a:rPr sz="2800" spc="-4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J2360</a:t>
            </a:r>
            <a:r>
              <a:rPr sz="2800" spc="-3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limits:</a:t>
            </a:r>
            <a:endParaRPr sz="2800">
              <a:latin typeface="Arial"/>
              <a:cs typeface="Arial"/>
            </a:endParaRPr>
          </a:p>
          <a:p>
            <a:pPr marL="469900" marR="5080" indent="-635">
              <a:lnSpc>
                <a:spcPct val="100000"/>
              </a:lnSpc>
            </a:pPr>
            <a:r>
              <a:rPr sz="2800" dirty="0">
                <a:latin typeface="Arial"/>
                <a:cs typeface="Arial"/>
              </a:rPr>
              <a:t>Visc</a:t>
            </a:r>
            <a:r>
              <a:rPr sz="2800" spc="-7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increase</a:t>
            </a:r>
            <a:r>
              <a:rPr sz="2800" spc="-6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at</a:t>
            </a:r>
            <a:r>
              <a:rPr sz="2800" spc="-7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100°C </a:t>
            </a:r>
            <a:r>
              <a:rPr sz="2800" dirty="0">
                <a:latin typeface="Arial"/>
                <a:cs typeface="Arial"/>
              </a:rPr>
              <a:t>Pentane</a:t>
            </a:r>
            <a:r>
              <a:rPr sz="2800" spc="-7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insolubles </a:t>
            </a:r>
            <a:r>
              <a:rPr sz="2800" spc="-35" dirty="0">
                <a:latin typeface="Arial"/>
                <a:cs typeface="Arial"/>
              </a:rPr>
              <a:t>Toluene</a:t>
            </a:r>
            <a:r>
              <a:rPr sz="2800" spc="-13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insolubles </a:t>
            </a:r>
            <a:r>
              <a:rPr sz="2800" spc="-20" dirty="0">
                <a:latin typeface="Arial"/>
                <a:cs typeface="Arial"/>
              </a:rPr>
              <a:t>Carbon/Varnish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rating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10797" y="3611055"/>
            <a:ext cx="1806575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Arial"/>
                <a:cs typeface="Arial"/>
              </a:rPr>
              <a:t>100%</a:t>
            </a:r>
            <a:r>
              <a:rPr sz="2800" spc="-60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max.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dirty="0">
                <a:latin typeface="Arial"/>
                <a:cs typeface="Arial"/>
              </a:rPr>
              <a:t>3.0%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max.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dirty="0">
                <a:latin typeface="Arial"/>
                <a:cs typeface="Arial"/>
              </a:rPr>
              <a:t>2.0%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max.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dirty="0">
                <a:latin typeface="Arial"/>
                <a:cs typeface="Arial"/>
              </a:rPr>
              <a:t>7.5</a:t>
            </a:r>
            <a:r>
              <a:rPr sz="2800" spc="-30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min.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95991" y="5318337"/>
            <a:ext cx="4876165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387350">
              <a:lnSpc>
                <a:spcPct val="100000"/>
              </a:lnSpc>
              <a:spcBef>
                <a:spcPts val="95"/>
              </a:spcBef>
              <a:tabLst>
                <a:tab pos="3212465" algn="l"/>
              </a:tabLst>
            </a:pPr>
            <a:r>
              <a:rPr sz="2800" dirty="0">
                <a:latin typeface="Arial"/>
                <a:cs typeface="Arial"/>
              </a:rPr>
              <a:t>Sludge</a:t>
            </a:r>
            <a:r>
              <a:rPr sz="2800" spc="-4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rating</a:t>
            </a:r>
            <a:r>
              <a:rPr sz="2800" dirty="0">
                <a:latin typeface="Arial"/>
                <a:cs typeface="Arial"/>
              </a:rPr>
              <a:t>	9.4</a:t>
            </a:r>
            <a:r>
              <a:rPr sz="2800" spc="-30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min. </a:t>
            </a:r>
            <a:r>
              <a:rPr sz="2800" dirty="0">
                <a:latin typeface="Arial"/>
                <a:cs typeface="Arial"/>
              </a:rPr>
              <a:t>Report</a:t>
            </a:r>
            <a:r>
              <a:rPr sz="2800" spc="-3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wt.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loss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dirty="0">
                <a:latin typeface="Arial"/>
                <a:cs typeface="Arial"/>
              </a:rPr>
              <a:t>Report</a:t>
            </a:r>
            <a:r>
              <a:rPr sz="2800" spc="-4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copper</a:t>
            </a:r>
            <a:r>
              <a:rPr sz="2800" spc="-5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catalyst</a:t>
            </a:r>
            <a:r>
              <a:rPr sz="2800" spc="-7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wt.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loss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2BB69BC-5326-3A25-D79D-A27C0769AD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7376" y="286613"/>
            <a:ext cx="1659326" cy="36228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L-</a:t>
            </a:r>
            <a:r>
              <a:rPr spc="-30" dirty="0"/>
              <a:t>60-</a:t>
            </a:r>
            <a:r>
              <a:rPr dirty="0"/>
              <a:t>1</a:t>
            </a:r>
            <a:r>
              <a:rPr spc="-105" dirty="0"/>
              <a:t> </a:t>
            </a:r>
            <a:r>
              <a:rPr spc="-25" dirty="0"/>
              <a:t>PASSING</a:t>
            </a:r>
            <a:r>
              <a:rPr spc="-114" dirty="0"/>
              <a:t> </a:t>
            </a:r>
            <a:r>
              <a:rPr dirty="0"/>
              <a:t>VS</a:t>
            </a:r>
            <a:r>
              <a:rPr spc="-135" dirty="0"/>
              <a:t> </a:t>
            </a:r>
            <a:r>
              <a:rPr spc="-10" dirty="0"/>
              <a:t>FAILING</a:t>
            </a:r>
            <a:r>
              <a:rPr spc="-110" dirty="0"/>
              <a:t> </a:t>
            </a:r>
            <a:r>
              <a:rPr spc="-10" dirty="0"/>
              <a:t>GEARS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772849" y="6381511"/>
            <a:ext cx="236728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888888"/>
                </a:solidFill>
                <a:latin typeface="Arial"/>
                <a:cs typeface="Arial"/>
              </a:rPr>
              <a:t>Copyright</a:t>
            </a:r>
            <a:r>
              <a:rPr sz="975" baseline="25641" dirty="0">
                <a:solidFill>
                  <a:srgbClr val="888888"/>
                </a:solidFill>
                <a:latin typeface="Arial"/>
                <a:cs typeface="Arial"/>
              </a:rPr>
              <a:t>©</a:t>
            </a:r>
            <a:r>
              <a:rPr sz="975" spc="89" baseline="25641" dirty="0">
                <a:solidFill>
                  <a:srgbClr val="888888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888888"/>
                </a:solidFill>
                <a:latin typeface="Arial"/>
                <a:cs typeface="Arial"/>
              </a:rPr>
              <a:t>Performance</a:t>
            </a:r>
            <a:r>
              <a:rPr sz="1000" spc="-70" dirty="0">
                <a:solidFill>
                  <a:srgbClr val="888888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888888"/>
                </a:solidFill>
                <a:latin typeface="Arial"/>
                <a:cs typeface="Arial"/>
              </a:rPr>
              <a:t>Review</a:t>
            </a:r>
            <a:r>
              <a:rPr sz="1000" spc="-30" dirty="0">
                <a:solidFill>
                  <a:srgbClr val="888888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888888"/>
                </a:solidFill>
                <a:latin typeface="Arial"/>
                <a:cs typeface="Arial"/>
              </a:rPr>
              <a:t>Institute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623946" y="6381511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0" dirty="0">
                <a:solidFill>
                  <a:srgbClr val="A4A4A4"/>
                </a:solidFill>
                <a:latin typeface="Arial"/>
                <a:cs typeface="Arial"/>
              </a:rPr>
              <a:t>5</a:t>
            </a:r>
            <a:endParaRPr sz="10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0843" y="1785937"/>
            <a:ext cx="4361809" cy="448265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12664" y="1785937"/>
            <a:ext cx="4230515" cy="4295368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123721" y="6364008"/>
            <a:ext cx="4164965" cy="400685"/>
          </a:xfrm>
          <a:prstGeom prst="rect">
            <a:avLst/>
          </a:prstGeom>
          <a:solidFill>
            <a:srgbClr val="92D050"/>
          </a:solidFill>
        </p:spPr>
        <p:txBody>
          <a:bodyPr vert="horz" wrap="square" lIns="0" tIns="3873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05"/>
              </a:spcBef>
            </a:pPr>
            <a:r>
              <a:rPr sz="2000" dirty="0">
                <a:latin typeface="Arial"/>
                <a:cs typeface="Arial"/>
              </a:rPr>
              <a:t>Gears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pass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J2360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and</a:t>
            </a:r>
            <a:r>
              <a:rPr sz="2000" spc="-1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API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GL-</a:t>
            </a:r>
            <a:r>
              <a:rPr sz="2000" spc="-50" dirty="0">
                <a:latin typeface="Arial"/>
                <a:cs typeface="Arial"/>
              </a:rPr>
              <a:t>5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185531" y="5735002"/>
            <a:ext cx="3867150" cy="369570"/>
          </a:xfrm>
          <a:prstGeom prst="rect">
            <a:avLst/>
          </a:prstGeom>
          <a:solidFill>
            <a:srgbClr val="92D050"/>
          </a:solidFill>
        </p:spPr>
        <p:txBody>
          <a:bodyPr vert="horz" wrap="square" lIns="0" tIns="3937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10"/>
              </a:spcBef>
            </a:pPr>
            <a:r>
              <a:rPr sz="1800" dirty="0">
                <a:latin typeface="Arial"/>
                <a:cs typeface="Arial"/>
              </a:rPr>
              <a:t>Gears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fail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J2360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but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pass</a:t>
            </a:r>
            <a:r>
              <a:rPr sz="1800" spc="-1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API</a:t>
            </a:r>
            <a:r>
              <a:rPr sz="1800" spc="-10" dirty="0">
                <a:latin typeface="Arial"/>
                <a:cs typeface="Arial"/>
              </a:rPr>
              <a:t> GL-</a:t>
            </a:r>
            <a:r>
              <a:rPr sz="1800" spc="-50" dirty="0">
                <a:latin typeface="Arial"/>
                <a:cs typeface="Arial"/>
              </a:rPr>
              <a:t>5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A7BE68C-D09C-361E-ABF1-0D7333EF2D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97376" y="286613"/>
            <a:ext cx="1659326" cy="36228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93139" y="921386"/>
            <a:ext cx="494030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0" dirty="0"/>
              <a:t>L-60-</a:t>
            </a:r>
            <a:r>
              <a:rPr sz="3200" dirty="0"/>
              <a:t>1</a:t>
            </a:r>
            <a:r>
              <a:rPr sz="3200" spc="-25" dirty="0"/>
              <a:t> </a:t>
            </a:r>
            <a:r>
              <a:rPr sz="3200" dirty="0"/>
              <a:t>RIG</a:t>
            </a:r>
            <a:r>
              <a:rPr sz="3200" spc="5" dirty="0"/>
              <a:t> </a:t>
            </a:r>
            <a:r>
              <a:rPr sz="3200" spc="-10" dirty="0"/>
              <a:t>CALIBRATION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8772849" y="6381511"/>
            <a:ext cx="236728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888888"/>
                </a:solidFill>
                <a:latin typeface="Arial"/>
                <a:cs typeface="Arial"/>
              </a:rPr>
              <a:t>Copyright</a:t>
            </a:r>
            <a:r>
              <a:rPr sz="975" baseline="25641" dirty="0">
                <a:solidFill>
                  <a:srgbClr val="888888"/>
                </a:solidFill>
                <a:latin typeface="Arial"/>
                <a:cs typeface="Arial"/>
              </a:rPr>
              <a:t>©</a:t>
            </a:r>
            <a:r>
              <a:rPr sz="975" spc="89" baseline="25641" dirty="0">
                <a:solidFill>
                  <a:srgbClr val="888888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888888"/>
                </a:solidFill>
                <a:latin typeface="Arial"/>
                <a:cs typeface="Arial"/>
              </a:rPr>
              <a:t>Performance</a:t>
            </a:r>
            <a:r>
              <a:rPr sz="1000" spc="-70" dirty="0">
                <a:solidFill>
                  <a:srgbClr val="888888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888888"/>
                </a:solidFill>
                <a:latin typeface="Arial"/>
                <a:cs typeface="Arial"/>
              </a:rPr>
              <a:t>Review</a:t>
            </a:r>
            <a:r>
              <a:rPr sz="1000" spc="-30" dirty="0">
                <a:solidFill>
                  <a:srgbClr val="888888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888888"/>
                </a:solidFill>
                <a:latin typeface="Arial"/>
                <a:cs typeface="Arial"/>
              </a:rPr>
              <a:t>Institute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623946" y="6381511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0" dirty="0">
                <a:solidFill>
                  <a:srgbClr val="A4A4A4"/>
                </a:solidFill>
                <a:latin typeface="Arial"/>
                <a:cs typeface="Arial"/>
              </a:rPr>
              <a:t>6</a:t>
            </a:r>
            <a:endParaRPr sz="1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91271" y="1477307"/>
            <a:ext cx="9871710" cy="50368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39395" marR="139065" indent="-227329">
              <a:lnSpc>
                <a:spcPct val="100000"/>
              </a:lnSpc>
              <a:spcBef>
                <a:spcPts val="95"/>
              </a:spcBef>
              <a:buClr>
                <a:srgbClr val="5B7D95"/>
              </a:buClr>
              <a:buChar char="•"/>
              <a:tabLst>
                <a:tab pos="241300" algn="l"/>
              </a:tabLst>
            </a:pPr>
            <a:r>
              <a:rPr sz="2800" spc="-60" dirty="0">
                <a:solidFill>
                  <a:srgbClr val="233746"/>
                </a:solidFill>
                <a:latin typeface="Arial"/>
                <a:cs typeface="Arial"/>
              </a:rPr>
              <a:t>Test </a:t>
            </a:r>
            <a:r>
              <a:rPr sz="2800" dirty="0">
                <a:solidFill>
                  <a:srgbClr val="233746"/>
                </a:solidFill>
                <a:latin typeface="Arial"/>
                <a:cs typeface="Arial"/>
              </a:rPr>
              <a:t>labs</a:t>
            </a:r>
            <a:r>
              <a:rPr sz="2800" spc="-5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33746"/>
                </a:solidFill>
                <a:latin typeface="Arial"/>
                <a:cs typeface="Arial"/>
              </a:rPr>
              <a:t>must</a:t>
            </a:r>
            <a:r>
              <a:rPr sz="2800" spc="-6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33746"/>
                </a:solidFill>
                <a:latin typeface="Arial"/>
                <a:cs typeface="Arial"/>
              </a:rPr>
              <a:t>complete</a:t>
            </a:r>
            <a:r>
              <a:rPr sz="2800" spc="-4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33746"/>
                </a:solidFill>
                <a:latin typeface="Arial"/>
                <a:cs typeface="Arial"/>
              </a:rPr>
              <a:t>a</a:t>
            </a:r>
            <a:r>
              <a:rPr sz="2800" spc="-5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33746"/>
                </a:solidFill>
                <a:latin typeface="Arial"/>
                <a:cs typeface="Arial"/>
              </a:rPr>
              <a:t>calibration</a:t>
            </a:r>
            <a:r>
              <a:rPr sz="2800" spc="-5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33746"/>
                </a:solidFill>
                <a:latin typeface="Arial"/>
                <a:cs typeface="Arial"/>
              </a:rPr>
              <a:t>run</a:t>
            </a:r>
            <a:r>
              <a:rPr sz="2800" spc="-5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33746"/>
                </a:solidFill>
                <a:latin typeface="Arial"/>
                <a:cs typeface="Arial"/>
              </a:rPr>
              <a:t>every</a:t>
            </a:r>
            <a:r>
              <a:rPr sz="2800" spc="-5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33746"/>
                </a:solidFill>
                <a:latin typeface="Arial"/>
                <a:cs typeface="Arial"/>
              </a:rPr>
              <a:t>10</a:t>
            </a:r>
            <a:r>
              <a:rPr sz="2800" spc="-5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33746"/>
                </a:solidFill>
                <a:latin typeface="Arial"/>
                <a:cs typeface="Arial"/>
              </a:rPr>
              <a:t>tests</a:t>
            </a:r>
            <a:r>
              <a:rPr sz="2800" spc="-7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33746"/>
                </a:solidFill>
                <a:latin typeface="Arial"/>
                <a:cs typeface="Arial"/>
              </a:rPr>
              <a:t>or</a:t>
            </a:r>
            <a:r>
              <a:rPr sz="2800" spc="-50" dirty="0">
                <a:solidFill>
                  <a:srgbClr val="233746"/>
                </a:solidFill>
                <a:latin typeface="Arial"/>
                <a:cs typeface="Arial"/>
              </a:rPr>
              <a:t> 3 	</a:t>
            </a:r>
            <a:r>
              <a:rPr sz="2800" dirty="0">
                <a:solidFill>
                  <a:srgbClr val="233746"/>
                </a:solidFill>
                <a:latin typeface="Arial"/>
                <a:cs typeface="Arial"/>
              </a:rPr>
              <a:t>months,</a:t>
            </a:r>
            <a:r>
              <a:rPr sz="2800" spc="-8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33746"/>
                </a:solidFill>
                <a:latin typeface="Arial"/>
                <a:cs typeface="Arial"/>
              </a:rPr>
              <a:t>whichever</a:t>
            </a:r>
            <a:r>
              <a:rPr sz="2800" spc="-7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33746"/>
                </a:solidFill>
                <a:latin typeface="Arial"/>
                <a:cs typeface="Arial"/>
              </a:rPr>
              <a:t>comes</a:t>
            </a:r>
            <a:r>
              <a:rPr sz="2800" spc="-8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33746"/>
                </a:solidFill>
                <a:latin typeface="Arial"/>
                <a:cs typeface="Arial"/>
              </a:rPr>
              <a:t>first.</a:t>
            </a:r>
            <a:endParaRPr sz="2800">
              <a:latin typeface="Arial"/>
              <a:cs typeface="Arial"/>
            </a:endParaRPr>
          </a:p>
          <a:p>
            <a:pPr marL="697230" lvl="1" indent="-227329">
              <a:lnSpc>
                <a:spcPct val="100000"/>
              </a:lnSpc>
              <a:spcBef>
                <a:spcPts val="505"/>
              </a:spcBef>
              <a:buClr>
                <a:srgbClr val="5B7D95"/>
              </a:buClr>
              <a:buChar char="•"/>
              <a:tabLst>
                <a:tab pos="697230" algn="l"/>
              </a:tabLst>
            </a:pPr>
            <a:r>
              <a:rPr sz="2800" dirty="0">
                <a:solidFill>
                  <a:srgbClr val="233746"/>
                </a:solidFill>
                <a:latin typeface="Arial"/>
                <a:cs typeface="Arial"/>
              </a:rPr>
              <a:t>Reference</a:t>
            </a:r>
            <a:r>
              <a:rPr sz="2800" spc="-6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33746"/>
                </a:solidFill>
                <a:latin typeface="Arial"/>
                <a:cs typeface="Arial"/>
              </a:rPr>
              <a:t>oil</a:t>
            </a:r>
            <a:r>
              <a:rPr sz="2800" spc="-7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33746"/>
                </a:solidFill>
                <a:latin typeface="Arial"/>
                <a:cs typeface="Arial"/>
              </a:rPr>
              <a:t>obtained</a:t>
            </a:r>
            <a:r>
              <a:rPr sz="2800" spc="-7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33746"/>
                </a:solidFill>
                <a:latin typeface="Arial"/>
                <a:cs typeface="Arial"/>
              </a:rPr>
              <a:t>from</a:t>
            </a:r>
            <a:r>
              <a:rPr sz="2800" spc="-12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spc="-60" dirty="0">
                <a:solidFill>
                  <a:srgbClr val="233746"/>
                </a:solidFill>
                <a:latin typeface="Arial"/>
                <a:cs typeface="Arial"/>
              </a:rPr>
              <a:t>Test</a:t>
            </a:r>
            <a:r>
              <a:rPr sz="2800" spc="-8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33746"/>
                </a:solidFill>
                <a:latin typeface="Arial"/>
                <a:cs typeface="Arial"/>
              </a:rPr>
              <a:t>Monitoring</a:t>
            </a:r>
            <a:r>
              <a:rPr sz="2800" spc="-6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33746"/>
                </a:solidFill>
                <a:latin typeface="Arial"/>
                <a:cs typeface="Arial"/>
              </a:rPr>
              <a:t>Center</a:t>
            </a:r>
            <a:r>
              <a:rPr sz="2800" spc="-6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33746"/>
                </a:solidFill>
                <a:latin typeface="Arial"/>
                <a:cs typeface="Arial"/>
              </a:rPr>
              <a:t>(TMC)</a:t>
            </a:r>
            <a:endParaRPr sz="2800">
              <a:latin typeface="Arial"/>
              <a:cs typeface="Arial"/>
            </a:endParaRPr>
          </a:p>
          <a:p>
            <a:pPr marL="696595" marR="473709" lvl="1" indent="-227329">
              <a:lnSpc>
                <a:spcPct val="100000"/>
              </a:lnSpc>
              <a:spcBef>
                <a:spcPts val="490"/>
              </a:spcBef>
              <a:buClr>
                <a:srgbClr val="5B7D95"/>
              </a:buClr>
              <a:buChar char="•"/>
              <a:tabLst>
                <a:tab pos="698500" algn="l"/>
              </a:tabLst>
            </a:pPr>
            <a:r>
              <a:rPr sz="2800" spc="-60" dirty="0">
                <a:solidFill>
                  <a:srgbClr val="233746"/>
                </a:solidFill>
                <a:latin typeface="Arial"/>
                <a:cs typeface="Arial"/>
              </a:rPr>
              <a:t>Test</a:t>
            </a:r>
            <a:r>
              <a:rPr sz="2800" spc="-6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33746"/>
                </a:solidFill>
                <a:latin typeface="Arial"/>
                <a:cs typeface="Arial"/>
              </a:rPr>
              <a:t>reports</a:t>
            </a:r>
            <a:r>
              <a:rPr sz="2800" spc="-5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33746"/>
                </a:solidFill>
                <a:latin typeface="Arial"/>
                <a:cs typeface="Arial"/>
              </a:rPr>
              <a:t>are</a:t>
            </a:r>
            <a:r>
              <a:rPr sz="2800" spc="-5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33746"/>
                </a:solidFill>
                <a:latin typeface="Arial"/>
                <a:cs typeface="Arial"/>
              </a:rPr>
              <a:t>submitted</a:t>
            </a:r>
            <a:r>
              <a:rPr sz="2800" spc="-5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33746"/>
                </a:solidFill>
                <a:latin typeface="Arial"/>
                <a:cs typeface="Arial"/>
              </a:rPr>
              <a:t>to</a:t>
            </a:r>
            <a:r>
              <a:rPr sz="2800" spc="-10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33746"/>
                </a:solidFill>
                <a:latin typeface="Arial"/>
                <a:cs typeface="Arial"/>
              </a:rPr>
              <a:t>TMC</a:t>
            </a:r>
            <a:r>
              <a:rPr sz="2800" spc="-4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33746"/>
                </a:solidFill>
                <a:latin typeface="Arial"/>
                <a:cs typeface="Arial"/>
              </a:rPr>
              <a:t>to</a:t>
            </a:r>
            <a:r>
              <a:rPr sz="2800" spc="-6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33746"/>
                </a:solidFill>
                <a:latin typeface="Arial"/>
                <a:cs typeface="Arial"/>
              </a:rPr>
              <a:t>ensure</a:t>
            </a:r>
            <a:r>
              <a:rPr sz="2800" spc="-5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33746"/>
                </a:solidFill>
                <a:latin typeface="Arial"/>
                <a:cs typeface="Arial"/>
              </a:rPr>
              <a:t>they</a:t>
            </a:r>
            <a:r>
              <a:rPr sz="2800" spc="-5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233746"/>
                </a:solidFill>
                <a:latin typeface="Arial"/>
                <a:cs typeface="Arial"/>
              </a:rPr>
              <a:t>are 	</a:t>
            </a:r>
            <a:r>
              <a:rPr sz="2800" dirty="0">
                <a:solidFill>
                  <a:srgbClr val="233746"/>
                </a:solidFill>
                <a:latin typeface="Arial"/>
                <a:cs typeface="Arial"/>
              </a:rPr>
              <a:t>consistent</a:t>
            </a:r>
            <a:r>
              <a:rPr sz="2800" spc="-6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33746"/>
                </a:solidFill>
                <a:latin typeface="Arial"/>
                <a:cs typeface="Arial"/>
              </a:rPr>
              <a:t>with</a:t>
            </a:r>
            <a:r>
              <a:rPr sz="2800" spc="-5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33746"/>
                </a:solidFill>
                <a:latin typeface="Arial"/>
                <a:cs typeface="Arial"/>
              </a:rPr>
              <a:t>industry</a:t>
            </a:r>
            <a:r>
              <a:rPr sz="2800" spc="-6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33746"/>
                </a:solidFill>
                <a:latin typeface="Arial"/>
                <a:cs typeface="Arial"/>
              </a:rPr>
              <a:t>standards</a:t>
            </a:r>
            <a:r>
              <a:rPr sz="2800" spc="-5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33746"/>
                </a:solidFill>
                <a:latin typeface="Arial"/>
                <a:cs typeface="Arial"/>
              </a:rPr>
              <a:t>before</a:t>
            </a:r>
            <a:r>
              <a:rPr sz="2800" spc="-5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33746"/>
                </a:solidFill>
                <a:latin typeface="Arial"/>
                <a:cs typeface="Arial"/>
              </a:rPr>
              <a:t>rig</a:t>
            </a:r>
            <a:r>
              <a:rPr sz="2800" spc="-5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33746"/>
                </a:solidFill>
                <a:latin typeface="Arial"/>
                <a:cs typeface="Arial"/>
              </a:rPr>
              <a:t>is</a:t>
            </a:r>
            <a:r>
              <a:rPr sz="2800" spc="-6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33746"/>
                </a:solidFill>
                <a:latin typeface="Arial"/>
                <a:cs typeface="Arial"/>
              </a:rPr>
              <a:t>deemed 	calibrated.</a:t>
            </a:r>
            <a:endParaRPr sz="28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1150"/>
              </a:spcBef>
              <a:buClr>
                <a:srgbClr val="5B7D95"/>
              </a:buClr>
              <a:buFont typeface="Arial"/>
              <a:buChar char="•"/>
            </a:pPr>
            <a:endParaRPr sz="2800">
              <a:latin typeface="Arial"/>
              <a:cs typeface="Arial"/>
            </a:endParaRPr>
          </a:p>
          <a:p>
            <a:pPr marL="240029" marR="135890" indent="-227329">
              <a:lnSpc>
                <a:spcPct val="100000"/>
              </a:lnSpc>
              <a:buClr>
                <a:srgbClr val="5B7D95"/>
              </a:buClr>
              <a:buChar char="•"/>
              <a:tabLst>
                <a:tab pos="241935" algn="l"/>
              </a:tabLst>
            </a:pPr>
            <a:r>
              <a:rPr sz="2800" spc="-10" dirty="0">
                <a:solidFill>
                  <a:srgbClr val="233746"/>
                </a:solidFill>
                <a:latin typeface="Arial"/>
                <a:cs typeface="Arial"/>
              </a:rPr>
              <a:t>L-60-</a:t>
            </a:r>
            <a:r>
              <a:rPr sz="2800" dirty="0">
                <a:solidFill>
                  <a:srgbClr val="233746"/>
                </a:solidFill>
                <a:latin typeface="Arial"/>
                <a:cs typeface="Arial"/>
              </a:rPr>
              <a:t>1</a:t>
            </a:r>
            <a:r>
              <a:rPr sz="2800" spc="-4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33746"/>
                </a:solidFill>
                <a:latin typeface="Arial"/>
                <a:cs typeface="Arial"/>
              </a:rPr>
              <a:t>can</a:t>
            </a:r>
            <a:r>
              <a:rPr sz="2800" spc="-6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33746"/>
                </a:solidFill>
                <a:latin typeface="Arial"/>
                <a:cs typeface="Arial"/>
              </a:rPr>
              <a:t>be</a:t>
            </a:r>
            <a:r>
              <a:rPr sz="2800" spc="-5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33746"/>
                </a:solidFill>
                <a:latin typeface="Arial"/>
                <a:cs typeface="Arial"/>
              </a:rPr>
              <a:t>conducted</a:t>
            </a:r>
            <a:r>
              <a:rPr sz="2800" spc="-5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33746"/>
                </a:solidFill>
                <a:latin typeface="Arial"/>
                <a:cs typeface="Arial"/>
              </a:rPr>
              <a:t>at</a:t>
            </a:r>
            <a:r>
              <a:rPr sz="2800" spc="-6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33746"/>
                </a:solidFill>
                <a:latin typeface="Arial"/>
                <a:cs typeface="Arial"/>
              </a:rPr>
              <a:t>Southwest</a:t>
            </a:r>
            <a:r>
              <a:rPr sz="2800" spc="-4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33746"/>
                </a:solidFill>
                <a:latin typeface="Arial"/>
                <a:cs typeface="Arial"/>
              </a:rPr>
              <a:t>Research</a:t>
            </a:r>
            <a:r>
              <a:rPr sz="2800" spc="-5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33746"/>
                </a:solidFill>
                <a:latin typeface="Arial"/>
                <a:cs typeface="Arial"/>
              </a:rPr>
              <a:t>Institute</a:t>
            </a:r>
            <a:r>
              <a:rPr sz="2800" spc="-6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233746"/>
                </a:solidFill>
                <a:latin typeface="Arial"/>
                <a:cs typeface="Arial"/>
              </a:rPr>
              <a:t>or 	</a:t>
            </a:r>
            <a:r>
              <a:rPr sz="2800" spc="-10" dirty="0">
                <a:solidFill>
                  <a:srgbClr val="233746"/>
                </a:solidFill>
                <a:latin typeface="Arial"/>
                <a:cs typeface="Arial"/>
              </a:rPr>
              <a:t>Intertek</a:t>
            </a:r>
            <a:r>
              <a:rPr sz="2800" spc="-15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233746"/>
                </a:solidFill>
                <a:latin typeface="Arial"/>
                <a:cs typeface="Arial"/>
              </a:rPr>
              <a:t>AR</a:t>
            </a:r>
            <a:endParaRPr sz="2800">
              <a:latin typeface="Arial"/>
              <a:cs typeface="Arial"/>
            </a:endParaRPr>
          </a:p>
          <a:p>
            <a:pPr marL="697230" marR="91440" lvl="1" indent="-227329">
              <a:lnSpc>
                <a:spcPct val="100000"/>
              </a:lnSpc>
              <a:spcBef>
                <a:spcPts val="495"/>
              </a:spcBef>
              <a:buClr>
                <a:srgbClr val="5B7D95"/>
              </a:buClr>
              <a:buChar char="•"/>
              <a:tabLst>
                <a:tab pos="699135" algn="l"/>
              </a:tabLst>
            </a:pPr>
            <a:r>
              <a:rPr sz="2800" dirty="0">
                <a:solidFill>
                  <a:srgbClr val="233746"/>
                </a:solidFill>
                <a:latin typeface="Arial"/>
                <a:cs typeface="Arial"/>
              </a:rPr>
              <a:t>The</a:t>
            </a:r>
            <a:r>
              <a:rPr sz="2800" spc="-7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33746"/>
                </a:solidFill>
                <a:latin typeface="Arial"/>
                <a:cs typeface="Arial"/>
              </a:rPr>
              <a:t>Lubrizol</a:t>
            </a:r>
            <a:r>
              <a:rPr sz="2800" spc="-7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33746"/>
                </a:solidFill>
                <a:latin typeface="Arial"/>
                <a:cs typeface="Arial"/>
              </a:rPr>
              <a:t>Corporation</a:t>
            </a:r>
            <a:r>
              <a:rPr sz="2800" spc="-4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33746"/>
                </a:solidFill>
                <a:latin typeface="Arial"/>
                <a:cs typeface="Arial"/>
              </a:rPr>
              <a:t>and</a:t>
            </a:r>
            <a:r>
              <a:rPr sz="2800" spc="-19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33746"/>
                </a:solidFill>
                <a:latin typeface="Arial"/>
                <a:cs typeface="Arial"/>
              </a:rPr>
              <a:t>Afton</a:t>
            </a:r>
            <a:r>
              <a:rPr sz="2800" spc="-7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33746"/>
                </a:solidFill>
                <a:latin typeface="Arial"/>
                <a:cs typeface="Arial"/>
              </a:rPr>
              <a:t>Chemical</a:t>
            </a:r>
            <a:r>
              <a:rPr sz="2800" spc="-4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33746"/>
                </a:solidFill>
                <a:latin typeface="Arial"/>
                <a:cs typeface="Arial"/>
              </a:rPr>
              <a:t>Corporation 	</a:t>
            </a:r>
            <a:r>
              <a:rPr sz="2800" dirty="0">
                <a:solidFill>
                  <a:srgbClr val="233746"/>
                </a:solidFill>
                <a:latin typeface="Arial"/>
                <a:cs typeface="Arial"/>
              </a:rPr>
              <a:t>have</a:t>
            </a:r>
            <a:r>
              <a:rPr sz="2800" spc="-4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33746"/>
                </a:solidFill>
                <a:latin typeface="Arial"/>
                <a:cs typeface="Arial"/>
              </a:rPr>
              <a:t>capabilities.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0706EC5-94BB-21B1-FBB3-E6B85ED489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7376" y="286613"/>
            <a:ext cx="1659326" cy="36228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312</Words>
  <Application>Microsoft Office PowerPoint</Application>
  <PresentationFormat>Widescreen</PresentationFormat>
  <Paragraphs>45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PowerPoint Presentation</vt:lpstr>
      <vt:lpstr>L-60-1</vt:lpstr>
      <vt:lpstr>L-60-1 GEAR RATING</vt:lpstr>
      <vt:lpstr>SAE J2360 L-60-1 REQUIREMENTS If the gear oil has insufficient antioxidants and dispersancy for clean-gear chemistry, then carbon/varnish and sludge can form on the gears.</vt:lpstr>
      <vt:lpstr>L-60-1 PASSING VS FAILING GEARS</vt:lpstr>
      <vt:lpstr>L-60-1 RIG CALIBRATION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Jessica Joseph, Apple Box Studios</dc:creator>
  <cp:lastModifiedBy>Wendy Grubbs</cp:lastModifiedBy>
  <cp:revision>1</cp:revision>
  <dcterms:created xsi:type="dcterms:W3CDTF">2026-06-24T13:36:49Z</dcterms:created>
  <dcterms:modified xsi:type="dcterms:W3CDTF">2026-06-24T13:37:54Z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0x0101005E3BA00FF3A6184599BD512ACEEE2EE3</vt:lpwstr>
  </property>
  <property fmtid="{D5CDD505-2E9C-101B-9397-08002B2CF9AE}" pid="3" name="Created">
    <vt:filetime>2025-03-03T00:00:00Z</vt:filetime>
  </property>
  <property fmtid="{D5CDD505-2E9C-101B-9397-08002B2CF9AE}" pid="4" name="Creator">
    <vt:lpwstr>Acrobat PDFMaker 24 for PowerPoint</vt:lpwstr>
  </property>
  <property fmtid="{D5CDD505-2E9C-101B-9397-08002B2CF9AE}" pid="5" name="LastSaved">
    <vt:filetime>2026-06-24T00:00:00Z</vt:filetime>
  </property>
  <property fmtid="{D5CDD505-2E9C-101B-9397-08002B2CF9AE}" pid="6" name="Producer">
    <vt:lpwstr>Adobe PDF Library 24.5.197</vt:lpwstr>
  </property>
</Properties>
</file>