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D6996F-48CA-41A1-ACFE-EE1F37C26FB4}" v="3" dt="2026-06-24T13:40:22.23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850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ndy Grubbs" userId="296a1476-f750-42c4-8d16-9df16c9808d9" providerId="ADAL" clId="{4F4B8880-350B-4A2B-ABF2-16CA67F697A9}"/>
    <pc:docChg chg="modSld">
      <pc:chgData name="Wendy Grubbs" userId="296a1476-f750-42c4-8d16-9df16c9808d9" providerId="ADAL" clId="{4F4B8880-350B-4A2B-ABF2-16CA67F697A9}" dt="2026-06-24T13:40:55.217" v="10" actId="1076"/>
      <pc:docMkLst>
        <pc:docMk/>
      </pc:docMkLst>
      <pc:sldChg chg="addSp modSp mod">
        <pc:chgData name="Wendy Grubbs" userId="296a1476-f750-42c4-8d16-9df16c9808d9" providerId="ADAL" clId="{4F4B8880-350B-4A2B-ABF2-16CA67F697A9}" dt="2026-06-24T13:40:40.892" v="8" actId="1076"/>
        <pc:sldMkLst>
          <pc:docMk/>
          <pc:sldMk cId="0" sldId="256"/>
        </pc:sldMkLst>
        <pc:picChg chg="add mod">
          <ac:chgData name="Wendy Grubbs" userId="296a1476-f750-42c4-8d16-9df16c9808d9" providerId="ADAL" clId="{4F4B8880-350B-4A2B-ABF2-16CA67F697A9}" dt="2026-06-24T13:40:40.892" v="8" actId="1076"/>
          <ac:picMkLst>
            <pc:docMk/>
            <pc:sldMk cId="0" sldId="256"/>
            <ac:picMk id="3" creationId="{BCA650FD-BB58-6DA8-17B0-3447BC77FC81}"/>
          </ac:picMkLst>
        </pc:picChg>
      </pc:sldChg>
      <pc:sldChg chg="addSp modSp mod">
        <pc:chgData name="Wendy Grubbs" userId="296a1476-f750-42c4-8d16-9df16c9808d9" providerId="ADAL" clId="{4F4B8880-350B-4A2B-ABF2-16CA67F697A9}" dt="2026-06-24T13:40:48.724" v="9" actId="1076"/>
        <pc:sldMkLst>
          <pc:docMk/>
          <pc:sldMk cId="0" sldId="257"/>
        </pc:sldMkLst>
        <pc:picChg chg="add mod">
          <ac:chgData name="Wendy Grubbs" userId="296a1476-f750-42c4-8d16-9df16c9808d9" providerId="ADAL" clId="{4F4B8880-350B-4A2B-ABF2-16CA67F697A9}" dt="2026-06-24T13:40:48.724" v="9" actId="1076"/>
          <ac:picMkLst>
            <pc:docMk/>
            <pc:sldMk cId="0" sldId="257"/>
            <ac:picMk id="8" creationId="{9F5F8C5B-7A6F-8B5B-7B57-D975D5BC23CF}"/>
          </ac:picMkLst>
        </pc:picChg>
      </pc:sldChg>
      <pc:sldChg chg="addSp modSp mod">
        <pc:chgData name="Wendy Grubbs" userId="296a1476-f750-42c4-8d16-9df16c9808d9" providerId="ADAL" clId="{4F4B8880-350B-4A2B-ABF2-16CA67F697A9}" dt="2026-06-24T13:40:55.217" v="10" actId="1076"/>
        <pc:sldMkLst>
          <pc:docMk/>
          <pc:sldMk cId="0" sldId="258"/>
        </pc:sldMkLst>
        <pc:picChg chg="add mod">
          <ac:chgData name="Wendy Grubbs" userId="296a1476-f750-42c4-8d16-9df16c9808d9" providerId="ADAL" clId="{4F4B8880-350B-4A2B-ABF2-16CA67F697A9}" dt="2026-06-24T13:40:55.217" v="10" actId="1076"/>
          <ac:picMkLst>
            <pc:docMk/>
            <pc:sldMk cId="0" sldId="258"/>
            <ac:picMk id="6" creationId="{BC0EB760-2E5E-F5B1-18B4-9821E62B512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5B7D9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>
                <a:solidFill>
                  <a:srgbClr val="23374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Copyright</a:t>
            </a:r>
            <a:r>
              <a:rPr sz="975" baseline="25641" dirty="0"/>
              <a:t>©</a:t>
            </a:r>
            <a:r>
              <a:rPr sz="975" spc="89" baseline="25641" dirty="0"/>
              <a:t> </a:t>
            </a:r>
            <a:r>
              <a:rPr sz="1000" dirty="0"/>
              <a:t>Performance</a:t>
            </a:r>
            <a:r>
              <a:rPr sz="1000" spc="-70" dirty="0"/>
              <a:t> </a:t>
            </a:r>
            <a:r>
              <a:rPr sz="1000" dirty="0"/>
              <a:t>Review</a:t>
            </a:r>
            <a:r>
              <a:rPr sz="1000" spc="-30" dirty="0"/>
              <a:t> </a:t>
            </a:r>
            <a:r>
              <a:rPr sz="1000" spc="-10" dirty="0"/>
              <a:t>Institute</a:t>
            </a:r>
            <a:endParaRPr sz="100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A4A4A4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5B7D9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rgbClr val="23374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Copyright</a:t>
            </a:r>
            <a:r>
              <a:rPr sz="975" baseline="25641" dirty="0"/>
              <a:t>©</a:t>
            </a:r>
            <a:r>
              <a:rPr sz="975" spc="89" baseline="25641" dirty="0"/>
              <a:t> </a:t>
            </a:r>
            <a:r>
              <a:rPr sz="1000" dirty="0"/>
              <a:t>Performance</a:t>
            </a:r>
            <a:r>
              <a:rPr sz="1000" spc="-70" dirty="0"/>
              <a:t> </a:t>
            </a:r>
            <a:r>
              <a:rPr sz="1000" dirty="0"/>
              <a:t>Review</a:t>
            </a:r>
            <a:r>
              <a:rPr sz="1000" spc="-30" dirty="0"/>
              <a:t> </a:t>
            </a:r>
            <a:r>
              <a:rPr sz="1000" spc="-10" dirty="0"/>
              <a:t>Institute</a:t>
            </a:r>
            <a:endParaRPr sz="100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A4A4A4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5B7D9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Copyright</a:t>
            </a:r>
            <a:r>
              <a:rPr sz="975" baseline="25641" dirty="0"/>
              <a:t>©</a:t>
            </a:r>
            <a:r>
              <a:rPr sz="975" spc="89" baseline="25641" dirty="0"/>
              <a:t> </a:t>
            </a:r>
            <a:r>
              <a:rPr sz="1000" dirty="0"/>
              <a:t>Performance</a:t>
            </a:r>
            <a:r>
              <a:rPr sz="1000" spc="-70" dirty="0"/>
              <a:t> </a:t>
            </a:r>
            <a:r>
              <a:rPr sz="1000" dirty="0"/>
              <a:t>Review</a:t>
            </a:r>
            <a:r>
              <a:rPr sz="1000" spc="-30" dirty="0"/>
              <a:t> </a:t>
            </a:r>
            <a:r>
              <a:rPr sz="1000" spc="-10" dirty="0"/>
              <a:t>Institute</a:t>
            </a:r>
            <a:endParaRPr sz="100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A4A4A4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934875" y="0"/>
            <a:ext cx="5257165" cy="6858000"/>
          </a:xfrm>
          <a:custGeom>
            <a:avLst/>
            <a:gdLst/>
            <a:ahLst/>
            <a:cxnLst/>
            <a:rect l="l" t="t" r="r" b="b"/>
            <a:pathLst>
              <a:path w="5257165" h="6858000">
                <a:moveTo>
                  <a:pt x="5257126" y="0"/>
                </a:moveTo>
                <a:lnTo>
                  <a:pt x="2964167" y="0"/>
                </a:lnTo>
                <a:lnTo>
                  <a:pt x="0" y="6858000"/>
                </a:lnTo>
                <a:lnTo>
                  <a:pt x="5257126" y="6858000"/>
                </a:lnTo>
                <a:lnTo>
                  <a:pt x="5257126" y="0"/>
                </a:lnTo>
                <a:close/>
              </a:path>
            </a:pathLst>
          </a:custGeom>
          <a:solidFill>
            <a:srgbClr val="0063A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1086249"/>
            <a:ext cx="3042729" cy="76642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5B7D9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Copyright</a:t>
            </a:r>
            <a:r>
              <a:rPr sz="975" baseline="25641" dirty="0"/>
              <a:t>©</a:t>
            </a:r>
            <a:r>
              <a:rPr sz="975" spc="89" baseline="25641" dirty="0"/>
              <a:t> </a:t>
            </a:r>
            <a:r>
              <a:rPr sz="1000" dirty="0"/>
              <a:t>Performance</a:t>
            </a:r>
            <a:r>
              <a:rPr sz="1000" spc="-70" dirty="0"/>
              <a:t> </a:t>
            </a:r>
            <a:r>
              <a:rPr sz="1000" dirty="0"/>
              <a:t>Review</a:t>
            </a:r>
            <a:r>
              <a:rPr sz="1000" spc="-30" dirty="0"/>
              <a:t> </a:t>
            </a:r>
            <a:r>
              <a:rPr sz="1000" spc="-10" dirty="0"/>
              <a:t>Institute</a:t>
            </a:r>
            <a:endParaRPr sz="100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A4A4A4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Copyright</a:t>
            </a:r>
            <a:r>
              <a:rPr sz="975" baseline="25641" dirty="0"/>
              <a:t>©</a:t>
            </a:r>
            <a:r>
              <a:rPr sz="975" spc="89" baseline="25641" dirty="0"/>
              <a:t> </a:t>
            </a:r>
            <a:r>
              <a:rPr sz="1000" dirty="0"/>
              <a:t>Performance</a:t>
            </a:r>
            <a:r>
              <a:rPr sz="1000" spc="-70" dirty="0"/>
              <a:t> </a:t>
            </a:r>
            <a:r>
              <a:rPr sz="1000" dirty="0"/>
              <a:t>Review</a:t>
            </a:r>
            <a:r>
              <a:rPr sz="1000" spc="-30" dirty="0"/>
              <a:t> </a:t>
            </a:r>
            <a:r>
              <a:rPr sz="1000" spc="-10" dirty="0"/>
              <a:t>Institute</a:t>
            </a:r>
            <a:endParaRPr sz="100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A4A4A4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198472" y="246488"/>
            <a:ext cx="1601262" cy="403332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-3" y="321400"/>
            <a:ext cx="9956165" cy="228600"/>
          </a:xfrm>
          <a:custGeom>
            <a:avLst/>
            <a:gdLst/>
            <a:ahLst/>
            <a:cxnLst/>
            <a:rect l="l" t="t" r="r" b="b"/>
            <a:pathLst>
              <a:path w="9956165" h="228600">
                <a:moveTo>
                  <a:pt x="9955974" y="0"/>
                </a:moveTo>
                <a:lnTo>
                  <a:pt x="9663303" y="0"/>
                </a:lnTo>
                <a:lnTo>
                  <a:pt x="0" y="0"/>
                </a:lnTo>
                <a:lnTo>
                  <a:pt x="0" y="228600"/>
                </a:lnTo>
                <a:lnTo>
                  <a:pt x="9857409" y="228600"/>
                </a:lnTo>
                <a:lnTo>
                  <a:pt x="9955974" y="0"/>
                </a:lnTo>
                <a:close/>
              </a:path>
            </a:pathLst>
          </a:custGeom>
          <a:solidFill>
            <a:srgbClr val="0063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321398"/>
            <a:ext cx="9956165" cy="228600"/>
          </a:xfrm>
          <a:custGeom>
            <a:avLst/>
            <a:gdLst/>
            <a:ahLst/>
            <a:cxnLst/>
            <a:rect l="l" t="t" r="r" b="b"/>
            <a:pathLst>
              <a:path w="9956165" h="228600">
                <a:moveTo>
                  <a:pt x="0" y="0"/>
                </a:moveTo>
                <a:lnTo>
                  <a:pt x="0" y="0"/>
                </a:lnTo>
                <a:lnTo>
                  <a:pt x="9955983" y="0"/>
                </a:lnTo>
                <a:lnTo>
                  <a:pt x="9857405" y="228600"/>
                </a:lnTo>
                <a:lnTo>
                  <a:pt x="256231" y="228600"/>
                </a:lnTo>
                <a:lnTo>
                  <a:pt x="0" y="228600"/>
                </a:lnTo>
              </a:path>
            </a:pathLst>
          </a:custGeom>
          <a:ln w="12700">
            <a:solidFill>
              <a:srgbClr val="4981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93139" y="921386"/>
            <a:ext cx="9205595" cy="953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5B7D9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52465" y="1923572"/>
            <a:ext cx="10575925" cy="4471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>
                <a:solidFill>
                  <a:srgbClr val="23374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798249" y="6392642"/>
            <a:ext cx="2316479" cy="167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Copyright</a:t>
            </a:r>
            <a:r>
              <a:rPr sz="975" baseline="25641" dirty="0"/>
              <a:t>©</a:t>
            </a:r>
            <a:r>
              <a:rPr sz="975" spc="89" baseline="25641" dirty="0"/>
              <a:t> </a:t>
            </a:r>
            <a:r>
              <a:rPr sz="1000" dirty="0"/>
              <a:t>Performance</a:t>
            </a:r>
            <a:r>
              <a:rPr sz="1000" spc="-70" dirty="0"/>
              <a:t> </a:t>
            </a:r>
            <a:r>
              <a:rPr sz="1000" dirty="0"/>
              <a:t>Review</a:t>
            </a:r>
            <a:r>
              <a:rPr sz="1000" spc="-30" dirty="0"/>
              <a:t> </a:t>
            </a:r>
            <a:r>
              <a:rPr sz="1000" spc="-10" dirty="0"/>
              <a:t>Institute</a:t>
            </a:r>
            <a:endParaRPr sz="100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598546" y="6393493"/>
            <a:ext cx="159384" cy="1670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A4A4A4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72129" y="2914765"/>
            <a:ext cx="5274945" cy="250761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 marR="5080" indent="635" algn="ctr">
              <a:lnSpc>
                <a:spcPts val="4750"/>
              </a:lnSpc>
              <a:spcBef>
                <a:spcPts val="705"/>
              </a:spcBef>
            </a:pPr>
            <a:r>
              <a:rPr sz="4400" spc="-10" dirty="0">
                <a:solidFill>
                  <a:srgbClr val="233746"/>
                </a:solidFill>
              </a:rPr>
              <a:t>LUBRICANT </a:t>
            </a:r>
            <a:r>
              <a:rPr sz="4400" dirty="0">
                <a:solidFill>
                  <a:srgbClr val="233746"/>
                </a:solidFill>
              </a:rPr>
              <a:t>REVIEW</a:t>
            </a:r>
            <a:r>
              <a:rPr sz="4400" spc="-30" dirty="0">
                <a:solidFill>
                  <a:srgbClr val="233746"/>
                </a:solidFill>
              </a:rPr>
              <a:t> </a:t>
            </a:r>
            <a:r>
              <a:rPr sz="4400" spc="-10" dirty="0">
                <a:solidFill>
                  <a:srgbClr val="233746"/>
                </a:solidFill>
              </a:rPr>
              <a:t>INSTITUTE (LRI)</a:t>
            </a:r>
            <a:endParaRPr sz="4400"/>
          </a:p>
          <a:p>
            <a:pPr algn="ctr">
              <a:lnSpc>
                <a:spcPts val="4685"/>
              </a:lnSpc>
            </a:pPr>
            <a:r>
              <a:rPr sz="4400" dirty="0">
                <a:solidFill>
                  <a:srgbClr val="233746"/>
                </a:solidFill>
              </a:rPr>
              <a:t>FIELD</a:t>
            </a:r>
            <a:r>
              <a:rPr sz="4400" spc="-70" dirty="0">
                <a:solidFill>
                  <a:srgbClr val="233746"/>
                </a:solidFill>
              </a:rPr>
              <a:t> </a:t>
            </a:r>
            <a:r>
              <a:rPr sz="4400" spc="-10" dirty="0">
                <a:solidFill>
                  <a:srgbClr val="233746"/>
                </a:solidFill>
              </a:rPr>
              <a:t>TRIALS</a:t>
            </a:r>
            <a:endParaRPr sz="44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A650FD-BB58-6DA8-17B0-3447BC77F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129" y="1054620"/>
            <a:ext cx="3048000" cy="7619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8538" y="1673459"/>
            <a:ext cx="1532890" cy="15036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-135890" algn="ctr">
              <a:lnSpc>
                <a:spcPct val="134800"/>
              </a:lnSpc>
              <a:spcBef>
                <a:spcPts val="90"/>
              </a:spcBef>
            </a:pPr>
            <a:r>
              <a:rPr sz="2400" u="sng" dirty="0">
                <a:solidFill>
                  <a:srgbClr val="233746"/>
                </a:solidFill>
                <a:uFill>
                  <a:solidFill>
                    <a:srgbClr val="233746"/>
                  </a:solidFill>
                </a:uFill>
                <a:latin typeface="Arial"/>
                <a:cs typeface="Arial"/>
              </a:rPr>
              <a:t>Light</a:t>
            </a:r>
            <a:r>
              <a:rPr sz="2400" u="sng" spc="-65" dirty="0">
                <a:solidFill>
                  <a:srgbClr val="233746"/>
                </a:solidFill>
                <a:uFill>
                  <a:solidFill>
                    <a:srgbClr val="233746"/>
                  </a:solidFill>
                </a:uFill>
                <a:latin typeface="Arial"/>
                <a:cs typeface="Arial"/>
              </a:rPr>
              <a:t> </a:t>
            </a:r>
            <a:r>
              <a:rPr sz="2400" u="sng" spc="-20" dirty="0">
                <a:solidFill>
                  <a:srgbClr val="233746"/>
                </a:solidFill>
                <a:uFill>
                  <a:solidFill>
                    <a:srgbClr val="233746"/>
                  </a:solidFill>
                </a:uFill>
                <a:latin typeface="Arial"/>
                <a:cs typeface="Arial"/>
              </a:rPr>
              <a:t>Duty</a:t>
            </a:r>
            <a:r>
              <a:rPr sz="2400" u="none" spc="-2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u="none" dirty="0">
                <a:solidFill>
                  <a:srgbClr val="233746"/>
                </a:solidFill>
                <a:latin typeface="Arial"/>
                <a:cs typeface="Arial"/>
              </a:rPr>
              <a:t>100K</a:t>
            </a:r>
            <a:r>
              <a:rPr sz="2400" u="none" spc="-6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u="none" spc="-10" dirty="0">
                <a:solidFill>
                  <a:srgbClr val="233746"/>
                </a:solidFill>
                <a:latin typeface="Arial"/>
                <a:cs typeface="Arial"/>
              </a:rPr>
              <a:t>Miles </a:t>
            </a:r>
            <a:r>
              <a:rPr sz="2400" u="none" dirty="0">
                <a:solidFill>
                  <a:srgbClr val="233746"/>
                </a:solidFill>
                <a:latin typeface="Arial"/>
                <a:cs typeface="Arial"/>
              </a:rPr>
              <a:t>5</a:t>
            </a:r>
            <a:r>
              <a:rPr sz="2400" u="none" spc="-2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u="none" spc="-10" dirty="0">
                <a:solidFill>
                  <a:srgbClr val="233746"/>
                </a:solidFill>
                <a:latin typeface="Arial"/>
                <a:cs typeface="Arial"/>
              </a:rPr>
              <a:t>Vehicles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Copyright</a:t>
            </a:r>
            <a:r>
              <a:rPr sz="975" baseline="25641" dirty="0"/>
              <a:t>©</a:t>
            </a:r>
            <a:r>
              <a:rPr sz="975" spc="89" baseline="25641" dirty="0"/>
              <a:t> </a:t>
            </a:r>
            <a:r>
              <a:rPr sz="1000" dirty="0"/>
              <a:t>Performance</a:t>
            </a:r>
            <a:r>
              <a:rPr sz="1000" spc="-70" dirty="0"/>
              <a:t> </a:t>
            </a:r>
            <a:r>
              <a:rPr sz="1000" dirty="0"/>
              <a:t>Review</a:t>
            </a:r>
            <a:r>
              <a:rPr sz="1000" spc="-30" dirty="0"/>
              <a:t> </a:t>
            </a:r>
            <a:r>
              <a:rPr sz="1000" spc="-10" dirty="0"/>
              <a:t>Institute</a:t>
            </a:r>
            <a:endParaRPr sz="100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50" dirty="0"/>
              <a:t>2</a:t>
            </a:fld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5146094" y="1673459"/>
            <a:ext cx="5567045" cy="2488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3971290" algn="just">
              <a:lnSpc>
                <a:spcPct val="134800"/>
              </a:lnSpc>
              <a:spcBef>
                <a:spcPts val="90"/>
              </a:spcBef>
            </a:pPr>
            <a:r>
              <a:rPr sz="2400" u="sng" dirty="0">
                <a:solidFill>
                  <a:srgbClr val="233746"/>
                </a:solidFill>
                <a:uFill>
                  <a:solidFill>
                    <a:srgbClr val="233746"/>
                  </a:solidFill>
                </a:uFill>
                <a:latin typeface="Arial"/>
                <a:cs typeface="Arial"/>
              </a:rPr>
              <a:t>Heavy</a:t>
            </a:r>
            <a:r>
              <a:rPr sz="2400" u="sng" spc="-65" dirty="0">
                <a:solidFill>
                  <a:srgbClr val="233746"/>
                </a:solidFill>
                <a:uFill>
                  <a:solidFill>
                    <a:srgbClr val="233746"/>
                  </a:solidFill>
                </a:uFill>
                <a:latin typeface="Arial"/>
                <a:cs typeface="Arial"/>
              </a:rPr>
              <a:t> </a:t>
            </a:r>
            <a:r>
              <a:rPr sz="2400" u="sng" spc="-20" dirty="0">
                <a:solidFill>
                  <a:srgbClr val="233746"/>
                </a:solidFill>
                <a:uFill>
                  <a:solidFill>
                    <a:srgbClr val="233746"/>
                  </a:solidFill>
                </a:uFill>
                <a:latin typeface="Arial"/>
                <a:cs typeface="Arial"/>
              </a:rPr>
              <a:t>Duty</a:t>
            </a:r>
            <a:r>
              <a:rPr sz="2400" u="none" spc="-2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u="none" dirty="0">
                <a:solidFill>
                  <a:srgbClr val="233746"/>
                </a:solidFill>
                <a:latin typeface="Arial"/>
                <a:cs typeface="Arial"/>
              </a:rPr>
              <a:t>200K</a:t>
            </a:r>
            <a:r>
              <a:rPr sz="2400" u="none" spc="-6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u="none" spc="-10" dirty="0">
                <a:solidFill>
                  <a:srgbClr val="233746"/>
                </a:solidFill>
                <a:latin typeface="Arial"/>
                <a:cs typeface="Arial"/>
              </a:rPr>
              <a:t>Miles </a:t>
            </a:r>
            <a:r>
              <a:rPr sz="2400" u="none" dirty="0">
                <a:solidFill>
                  <a:srgbClr val="233746"/>
                </a:solidFill>
                <a:latin typeface="Arial"/>
                <a:cs typeface="Arial"/>
              </a:rPr>
              <a:t>3</a:t>
            </a:r>
            <a:r>
              <a:rPr sz="2400" u="none" spc="-2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u="none" spc="-10" dirty="0">
                <a:solidFill>
                  <a:srgbClr val="233746"/>
                </a:solidFill>
                <a:latin typeface="Arial"/>
                <a:cs typeface="Arial"/>
              </a:rPr>
              <a:t>Vehicles</a:t>
            </a:r>
            <a:endParaRPr sz="24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1000"/>
              </a:spcBef>
            </a:pP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Engaged</a:t>
            </a:r>
            <a:r>
              <a:rPr sz="2400" spc="-3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in</a:t>
            </a:r>
            <a:r>
              <a:rPr sz="24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“for</a:t>
            </a:r>
            <a:r>
              <a:rPr sz="2400" spc="-6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profit”</a:t>
            </a:r>
            <a:r>
              <a:rPr sz="2400" spc="-6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33746"/>
                </a:solidFill>
                <a:latin typeface="Arial"/>
                <a:cs typeface="Arial"/>
              </a:rPr>
              <a:t>Service</a:t>
            </a:r>
            <a:endParaRPr sz="24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994"/>
              </a:spcBef>
            </a:pP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Should</a:t>
            </a:r>
            <a:r>
              <a:rPr sz="2400" spc="-3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be</a:t>
            </a:r>
            <a:r>
              <a:rPr sz="24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Fully</a:t>
            </a:r>
            <a:r>
              <a:rPr sz="24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Loaded</a:t>
            </a:r>
            <a:r>
              <a:rPr sz="2400" spc="-3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Most</a:t>
            </a:r>
            <a:r>
              <a:rPr sz="2400" spc="-5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of</a:t>
            </a:r>
            <a:r>
              <a:rPr sz="2400" spc="-7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the</a:t>
            </a:r>
            <a:r>
              <a:rPr sz="2400" spc="-10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33746"/>
                </a:solidFill>
                <a:latin typeface="Arial"/>
                <a:cs typeface="Arial"/>
              </a:rPr>
              <a:t>Time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41734" y="4137767"/>
            <a:ext cx="10840085" cy="19964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4600"/>
              </a:lnSpc>
              <a:spcBef>
                <a:spcPts val="100"/>
              </a:spcBef>
            </a:pP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End</a:t>
            </a:r>
            <a:r>
              <a:rPr sz="2400" spc="-7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of</a:t>
            </a:r>
            <a:r>
              <a:rPr sz="2400" spc="-11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Trial</a:t>
            </a:r>
            <a:r>
              <a:rPr sz="2400" spc="-7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parts</a:t>
            </a:r>
            <a:r>
              <a:rPr sz="2400" spc="-8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are</a:t>
            </a:r>
            <a:r>
              <a:rPr sz="2400" spc="-7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presented</a:t>
            </a:r>
            <a:r>
              <a:rPr sz="2400" spc="-6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to</a:t>
            </a:r>
            <a:r>
              <a:rPr sz="2400" spc="-8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Lubricant</a:t>
            </a:r>
            <a:r>
              <a:rPr sz="2400" spc="-5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Review</a:t>
            </a:r>
            <a:r>
              <a:rPr sz="2400" spc="-5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Committee</a:t>
            </a:r>
            <a:r>
              <a:rPr sz="2400" spc="-7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(LRI)</a:t>
            </a:r>
            <a:r>
              <a:rPr sz="2400" spc="-7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along</a:t>
            </a:r>
            <a:r>
              <a:rPr sz="24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33746"/>
                </a:solidFill>
                <a:latin typeface="Arial"/>
                <a:cs typeface="Arial"/>
              </a:rPr>
              <a:t>with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oil</a:t>
            </a:r>
            <a:r>
              <a:rPr sz="24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analysis</a:t>
            </a:r>
            <a:r>
              <a:rPr sz="2400" spc="-3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33746"/>
                </a:solidFill>
                <a:latin typeface="Arial"/>
                <a:cs typeface="Arial"/>
              </a:rPr>
              <a:t>data.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Once</a:t>
            </a:r>
            <a:r>
              <a:rPr sz="2400" spc="-6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the</a:t>
            </a:r>
            <a:r>
              <a:rPr sz="2400" spc="-5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field</a:t>
            </a:r>
            <a:r>
              <a:rPr sz="2400" spc="-4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trial</a:t>
            </a:r>
            <a:r>
              <a:rPr sz="2400" spc="-5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is</a:t>
            </a:r>
            <a:r>
              <a:rPr sz="24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approved</a:t>
            </a:r>
            <a:r>
              <a:rPr sz="24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for</a:t>
            </a:r>
            <a:r>
              <a:rPr sz="2400" spc="-5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an</a:t>
            </a:r>
            <a:r>
              <a:rPr sz="2400" spc="-5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additive,</a:t>
            </a:r>
            <a:r>
              <a:rPr sz="24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the</a:t>
            </a:r>
            <a:r>
              <a:rPr sz="2400" spc="-6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additive</a:t>
            </a:r>
            <a:r>
              <a:rPr sz="2400" spc="-3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obtains</a:t>
            </a:r>
            <a:r>
              <a:rPr sz="24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spc="-50" dirty="0">
                <a:solidFill>
                  <a:srgbClr val="233746"/>
                </a:solidFill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J2360</a:t>
            </a:r>
            <a:r>
              <a:rPr sz="2400" spc="-4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field</a:t>
            </a:r>
            <a:r>
              <a:rPr sz="2400" spc="-4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trial</a:t>
            </a:r>
            <a:r>
              <a:rPr sz="24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waiver</a:t>
            </a:r>
            <a:r>
              <a:rPr sz="2400" spc="-2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thus</a:t>
            </a:r>
            <a:r>
              <a:rPr sz="2400" spc="-6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does</a:t>
            </a:r>
            <a:r>
              <a:rPr sz="24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not</a:t>
            </a:r>
            <a:r>
              <a:rPr sz="24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need</a:t>
            </a:r>
            <a:r>
              <a:rPr sz="2400" spc="-4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to</a:t>
            </a:r>
            <a:r>
              <a:rPr sz="2400" spc="-6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be</a:t>
            </a:r>
            <a:r>
              <a:rPr sz="2400" spc="-5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conducted</a:t>
            </a:r>
            <a:r>
              <a:rPr sz="24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for</a:t>
            </a:r>
            <a:r>
              <a:rPr sz="2400" spc="-6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future</a:t>
            </a:r>
            <a:r>
              <a:rPr sz="2400" spc="-7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33746"/>
                </a:solidFill>
                <a:latin typeface="Arial"/>
                <a:cs typeface="Arial"/>
              </a:rPr>
              <a:t>programs.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993139" y="630076"/>
            <a:ext cx="53238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112770" algn="l"/>
              </a:tabLst>
            </a:pPr>
            <a:r>
              <a:rPr sz="4000" dirty="0"/>
              <a:t>AXLE</a:t>
            </a:r>
            <a:r>
              <a:rPr sz="4000" spc="-15" dirty="0"/>
              <a:t> </a:t>
            </a:r>
            <a:r>
              <a:rPr sz="4000" spc="-20" dirty="0"/>
              <a:t>FIELD</a:t>
            </a:r>
            <a:r>
              <a:rPr sz="4000" dirty="0"/>
              <a:t>	</a:t>
            </a:r>
            <a:r>
              <a:rPr sz="4000" spc="-10" dirty="0"/>
              <a:t>TESTING</a:t>
            </a:r>
            <a:endParaRPr sz="40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F5F8C5B-7A6F-8B5B-7B57-D975D5BC2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8604" y="267794"/>
            <a:ext cx="1659326" cy="36228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700"/>
              </a:spcBef>
              <a:buClr>
                <a:srgbClr val="5B7D95"/>
              </a:buClr>
              <a:buFont typeface="Symbol"/>
              <a:buChar char=""/>
              <a:tabLst>
                <a:tab pos="354965" algn="l"/>
              </a:tabLst>
            </a:pPr>
            <a:r>
              <a:rPr dirty="0"/>
              <a:t>Class</a:t>
            </a:r>
            <a:r>
              <a:rPr spc="-25" dirty="0"/>
              <a:t> </a:t>
            </a:r>
            <a:r>
              <a:rPr dirty="0"/>
              <a:t>of </a:t>
            </a:r>
            <a:r>
              <a:rPr spc="-10" dirty="0"/>
              <a:t>vehicle</a:t>
            </a: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Clr>
                <a:srgbClr val="5B7D95"/>
              </a:buClr>
              <a:buFont typeface="Symbol"/>
              <a:buChar char=""/>
              <a:tabLst>
                <a:tab pos="354965" algn="l"/>
              </a:tabLst>
            </a:pPr>
            <a:r>
              <a:rPr dirty="0"/>
              <a:t>Is</a:t>
            </a:r>
            <a:r>
              <a:rPr spc="-10" dirty="0"/>
              <a:t> </a:t>
            </a:r>
            <a:r>
              <a:rPr dirty="0"/>
              <a:t>it</a:t>
            </a:r>
            <a:r>
              <a:rPr spc="-25" dirty="0"/>
              <a:t> </a:t>
            </a:r>
            <a:r>
              <a:rPr dirty="0"/>
              <a:t>a</a:t>
            </a:r>
            <a:r>
              <a:rPr spc="-5" dirty="0"/>
              <a:t> </a:t>
            </a:r>
            <a:r>
              <a:rPr dirty="0"/>
              <a:t>commercial</a:t>
            </a:r>
            <a:r>
              <a:rPr spc="-30" dirty="0"/>
              <a:t> </a:t>
            </a:r>
            <a:r>
              <a:rPr dirty="0"/>
              <a:t>vehicle</a:t>
            </a:r>
            <a:r>
              <a:rPr spc="-30" dirty="0"/>
              <a:t> </a:t>
            </a:r>
            <a:r>
              <a:rPr spc="-10" dirty="0"/>
              <a:t>service</a:t>
            </a:r>
          </a:p>
          <a:p>
            <a:pPr marL="354965" indent="-342265">
              <a:lnSpc>
                <a:spcPct val="100000"/>
              </a:lnSpc>
              <a:spcBef>
                <a:spcPts val="585"/>
              </a:spcBef>
              <a:buClr>
                <a:srgbClr val="5B7D95"/>
              </a:buClr>
              <a:buFont typeface="Symbol"/>
              <a:buChar char=""/>
              <a:tabLst>
                <a:tab pos="354965" algn="l"/>
              </a:tabLst>
            </a:pPr>
            <a:r>
              <a:rPr dirty="0"/>
              <a:t>Is</a:t>
            </a:r>
            <a:r>
              <a:rPr spc="-35" dirty="0"/>
              <a:t> </a:t>
            </a:r>
            <a:r>
              <a:rPr dirty="0"/>
              <a:t>it</a:t>
            </a:r>
            <a:r>
              <a:rPr spc="-40" dirty="0"/>
              <a:t> </a:t>
            </a:r>
            <a:r>
              <a:rPr dirty="0"/>
              <a:t>a</a:t>
            </a:r>
            <a:r>
              <a:rPr spc="-30" dirty="0"/>
              <a:t> </a:t>
            </a:r>
            <a:r>
              <a:rPr dirty="0"/>
              <a:t>traditional</a:t>
            </a:r>
            <a:r>
              <a:rPr spc="-35" dirty="0"/>
              <a:t> </a:t>
            </a:r>
            <a:r>
              <a:rPr dirty="0"/>
              <a:t>line</a:t>
            </a:r>
            <a:r>
              <a:rPr spc="-40" dirty="0"/>
              <a:t> </a:t>
            </a:r>
            <a:r>
              <a:rPr dirty="0"/>
              <a:t>haul</a:t>
            </a:r>
            <a:r>
              <a:rPr spc="-35" dirty="0"/>
              <a:t> </a:t>
            </a:r>
            <a:r>
              <a:rPr dirty="0"/>
              <a:t>duty</a:t>
            </a:r>
            <a:r>
              <a:rPr spc="-30" dirty="0"/>
              <a:t> </a:t>
            </a:r>
            <a:r>
              <a:rPr dirty="0"/>
              <a:t>cycle</a:t>
            </a:r>
            <a:r>
              <a:rPr spc="-20" dirty="0"/>
              <a:t> </a:t>
            </a:r>
            <a:r>
              <a:rPr dirty="0"/>
              <a:t>transporting</a:t>
            </a:r>
            <a:r>
              <a:rPr spc="-15" dirty="0"/>
              <a:t> </a:t>
            </a:r>
            <a:r>
              <a:rPr dirty="0"/>
              <a:t>–</a:t>
            </a:r>
            <a:r>
              <a:rPr spc="-35" dirty="0"/>
              <a:t> </a:t>
            </a:r>
            <a:r>
              <a:rPr dirty="0"/>
              <a:t>and</a:t>
            </a:r>
            <a:r>
              <a:rPr spc="-30" dirty="0"/>
              <a:t> </a:t>
            </a:r>
            <a:r>
              <a:rPr dirty="0"/>
              <a:t>what</a:t>
            </a:r>
            <a:r>
              <a:rPr spc="-15" dirty="0"/>
              <a:t> </a:t>
            </a:r>
            <a:r>
              <a:rPr dirty="0"/>
              <a:t>size</a:t>
            </a:r>
            <a:r>
              <a:rPr spc="-40" dirty="0"/>
              <a:t> </a:t>
            </a:r>
            <a:r>
              <a:rPr dirty="0"/>
              <a:t>of</a:t>
            </a:r>
            <a:r>
              <a:rPr spc="-35" dirty="0"/>
              <a:t> </a:t>
            </a:r>
            <a:r>
              <a:rPr dirty="0"/>
              <a:t>box</a:t>
            </a:r>
            <a:r>
              <a:rPr spc="-30" dirty="0"/>
              <a:t> </a:t>
            </a:r>
            <a:r>
              <a:rPr spc="-10" dirty="0"/>
              <a:t>trailers</a:t>
            </a:r>
          </a:p>
          <a:p>
            <a:pPr marL="354965" indent="-342265">
              <a:lnSpc>
                <a:spcPct val="100000"/>
              </a:lnSpc>
              <a:spcBef>
                <a:spcPts val="590"/>
              </a:spcBef>
              <a:buClr>
                <a:srgbClr val="5B7D95"/>
              </a:buClr>
              <a:buFont typeface="Symbol"/>
              <a:buChar char=""/>
              <a:tabLst>
                <a:tab pos="354965" algn="l"/>
              </a:tabLst>
            </a:pPr>
            <a:r>
              <a:rPr dirty="0"/>
              <a:t>Description</a:t>
            </a:r>
            <a:r>
              <a:rPr spc="-55" dirty="0"/>
              <a:t> </a:t>
            </a:r>
            <a:r>
              <a:rPr dirty="0"/>
              <a:t>of</a:t>
            </a:r>
            <a:r>
              <a:rPr spc="-30" dirty="0"/>
              <a:t> </a:t>
            </a:r>
            <a:r>
              <a:rPr dirty="0"/>
              <a:t>General</a:t>
            </a:r>
            <a:r>
              <a:rPr spc="-20" dirty="0"/>
              <a:t> </a:t>
            </a:r>
            <a:r>
              <a:rPr dirty="0"/>
              <a:t>Routes</a:t>
            </a:r>
            <a:r>
              <a:rPr spc="-30" dirty="0"/>
              <a:t> </a:t>
            </a:r>
            <a:r>
              <a:rPr dirty="0"/>
              <a:t>–</a:t>
            </a:r>
            <a:r>
              <a:rPr spc="-35" dirty="0"/>
              <a:t> </a:t>
            </a:r>
            <a:r>
              <a:rPr dirty="0"/>
              <a:t>what</a:t>
            </a:r>
            <a:r>
              <a:rPr spc="-10" dirty="0"/>
              <a:t> </a:t>
            </a:r>
            <a:r>
              <a:rPr dirty="0"/>
              <a:t>part</a:t>
            </a:r>
            <a:r>
              <a:rPr spc="-30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dirty="0"/>
              <a:t>country</a:t>
            </a:r>
            <a:r>
              <a:rPr spc="-30" dirty="0"/>
              <a:t> </a:t>
            </a:r>
            <a:r>
              <a:rPr dirty="0"/>
              <a:t>–</a:t>
            </a:r>
            <a:r>
              <a:rPr spc="-25" dirty="0"/>
              <a:t> </a:t>
            </a:r>
            <a:r>
              <a:rPr dirty="0"/>
              <a:t>will</a:t>
            </a:r>
            <a:r>
              <a:rPr spc="-30" dirty="0"/>
              <a:t> </a:t>
            </a:r>
            <a:r>
              <a:rPr dirty="0"/>
              <a:t>there</a:t>
            </a:r>
            <a:r>
              <a:rPr spc="-30" dirty="0"/>
              <a:t> </a:t>
            </a:r>
            <a:r>
              <a:rPr dirty="0"/>
              <a:t>be</a:t>
            </a:r>
            <a:r>
              <a:rPr spc="-25" dirty="0"/>
              <a:t> </a:t>
            </a:r>
            <a:r>
              <a:rPr dirty="0"/>
              <a:t>significant</a:t>
            </a:r>
            <a:r>
              <a:rPr spc="-40" dirty="0"/>
              <a:t> </a:t>
            </a:r>
            <a:r>
              <a:rPr dirty="0"/>
              <a:t>grade</a:t>
            </a:r>
            <a:r>
              <a:rPr spc="-30" dirty="0"/>
              <a:t> </a:t>
            </a:r>
            <a:r>
              <a:rPr spc="-10" dirty="0"/>
              <a:t>changes</a:t>
            </a: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Clr>
                <a:srgbClr val="5B7D95"/>
              </a:buClr>
              <a:buFont typeface="Symbol"/>
              <a:buChar char=""/>
              <a:tabLst>
                <a:tab pos="354965" algn="l"/>
              </a:tabLst>
            </a:pPr>
            <a:r>
              <a:rPr dirty="0"/>
              <a:t>Fleet</a:t>
            </a:r>
            <a:r>
              <a:rPr spc="-30" dirty="0"/>
              <a:t> </a:t>
            </a:r>
            <a:r>
              <a:rPr spc="-10" dirty="0"/>
              <a:t>Location</a:t>
            </a:r>
          </a:p>
          <a:p>
            <a:pPr marL="354965" indent="-342265">
              <a:lnSpc>
                <a:spcPct val="100000"/>
              </a:lnSpc>
              <a:spcBef>
                <a:spcPts val="585"/>
              </a:spcBef>
              <a:buClr>
                <a:srgbClr val="5B7D95"/>
              </a:buClr>
              <a:buFont typeface="Symbol"/>
              <a:buChar char=""/>
              <a:tabLst>
                <a:tab pos="354965" algn="l"/>
              </a:tabLst>
            </a:pPr>
            <a:r>
              <a:rPr spc="-10" dirty="0"/>
              <a:t>Vehicle</a:t>
            </a:r>
            <a:r>
              <a:rPr spc="-70" dirty="0"/>
              <a:t> </a:t>
            </a:r>
            <a:r>
              <a:rPr dirty="0"/>
              <a:t>Model</a:t>
            </a:r>
            <a:r>
              <a:rPr spc="-55" dirty="0"/>
              <a:t> </a:t>
            </a:r>
            <a:r>
              <a:rPr dirty="0"/>
              <a:t>with</a:t>
            </a:r>
            <a:r>
              <a:rPr spc="-35" dirty="0"/>
              <a:t> </a:t>
            </a:r>
            <a:r>
              <a:rPr dirty="0"/>
              <a:t>what</a:t>
            </a:r>
            <a:r>
              <a:rPr spc="-30" dirty="0"/>
              <a:t> </a:t>
            </a:r>
            <a:r>
              <a:rPr dirty="0"/>
              <a:t>model</a:t>
            </a:r>
            <a:r>
              <a:rPr spc="-55" dirty="0"/>
              <a:t> </a:t>
            </a:r>
            <a:r>
              <a:rPr spc="-10" dirty="0"/>
              <a:t>axles</a:t>
            </a:r>
          </a:p>
          <a:p>
            <a:pPr marL="756285" lvl="1" indent="-286385">
              <a:lnSpc>
                <a:spcPct val="100000"/>
              </a:lnSpc>
              <a:spcBef>
                <a:spcPts val="100"/>
              </a:spcBef>
              <a:buClr>
                <a:srgbClr val="5B7D95"/>
              </a:buClr>
              <a:buFont typeface="Courier New"/>
              <a:buChar char="o"/>
              <a:tabLst>
                <a:tab pos="756285" algn="l"/>
              </a:tabLst>
            </a:pPr>
            <a:r>
              <a:rPr sz="1700" dirty="0">
                <a:solidFill>
                  <a:srgbClr val="233746"/>
                </a:solidFill>
                <a:latin typeface="Arial"/>
                <a:cs typeface="Arial"/>
              </a:rPr>
              <a:t>Engine</a:t>
            </a:r>
            <a:r>
              <a:rPr sz="1700" spc="-9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1700" spc="-20" dirty="0">
                <a:solidFill>
                  <a:srgbClr val="233746"/>
                </a:solidFill>
                <a:latin typeface="Arial"/>
                <a:cs typeface="Arial"/>
              </a:rPr>
              <a:t>Type</a:t>
            </a:r>
            <a:endParaRPr sz="1700">
              <a:latin typeface="Arial"/>
              <a:cs typeface="Arial"/>
            </a:endParaRPr>
          </a:p>
          <a:p>
            <a:pPr marL="1155065" lvl="2" indent="-227965">
              <a:lnSpc>
                <a:spcPct val="100000"/>
              </a:lnSpc>
              <a:spcBef>
                <a:spcPts val="80"/>
              </a:spcBef>
              <a:buClr>
                <a:srgbClr val="5B7D95"/>
              </a:buClr>
              <a:buFont typeface="Wingdings"/>
              <a:buChar char=""/>
              <a:tabLst>
                <a:tab pos="1155065" algn="l"/>
              </a:tabLst>
            </a:pPr>
            <a:r>
              <a:rPr sz="1700" dirty="0">
                <a:solidFill>
                  <a:srgbClr val="233746"/>
                </a:solidFill>
                <a:latin typeface="Arial"/>
                <a:cs typeface="Arial"/>
              </a:rPr>
              <a:t>Peak</a:t>
            </a:r>
            <a:r>
              <a:rPr sz="1700" spc="-2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3746"/>
                </a:solidFill>
                <a:latin typeface="Arial"/>
                <a:cs typeface="Arial"/>
              </a:rPr>
              <a:t>Power</a:t>
            </a:r>
            <a:r>
              <a:rPr sz="1700" spc="-3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3746"/>
                </a:solidFill>
                <a:latin typeface="Arial"/>
                <a:cs typeface="Arial"/>
              </a:rPr>
              <a:t>Rating</a:t>
            </a:r>
            <a:r>
              <a:rPr sz="1700" spc="-3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3746"/>
                </a:solidFill>
                <a:latin typeface="Arial"/>
                <a:cs typeface="Arial"/>
              </a:rPr>
              <a:t>-</a:t>
            </a:r>
            <a:r>
              <a:rPr sz="1700" spc="-25" dirty="0">
                <a:solidFill>
                  <a:srgbClr val="233746"/>
                </a:solidFill>
                <a:latin typeface="Arial"/>
                <a:cs typeface="Arial"/>
              </a:rPr>
              <a:t> HP</a:t>
            </a:r>
            <a:endParaRPr sz="1700">
              <a:latin typeface="Arial"/>
              <a:cs typeface="Arial"/>
            </a:endParaRPr>
          </a:p>
          <a:p>
            <a:pPr marL="1155065" lvl="2" indent="-227965">
              <a:lnSpc>
                <a:spcPct val="100000"/>
              </a:lnSpc>
              <a:spcBef>
                <a:spcPts val="100"/>
              </a:spcBef>
              <a:buClr>
                <a:srgbClr val="5B7D95"/>
              </a:buClr>
              <a:buFont typeface="Wingdings"/>
              <a:buChar char=""/>
              <a:tabLst>
                <a:tab pos="1155065" algn="l"/>
              </a:tabLst>
            </a:pPr>
            <a:r>
              <a:rPr sz="1700" dirty="0">
                <a:solidFill>
                  <a:srgbClr val="233746"/>
                </a:solidFill>
                <a:latin typeface="Arial"/>
                <a:cs typeface="Arial"/>
              </a:rPr>
              <a:t>Peak</a:t>
            </a:r>
            <a:r>
              <a:rPr sz="1700" spc="-7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1700" spc="-25" dirty="0">
                <a:solidFill>
                  <a:srgbClr val="233746"/>
                </a:solidFill>
                <a:latin typeface="Arial"/>
                <a:cs typeface="Arial"/>
              </a:rPr>
              <a:t>Torque</a:t>
            </a:r>
            <a:r>
              <a:rPr sz="17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3746"/>
                </a:solidFill>
                <a:latin typeface="Arial"/>
                <a:cs typeface="Arial"/>
              </a:rPr>
              <a:t>–</a:t>
            </a:r>
            <a:r>
              <a:rPr sz="17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1700" spc="-10" dirty="0">
                <a:solidFill>
                  <a:srgbClr val="233746"/>
                </a:solidFill>
                <a:latin typeface="Arial"/>
                <a:cs typeface="Arial"/>
              </a:rPr>
              <a:t>lb/ft</a:t>
            </a:r>
            <a:endParaRPr sz="17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95"/>
              </a:spcBef>
              <a:buClr>
                <a:srgbClr val="5B7D95"/>
              </a:buClr>
              <a:buFont typeface="Courier New"/>
              <a:buChar char="o"/>
              <a:tabLst>
                <a:tab pos="756285" algn="l"/>
              </a:tabLst>
            </a:pPr>
            <a:r>
              <a:rPr sz="1700" spc="-10" dirty="0">
                <a:solidFill>
                  <a:srgbClr val="233746"/>
                </a:solidFill>
                <a:latin typeface="Arial"/>
                <a:cs typeface="Arial"/>
              </a:rPr>
              <a:t>Transmission</a:t>
            </a:r>
            <a:r>
              <a:rPr sz="17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3746"/>
                </a:solidFill>
                <a:latin typeface="Arial"/>
                <a:cs typeface="Arial"/>
              </a:rPr>
              <a:t>–</a:t>
            </a:r>
            <a:r>
              <a:rPr sz="1700" spc="-2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3746"/>
                </a:solidFill>
                <a:latin typeface="Arial"/>
                <a:cs typeface="Arial"/>
              </a:rPr>
              <a:t>Shifting</a:t>
            </a:r>
            <a:r>
              <a:rPr sz="1700" spc="-2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3746"/>
                </a:solidFill>
                <a:latin typeface="Arial"/>
                <a:cs typeface="Arial"/>
              </a:rPr>
              <a:t>and</a:t>
            </a:r>
            <a:r>
              <a:rPr sz="1700" spc="-1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1700" spc="-10" dirty="0">
                <a:solidFill>
                  <a:srgbClr val="233746"/>
                </a:solidFill>
                <a:latin typeface="Arial"/>
                <a:cs typeface="Arial"/>
              </a:rPr>
              <a:t>Speed</a:t>
            </a:r>
            <a:endParaRPr sz="17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85"/>
              </a:spcBef>
              <a:buClr>
                <a:srgbClr val="5B7D95"/>
              </a:buClr>
              <a:buFont typeface="Courier New"/>
              <a:buChar char="o"/>
              <a:tabLst>
                <a:tab pos="756285" algn="l"/>
              </a:tabLst>
            </a:pPr>
            <a:r>
              <a:rPr sz="1700" dirty="0">
                <a:solidFill>
                  <a:srgbClr val="233746"/>
                </a:solidFill>
                <a:latin typeface="Arial"/>
                <a:cs typeface="Arial"/>
              </a:rPr>
              <a:t>Axle</a:t>
            </a:r>
            <a:r>
              <a:rPr sz="1700" spc="-4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3746"/>
                </a:solidFill>
                <a:latin typeface="Arial"/>
                <a:cs typeface="Arial"/>
              </a:rPr>
              <a:t>Brand/Model</a:t>
            </a:r>
            <a:r>
              <a:rPr sz="17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3746"/>
                </a:solidFill>
                <a:latin typeface="Arial"/>
                <a:cs typeface="Arial"/>
              </a:rPr>
              <a:t>with</a:t>
            </a:r>
            <a:r>
              <a:rPr sz="1700" spc="-3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3746"/>
                </a:solidFill>
                <a:latin typeface="Arial"/>
                <a:cs typeface="Arial"/>
              </a:rPr>
              <a:t>Gear</a:t>
            </a:r>
            <a:r>
              <a:rPr sz="17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1700" spc="-20" dirty="0">
                <a:solidFill>
                  <a:srgbClr val="233746"/>
                </a:solidFill>
                <a:latin typeface="Arial"/>
                <a:cs typeface="Arial"/>
              </a:rPr>
              <a:t>Ratio</a:t>
            </a:r>
            <a:endParaRPr sz="17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95"/>
              </a:spcBef>
              <a:buClr>
                <a:srgbClr val="5B7D95"/>
              </a:buClr>
              <a:buFont typeface="Courier New"/>
              <a:buChar char="o"/>
              <a:tabLst>
                <a:tab pos="756285" algn="l"/>
              </a:tabLst>
            </a:pPr>
            <a:r>
              <a:rPr sz="1700" dirty="0">
                <a:solidFill>
                  <a:srgbClr val="233746"/>
                </a:solidFill>
                <a:latin typeface="Arial"/>
                <a:cs typeface="Arial"/>
              </a:rPr>
              <a:t>Anticipated</a:t>
            </a:r>
            <a:r>
              <a:rPr sz="1700" spc="-4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3746"/>
                </a:solidFill>
                <a:latin typeface="Arial"/>
                <a:cs typeface="Arial"/>
              </a:rPr>
              <a:t>Mileage</a:t>
            </a:r>
            <a:r>
              <a:rPr sz="1700" spc="-6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3746"/>
                </a:solidFill>
                <a:latin typeface="Arial"/>
                <a:cs typeface="Arial"/>
              </a:rPr>
              <a:t>/</a:t>
            </a:r>
            <a:r>
              <a:rPr sz="17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1700" spc="-20" dirty="0">
                <a:solidFill>
                  <a:srgbClr val="233746"/>
                </a:solidFill>
                <a:latin typeface="Arial"/>
                <a:cs typeface="Arial"/>
              </a:rPr>
              <a:t>Week</a:t>
            </a:r>
            <a:endParaRPr sz="17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95"/>
              </a:spcBef>
              <a:buClr>
                <a:srgbClr val="5B7D95"/>
              </a:buClr>
              <a:buFont typeface="Courier New"/>
              <a:buChar char="o"/>
              <a:tabLst>
                <a:tab pos="756285" algn="l"/>
              </a:tabLst>
            </a:pPr>
            <a:r>
              <a:rPr sz="1700" dirty="0">
                <a:solidFill>
                  <a:srgbClr val="233746"/>
                </a:solidFill>
                <a:latin typeface="Arial"/>
                <a:cs typeface="Arial"/>
              </a:rPr>
              <a:t>Anticipated</a:t>
            </a:r>
            <a:r>
              <a:rPr sz="1700" spc="-3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3746"/>
                </a:solidFill>
                <a:latin typeface="Arial"/>
                <a:cs typeface="Arial"/>
              </a:rPr>
              <a:t>Load</a:t>
            </a:r>
            <a:r>
              <a:rPr sz="1700" spc="-3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3746"/>
                </a:solidFill>
                <a:latin typeface="Arial"/>
                <a:cs typeface="Arial"/>
              </a:rPr>
              <a:t>–</a:t>
            </a:r>
            <a:r>
              <a:rPr sz="1700" spc="-2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3746"/>
                </a:solidFill>
                <a:latin typeface="Arial"/>
                <a:cs typeface="Arial"/>
              </a:rPr>
              <a:t>percentage</a:t>
            </a:r>
            <a:r>
              <a:rPr sz="1700" spc="-2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3746"/>
                </a:solidFill>
                <a:latin typeface="Arial"/>
                <a:cs typeface="Arial"/>
              </a:rPr>
              <a:t>of</a:t>
            </a:r>
            <a:r>
              <a:rPr sz="1700" spc="-3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3746"/>
                </a:solidFill>
                <a:latin typeface="Arial"/>
                <a:cs typeface="Arial"/>
              </a:rPr>
              <a:t>miles</a:t>
            </a:r>
            <a:r>
              <a:rPr sz="17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3746"/>
                </a:solidFill>
                <a:latin typeface="Arial"/>
                <a:cs typeface="Arial"/>
              </a:rPr>
              <a:t>full</a:t>
            </a:r>
            <a:r>
              <a:rPr sz="1700" spc="-3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3746"/>
                </a:solidFill>
                <a:latin typeface="Arial"/>
                <a:cs typeface="Arial"/>
              </a:rPr>
              <a:t>and</a:t>
            </a:r>
            <a:r>
              <a:rPr sz="1700" spc="-3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3746"/>
                </a:solidFill>
                <a:latin typeface="Arial"/>
                <a:cs typeface="Arial"/>
              </a:rPr>
              <a:t>number</a:t>
            </a:r>
            <a:r>
              <a:rPr sz="1700" spc="-3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3746"/>
                </a:solidFill>
                <a:latin typeface="Arial"/>
                <a:cs typeface="Arial"/>
              </a:rPr>
              <a:t>of</a:t>
            </a:r>
            <a:r>
              <a:rPr sz="1700" spc="-3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3746"/>
                </a:solidFill>
                <a:latin typeface="Arial"/>
                <a:cs typeface="Arial"/>
              </a:rPr>
              <a:t>pounds</a:t>
            </a:r>
            <a:r>
              <a:rPr sz="1700" spc="-2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3746"/>
                </a:solidFill>
                <a:latin typeface="Arial"/>
                <a:cs typeface="Arial"/>
              </a:rPr>
              <a:t>per</a:t>
            </a:r>
            <a:r>
              <a:rPr sz="1700" spc="-3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1700" spc="-20" dirty="0">
                <a:solidFill>
                  <a:srgbClr val="233746"/>
                </a:solidFill>
                <a:latin typeface="Arial"/>
                <a:cs typeface="Arial"/>
              </a:rPr>
              <a:t>load</a:t>
            </a:r>
            <a:endParaRPr sz="1700">
              <a:latin typeface="Arial"/>
              <a:cs typeface="Arial"/>
            </a:endParaRPr>
          </a:p>
          <a:p>
            <a:pPr marL="12700" marR="5080" indent="-635">
              <a:lnSpc>
                <a:spcPts val="1630"/>
              </a:lnSpc>
              <a:spcBef>
                <a:spcPts val="994"/>
              </a:spcBef>
              <a:buClr>
                <a:srgbClr val="5B7D95"/>
              </a:buClr>
              <a:buChar char="•"/>
              <a:tabLst>
                <a:tab pos="12700" algn="l"/>
                <a:tab pos="240665" algn="l"/>
              </a:tabLst>
            </a:pPr>
            <a:r>
              <a:rPr dirty="0"/>
              <a:t>	The</a:t>
            </a:r>
            <a:r>
              <a:rPr spc="-50" dirty="0"/>
              <a:t> </a:t>
            </a:r>
            <a:r>
              <a:rPr dirty="0"/>
              <a:t>proposed</a:t>
            </a:r>
            <a:r>
              <a:rPr spc="-20" dirty="0"/>
              <a:t> </a:t>
            </a:r>
            <a:r>
              <a:rPr dirty="0"/>
              <a:t>field</a:t>
            </a:r>
            <a:r>
              <a:rPr spc="-35" dirty="0"/>
              <a:t> </a:t>
            </a:r>
            <a:r>
              <a:rPr dirty="0"/>
              <a:t>trial</a:t>
            </a:r>
            <a:r>
              <a:rPr spc="-45" dirty="0"/>
              <a:t> </a:t>
            </a:r>
            <a:r>
              <a:rPr dirty="0"/>
              <a:t>test</a:t>
            </a:r>
            <a:r>
              <a:rPr spc="-20" dirty="0"/>
              <a:t> </a:t>
            </a:r>
            <a:r>
              <a:rPr dirty="0"/>
              <a:t>site</a:t>
            </a:r>
            <a:r>
              <a:rPr spc="-30" dirty="0"/>
              <a:t> </a:t>
            </a:r>
            <a:r>
              <a:rPr dirty="0"/>
              <a:t>will</a:t>
            </a:r>
            <a:r>
              <a:rPr spc="-45" dirty="0"/>
              <a:t> </a:t>
            </a:r>
            <a:r>
              <a:rPr dirty="0"/>
              <a:t>need</a:t>
            </a:r>
            <a:r>
              <a:rPr spc="-25" dirty="0"/>
              <a:t> </a:t>
            </a:r>
            <a:r>
              <a:rPr dirty="0"/>
              <a:t>to</a:t>
            </a:r>
            <a:r>
              <a:rPr spc="-15" dirty="0"/>
              <a:t> </a:t>
            </a:r>
            <a:r>
              <a:rPr dirty="0"/>
              <a:t>be</a:t>
            </a:r>
            <a:r>
              <a:rPr spc="-35" dirty="0"/>
              <a:t> </a:t>
            </a:r>
            <a:r>
              <a:rPr dirty="0"/>
              <a:t>approved</a:t>
            </a:r>
            <a:r>
              <a:rPr spc="-20" dirty="0"/>
              <a:t> </a:t>
            </a:r>
            <a:r>
              <a:rPr dirty="0"/>
              <a:t>by</a:t>
            </a:r>
            <a:r>
              <a:rPr spc="-3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LRI</a:t>
            </a:r>
            <a:r>
              <a:rPr spc="-40" dirty="0"/>
              <a:t> </a:t>
            </a:r>
            <a:r>
              <a:rPr dirty="0"/>
              <a:t>Reviewers</a:t>
            </a:r>
            <a:r>
              <a:rPr spc="-35" dirty="0"/>
              <a:t> </a:t>
            </a:r>
            <a:r>
              <a:rPr dirty="0"/>
              <a:t>prior</a:t>
            </a:r>
            <a:r>
              <a:rPr spc="-45" dirty="0"/>
              <a:t> </a:t>
            </a:r>
            <a:r>
              <a:rPr dirty="0"/>
              <a:t>to</a:t>
            </a:r>
            <a:r>
              <a:rPr spc="-15" dirty="0"/>
              <a:t> </a:t>
            </a:r>
            <a:r>
              <a:rPr dirty="0"/>
              <a:t>starting</a:t>
            </a:r>
            <a:r>
              <a:rPr spc="-25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dirty="0"/>
              <a:t>field</a:t>
            </a:r>
            <a:r>
              <a:rPr spc="-40" dirty="0"/>
              <a:t> </a:t>
            </a:r>
            <a:r>
              <a:rPr spc="-10" dirty="0"/>
              <a:t>trial. </a:t>
            </a:r>
            <a:r>
              <a:rPr dirty="0"/>
              <a:t>The</a:t>
            </a:r>
            <a:r>
              <a:rPr spc="-65" dirty="0"/>
              <a:t> </a:t>
            </a:r>
            <a:r>
              <a:rPr dirty="0"/>
              <a:t>information</a:t>
            </a:r>
            <a:r>
              <a:rPr spc="-45" dirty="0"/>
              <a:t> </a:t>
            </a:r>
            <a:r>
              <a:rPr dirty="0"/>
              <a:t>above</a:t>
            </a:r>
            <a:r>
              <a:rPr spc="-40" dirty="0"/>
              <a:t> </a:t>
            </a:r>
            <a:r>
              <a:rPr dirty="0"/>
              <a:t>would</a:t>
            </a:r>
            <a:r>
              <a:rPr spc="-30" dirty="0"/>
              <a:t> </a:t>
            </a:r>
            <a:r>
              <a:rPr dirty="0"/>
              <a:t>be</a:t>
            </a:r>
            <a:r>
              <a:rPr spc="-55" dirty="0"/>
              <a:t> </a:t>
            </a:r>
            <a:r>
              <a:rPr dirty="0"/>
              <a:t>presented</a:t>
            </a:r>
            <a:r>
              <a:rPr spc="-30" dirty="0"/>
              <a:t> </a:t>
            </a:r>
            <a:r>
              <a:rPr dirty="0"/>
              <a:t>and</a:t>
            </a:r>
            <a:r>
              <a:rPr spc="-40" dirty="0"/>
              <a:t> </a:t>
            </a:r>
            <a:r>
              <a:rPr dirty="0"/>
              <a:t>reviewed</a:t>
            </a:r>
            <a:r>
              <a:rPr spc="-35" dirty="0"/>
              <a:t> </a:t>
            </a:r>
            <a:r>
              <a:rPr dirty="0"/>
              <a:t>during</a:t>
            </a:r>
            <a:r>
              <a:rPr spc="-50" dirty="0"/>
              <a:t> </a:t>
            </a:r>
            <a:r>
              <a:rPr dirty="0"/>
              <a:t>a</a:t>
            </a:r>
            <a:r>
              <a:rPr spc="-40" dirty="0"/>
              <a:t> </a:t>
            </a:r>
            <a:r>
              <a:rPr dirty="0"/>
              <a:t>regularly</a:t>
            </a:r>
            <a:r>
              <a:rPr spc="-65" dirty="0"/>
              <a:t> </a:t>
            </a:r>
            <a:r>
              <a:rPr dirty="0"/>
              <a:t>scheduled</a:t>
            </a:r>
            <a:r>
              <a:rPr spc="-45" dirty="0"/>
              <a:t> </a:t>
            </a:r>
            <a:r>
              <a:rPr dirty="0"/>
              <a:t>LRI</a:t>
            </a:r>
            <a:r>
              <a:rPr spc="-55" dirty="0"/>
              <a:t> </a:t>
            </a:r>
            <a:r>
              <a:rPr spc="-10" dirty="0"/>
              <a:t>Meeting.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Copyright</a:t>
            </a:r>
            <a:r>
              <a:rPr sz="975" baseline="25641" dirty="0"/>
              <a:t>©</a:t>
            </a:r>
            <a:r>
              <a:rPr sz="975" spc="89" baseline="25641" dirty="0"/>
              <a:t> </a:t>
            </a:r>
            <a:r>
              <a:rPr sz="1000" dirty="0"/>
              <a:t>Performance</a:t>
            </a:r>
            <a:r>
              <a:rPr sz="1000" spc="-70" dirty="0"/>
              <a:t> </a:t>
            </a:r>
            <a:r>
              <a:rPr sz="1000" dirty="0"/>
              <a:t>Review</a:t>
            </a:r>
            <a:r>
              <a:rPr sz="1000" spc="-30" dirty="0"/>
              <a:t> </a:t>
            </a:r>
            <a:r>
              <a:rPr sz="1000" spc="-10" dirty="0"/>
              <a:t>Institute</a:t>
            </a:r>
            <a:endParaRPr sz="10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50" dirty="0"/>
              <a:t>3</a:t>
            </a:fld>
            <a:endParaRPr spc="-50" dirty="0"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535"/>
              </a:spcBef>
            </a:pPr>
            <a:r>
              <a:rPr spc="-40" dirty="0"/>
              <a:t>HEAVY</a:t>
            </a:r>
            <a:r>
              <a:rPr spc="-110" dirty="0"/>
              <a:t> </a:t>
            </a:r>
            <a:r>
              <a:rPr dirty="0"/>
              <a:t>DUTY</a:t>
            </a:r>
            <a:r>
              <a:rPr spc="-225" dirty="0"/>
              <a:t> </a:t>
            </a:r>
            <a:r>
              <a:rPr dirty="0"/>
              <a:t>AXLE</a:t>
            </a:r>
            <a:r>
              <a:rPr spc="-45" dirty="0"/>
              <a:t> </a:t>
            </a:r>
            <a:r>
              <a:rPr dirty="0"/>
              <a:t>FIELD</a:t>
            </a:r>
            <a:r>
              <a:rPr spc="-55" dirty="0"/>
              <a:t> </a:t>
            </a:r>
            <a:r>
              <a:rPr dirty="0"/>
              <a:t>TESTING</a:t>
            </a:r>
            <a:r>
              <a:rPr spc="-65" dirty="0"/>
              <a:t> </a:t>
            </a:r>
            <a:r>
              <a:rPr spc="-10" dirty="0"/>
              <a:t>REQUIRED INFORMATION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0EB760-2E5E-F5B1-18B4-9821E62B51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8604" y="282252"/>
            <a:ext cx="1659326" cy="36228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236</Words>
  <Application>Microsoft Office PowerPoint</Application>
  <PresentationFormat>Widescreen</PresentationFormat>
  <Paragraphs>29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Courier New</vt:lpstr>
      <vt:lpstr>Symbol</vt:lpstr>
      <vt:lpstr>Wingdings</vt:lpstr>
      <vt:lpstr>Office Theme</vt:lpstr>
      <vt:lpstr>LUBRICANT REVIEW INSTITUTE (LRI) FIELD TRIALS</vt:lpstr>
      <vt:lpstr>AXLE FIELD TESTING</vt:lpstr>
      <vt:lpstr>HEAVY DUTY AXLE FIELD TESTING REQUIRED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Joseph, Apple Box Studios</dc:creator>
  <cp:lastModifiedBy>Wendy Grubbs</cp:lastModifiedBy>
  <cp:revision>1</cp:revision>
  <dcterms:created xsi:type="dcterms:W3CDTF">2026-06-24T13:40:01Z</dcterms:created>
  <dcterms:modified xsi:type="dcterms:W3CDTF">2026-06-24T13:40:58Z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0x0101005E3BA00FF3A6184599BD512ACEEE2EE3</vt:lpwstr>
  </property>
  <property fmtid="{D5CDD505-2E9C-101B-9397-08002B2CF9AE}" pid="3" name="Created">
    <vt:filetime>2025-03-03T00:00:00Z</vt:filetime>
  </property>
  <property fmtid="{D5CDD505-2E9C-101B-9397-08002B2CF9AE}" pid="4" name="Creator">
    <vt:lpwstr>Acrobat PDFMaker 24 for PowerPoint</vt:lpwstr>
  </property>
  <property fmtid="{D5CDD505-2E9C-101B-9397-08002B2CF9AE}" pid="5" name="LastSaved">
    <vt:filetime>2026-06-24T00:00:00Z</vt:filetime>
  </property>
  <property fmtid="{D5CDD505-2E9C-101B-9397-08002B2CF9AE}" pid="6" name="Producer">
    <vt:lpwstr>Adobe PDF Library 24.5.197</vt:lpwstr>
  </property>
</Properties>
</file>