
<file path=[Content_Types].xml><?xml version="1.0" encoding="utf-8"?>
<Types xmlns="http://schemas.openxmlformats.org/package/2006/content-types">
  <Default Extension="com" ContentType="image/pn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4"/>
  </p:sldMasterIdLst>
  <p:notesMasterIdLst>
    <p:notesMasterId r:id="rId24"/>
  </p:notesMasterIdLst>
  <p:handoutMasterIdLst>
    <p:handoutMasterId r:id="rId25"/>
  </p:handoutMasterIdLst>
  <p:sldIdLst>
    <p:sldId id="257" r:id="rId5"/>
    <p:sldId id="265" r:id="rId6"/>
    <p:sldId id="266" r:id="rId7"/>
    <p:sldId id="267" r:id="rId8"/>
    <p:sldId id="268" r:id="rId9"/>
    <p:sldId id="269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70" r:id="rId22"/>
    <p:sldId id="2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008" userDrawn="1">
          <p15:clr>
            <a:srgbClr val="A4A3A4"/>
          </p15:clr>
        </p15:guide>
        <p15:guide id="2" orient="horz" pos="41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8FA081-B6EF-7B2E-389F-3E8B0B648988}" name="Danyel Coyne" initials="DC" userId="S::dcoyne@p-r-i.org::28966e03-5210-4aa2-bab9-117aaeee2505" providerId="AD"/>
  <p188:author id="{C87B0788-E13D-DF54-1D17-9C63876508B1}" name="Randy Daugharthy" initials="RD" userId="S::rdaugharthy@p-r-i.org::06e487b7-5f4c-41da-8bc1-aa879c3533b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2"/>
    <p:restoredTop sz="88646"/>
  </p:normalViewPr>
  <p:slideViewPr>
    <p:cSldViewPr snapToGrid="0" snapToObjects="1">
      <p:cViewPr varScale="1">
        <p:scale>
          <a:sx n="90" d="100"/>
          <a:sy n="90" d="100"/>
        </p:scale>
        <p:origin x="1092" y="78"/>
      </p:cViewPr>
      <p:guideLst>
        <p:guide pos="7008"/>
        <p:guide orient="horz" pos="41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4096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e McCune" userId="098d8b50-b451-4de3-a9d1-702aaad78bd4" providerId="ADAL" clId="{DA74304B-B451-40CC-AA41-1F23A8609933}"/>
    <pc:docChg chg="delSld modSld">
      <pc:chgData name="Dale McCune" userId="098d8b50-b451-4de3-a9d1-702aaad78bd4" providerId="ADAL" clId="{DA74304B-B451-40CC-AA41-1F23A8609933}" dt="2026-04-08T20:52:40.438" v="6" actId="20577"/>
      <pc:docMkLst>
        <pc:docMk/>
      </pc:docMkLst>
      <pc:sldChg chg="del">
        <pc:chgData name="Dale McCune" userId="098d8b50-b451-4de3-a9d1-702aaad78bd4" providerId="ADAL" clId="{DA74304B-B451-40CC-AA41-1F23A8609933}" dt="2026-04-07T13:27:11.264" v="0" actId="47"/>
        <pc:sldMkLst>
          <pc:docMk/>
          <pc:sldMk cId="1529056884" sldId="259"/>
        </pc:sldMkLst>
      </pc:sldChg>
      <pc:sldChg chg="modSp mod">
        <pc:chgData name="Dale McCune" userId="098d8b50-b451-4de3-a9d1-702aaad78bd4" providerId="ADAL" clId="{DA74304B-B451-40CC-AA41-1F23A8609933}" dt="2026-04-08T20:52:40.438" v="6" actId="20577"/>
        <pc:sldMkLst>
          <pc:docMk/>
          <pc:sldMk cId="2532701780" sldId="293"/>
        </pc:sldMkLst>
        <pc:spChg chg="mod">
          <ac:chgData name="Dale McCune" userId="098d8b50-b451-4de3-a9d1-702aaad78bd4" providerId="ADAL" clId="{DA74304B-B451-40CC-AA41-1F23A8609933}" dt="2026-04-08T20:52:40.438" v="6" actId="20577"/>
          <ac:spMkLst>
            <pc:docMk/>
            <pc:sldMk cId="2532701780" sldId="293"/>
            <ac:spMk id="14" creationId="{E239CDC8-A54D-A940-88E3-ED24E4B77927}"/>
          </ac:spMkLst>
        </pc:spChg>
      </pc:sldChg>
      <pc:sldChg chg="del">
        <pc:chgData name="Dale McCune" userId="098d8b50-b451-4de3-a9d1-702aaad78bd4" providerId="ADAL" clId="{DA74304B-B451-40CC-AA41-1F23A8609933}" dt="2026-04-07T13:27:11.264" v="0" actId="47"/>
        <pc:sldMkLst>
          <pc:docMk/>
          <pc:sldMk cId="419286058" sldId="7018"/>
        </pc:sldMkLst>
      </pc:sldChg>
      <pc:sldChg chg="del">
        <pc:chgData name="Dale McCune" userId="098d8b50-b451-4de3-a9d1-702aaad78bd4" providerId="ADAL" clId="{DA74304B-B451-40CC-AA41-1F23A8609933}" dt="2026-04-07T13:27:11.264" v="0" actId="47"/>
        <pc:sldMkLst>
          <pc:docMk/>
          <pc:sldMk cId="2790475861" sldId="7019"/>
        </pc:sldMkLst>
      </pc:sldChg>
      <pc:sldChg chg="del">
        <pc:chgData name="Dale McCune" userId="098d8b50-b451-4de3-a9d1-702aaad78bd4" providerId="ADAL" clId="{DA74304B-B451-40CC-AA41-1F23A8609933}" dt="2026-04-07T13:27:11.264" v="0" actId="47"/>
        <pc:sldMkLst>
          <pc:docMk/>
          <pc:sldMk cId="716161664" sldId="7020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16654736339775"/>
          <c:y val="0.12013310758395507"/>
          <c:w val="0.8083335719398711"/>
          <c:h val="0.7485094332410583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C09-4C1F-920D-DFAD3CD02506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C09-4C1F-920D-DFAD3CD0250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C09-4C1F-920D-DFAD3CD02506}"/>
              </c:ext>
            </c:extLst>
          </c:dPt>
          <c:dLbls>
            <c:dLbl>
              <c:idx val="0"/>
              <c:layout>
                <c:manualLayout>
                  <c:x val="-9.4054978547921719E-2"/>
                  <c:y val="-4.363270313964121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AEDBF3B-E965-4162-B7CC-25B2AE51011A}" type="CATEGORYNAME">
                      <a:rPr lang="en-US" sz="1200" dirty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r>
                      <a:rPr lang="en-US" sz="1200" baseline="0" dirty="0"/>
                      <a:t>
</a:t>
                    </a:r>
                    <a:fld id="{BDDF8D5C-5DCE-41BE-B709-F16799214A1D}" type="PERCENTAGE">
                      <a:rPr lang="en-US" sz="1200" baseline="0" dirty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[PERCENTAGE]</a:t>
                    </a:fld>
                    <a:endParaRPr lang="en-US" sz="12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460582199952281"/>
                      <c:h val="0.2351749229942887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C09-4C1F-920D-DFAD3CD02506}"/>
                </c:ext>
              </c:extLst>
            </c:dLbl>
            <c:dLbl>
              <c:idx val="1"/>
              <c:layout>
                <c:manualLayout>
                  <c:x val="0.23318682891911238"/>
                  <c:y val="-0.134751653957400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E7DE1E-DF68-4D92-B603-550A55DE891D}" type="CATEGORYNAME">
                      <a:rPr lang="en-US" sz="120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r>
                      <a:rPr lang="en-US" sz="1200" baseline="0" dirty="0"/>
                      <a:t>
40%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766022429014558"/>
                      <c:h val="0.168847602156712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C09-4C1F-920D-DFAD3CD02506}"/>
                </c:ext>
              </c:extLst>
            </c:dLbl>
            <c:dLbl>
              <c:idx val="2"/>
              <c:layout>
                <c:manualLayout>
                  <c:x val="0.18946719160104986"/>
                  <c:y val="0.1878816729169018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2433377-3EE6-4000-8F80-75A82FDBD744}" type="CATEGORYNAME">
                      <a:rPr lang="en-US" sz="120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r>
                      <a:rPr lang="en-US" sz="1200" baseline="0" dirty="0"/>
                      <a:t>
10%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01407778573137"/>
                      <c:h val="0.1599798761059248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C09-4C1F-920D-DFAD3CD025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Sheet1!$A$1:$A$3</c:f>
              <c:strCache>
                <c:ptCount val="3"/>
                <c:pt idx="0">
                  <c:v>Audit Documentation</c:v>
                </c:pt>
                <c:pt idx="1">
                  <c:v>Client Satisfaction </c:v>
                </c:pt>
                <c:pt idx="2">
                  <c:v>Scheduling</c:v>
                </c:pt>
              </c:strCache>
            </c:strRef>
          </c:cat>
          <c:val>
            <c:numRef>
              <c:f>Sheet1!$B$1:$B$3</c:f>
              <c:numCache>
                <c:formatCode>0%</c:formatCode>
                <c:ptCount val="3"/>
                <c:pt idx="0">
                  <c:v>0.5</c:v>
                </c:pt>
                <c:pt idx="1">
                  <c:v>0.35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C09-4C1F-920D-DFAD3CD02506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072B30-02F1-F242-B03F-24DE5E58C8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0BA40-E9B7-854B-B6F1-296F343863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09C3-8838-F543-BB57-5C5827D44EBD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AEC16-AE5B-6244-BF35-56E7838BDC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E0FE8-7D5C-7D4F-81D3-0EA11A225A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F40BA-9B09-7F41-9111-7D775AFE8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03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E59C-98B9-DA40-968B-8008F1DCFD50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961EA-1226-B44B-82F4-33BDD934A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3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07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71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14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33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75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965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11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88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443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26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23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20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11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41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40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01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7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nn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1D88DE-5696-2E42-AAFC-6717650AFA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49702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AEE77AC5-36FE-2F4A-8825-EB388249D7D1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buClr>
                <a:schemeClr val="bg1"/>
              </a:buCl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Clr>
                <a:schemeClr val="bg1"/>
              </a:buClr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BD1D44-EFA5-CE41-BD3D-5470790C438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8D6DE3-1CDF-AC48-98D4-12B90C3089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21AF9-AE5C-364D-9131-CBB9365836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11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A5764E4C-1FDB-1644-8CF6-5368B1D677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596569" y="1538557"/>
            <a:ext cx="6203169" cy="4498975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34278" y="287210"/>
            <a:ext cx="2926080" cy="112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22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52500" y="2060848"/>
            <a:ext cx="10323232" cy="384782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2500" y="949326"/>
            <a:ext cx="103251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2500" y="1485901"/>
            <a:ext cx="103251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CFA171-AA2F-B644-B310-DBD928E147F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D28F86-66BC-E749-AD45-5535C3EA673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/>
            </a:lvl1pPr>
          </a:lstStyle>
          <a:p>
            <a:fld id="{836C8E4F-BDC4-414D-910C-516BEB09BCD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82527-2B16-B04C-8989-7B66F31173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BE819B9-7077-3A42-B39B-4C78BE96C363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3CAEAA6-0571-A445-A67D-AB7992AA77D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A92CBCAB-DE80-1AB1-57CD-41261C81E61A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41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  <p15:guide id="3" pos="74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0">
            <a:extLst>
              <a:ext uri="{FF2B5EF4-FFF2-40B4-BE49-F238E27FC236}">
                <a16:creationId xmlns:a16="http://schemas.microsoft.com/office/drawing/2014/main" id="{C27504F1-F7F2-524F-B374-D9487E6BA9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411074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234A52-42AB-0A4B-B99D-0A254545ABB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BBAD6-4DAE-A64A-A9D2-214FC9EE57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C8E0DE-DC93-7240-917E-51572F9F6C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2FB26EDD-2863-D34B-B3CE-F67EC0C3C0B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B2E3748-2E8B-AD49-8433-5F01286E063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695DE3FA-2CD5-0D94-D066-3DDDD1533C88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09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A55689-EA6D-BF42-8724-C819EEFB4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901558-FE65-6742-B58D-0E9ABD7C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C59FF4-9358-7A4F-8C1A-8D2C80BE4C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6" y="270918"/>
            <a:ext cx="2287957" cy="411480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BBF80FA8-4A4E-0743-97ED-0B89B3B5F43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D50BCF0-9D26-4E42-9653-D4C9EE8E23F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50DECF2-B9C3-2324-CC6E-776CD91E70B0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69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46F9D9-A575-874C-A467-F51262784E1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D89D92-CBFF-964D-BD96-9EC9901F009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2AEE62-435A-B648-8C0F-84888353B2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B7D35C75-8417-A047-BDD3-22FA82BE6CE6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07AF822-1253-2043-B55E-217D67DB70C5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3E97678B-21A6-A6FB-34ED-C986345A5287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78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DAA766-7F72-2141-9650-F7B38A32BF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0797" y="2057400"/>
            <a:ext cx="10363200" cy="3344861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  <a:p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635BC1-9DD1-FE4C-96C2-3735A9A5B6F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8F163-D253-FE41-8B88-C941EE7B4A1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15A61B-EFDC-D345-BD73-B31323C184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1915856-795E-6946-B22A-4146A0ED1270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63F2DC3-04F4-D549-AF6D-C1A2801FEB5C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9CF3C84-3A5D-8D9F-FAF6-B5235C5E0F74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2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981E6A29-DCDC-364B-853F-94EB2E406D81}"/>
              </a:ext>
            </a:extLst>
          </p:cNvPr>
          <p:cNvSpPr/>
          <p:nvPr/>
        </p:nvSpPr>
        <p:spPr>
          <a:xfrm flipH="1" flipV="1">
            <a:off x="5353508" y="0"/>
            <a:ext cx="6838492" cy="6858000"/>
          </a:xfrm>
          <a:custGeom>
            <a:avLst/>
            <a:gdLst>
              <a:gd name="connsiteX0" fmla="*/ 0 w 6838492"/>
              <a:gd name="connsiteY0" fmla="*/ 0 h 6858000"/>
              <a:gd name="connsiteX1" fmla="*/ 6838492 w 6838492"/>
              <a:gd name="connsiteY1" fmla="*/ 0 h 6858000"/>
              <a:gd name="connsiteX2" fmla="*/ 3871927 w 6838492"/>
              <a:gd name="connsiteY2" fmla="*/ 6858000 h 6858000"/>
              <a:gd name="connsiteX3" fmla="*/ 0 w 6838492"/>
              <a:gd name="connsiteY3" fmla="*/ 6858000 h 6858000"/>
              <a:gd name="connsiteX4" fmla="*/ 0 w 683849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8492" h="6858000">
                <a:moveTo>
                  <a:pt x="0" y="0"/>
                </a:moveTo>
                <a:lnTo>
                  <a:pt x="6838492" y="0"/>
                </a:lnTo>
                <a:lnTo>
                  <a:pt x="38719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279900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057400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756794-88FC-D94D-B5ED-D618054338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580E-B478-864F-9C76-91E5F98C8A2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C3E6C61-5273-0D44-AF52-5110D9F53B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2C3BBA-A242-5449-85EB-5D5B755F68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132388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accent3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22919E4-022B-FE46-9D43-B59DEBA647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96D9998A-DEF9-0949-86C3-3FB8FF50463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9CB6E31-9379-9F46-8D1A-10231B790EDE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85AB66F-F213-35A5-91D1-8E0C51109AC2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01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40A308-8768-9848-B893-4F890FF476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E7AD539D-B727-5745-B35D-C99540E6D04D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28617" y="1988840"/>
            <a:ext cx="5734766" cy="3517802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E03A78-C558-D64F-8558-099EF5D7E1D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58544-7AA3-8B46-B6FC-593C8F8C7D8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4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9D7489F0-3F92-AD48-A5C8-3589E8EFF66F}"/>
              </a:ext>
            </a:extLst>
          </p:cNvPr>
          <p:cNvSpPr/>
          <p:nvPr/>
        </p:nvSpPr>
        <p:spPr>
          <a:xfrm>
            <a:off x="0" y="1028700"/>
            <a:ext cx="8913179" cy="4749800"/>
          </a:xfrm>
          <a:custGeom>
            <a:avLst/>
            <a:gdLst>
              <a:gd name="connsiteX0" fmla="*/ 0 w 8913179"/>
              <a:gd name="connsiteY0" fmla="*/ 0 h 4749800"/>
              <a:gd name="connsiteX1" fmla="*/ 4176890 w 8913179"/>
              <a:gd name="connsiteY1" fmla="*/ 0 h 4749800"/>
              <a:gd name="connsiteX2" fmla="*/ 4868888 w 8913179"/>
              <a:gd name="connsiteY2" fmla="*/ 0 h 4749800"/>
              <a:gd name="connsiteX3" fmla="*/ 8913179 w 8913179"/>
              <a:gd name="connsiteY3" fmla="*/ 0 h 4749800"/>
              <a:gd name="connsiteX4" fmla="*/ 6858558 w 8913179"/>
              <a:gd name="connsiteY4" fmla="*/ 4749800 h 4749800"/>
              <a:gd name="connsiteX5" fmla="*/ 4868888 w 8913179"/>
              <a:gd name="connsiteY5" fmla="*/ 4749800 h 4749800"/>
              <a:gd name="connsiteX6" fmla="*/ 4176890 w 8913179"/>
              <a:gd name="connsiteY6" fmla="*/ 4749800 h 4749800"/>
              <a:gd name="connsiteX7" fmla="*/ 0 w 8913179"/>
              <a:gd name="connsiteY7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13179" h="4749800">
                <a:moveTo>
                  <a:pt x="0" y="0"/>
                </a:moveTo>
                <a:lnTo>
                  <a:pt x="4176890" y="0"/>
                </a:lnTo>
                <a:lnTo>
                  <a:pt x="4868888" y="0"/>
                </a:lnTo>
                <a:lnTo>
                  <a:pt x="8913179" y="0"/>
                </a:lnTo>
                <a:lnTo>
                  <a:pt x="6858558" y="4749800"/>
                </a:lnTo>
                <a:lnTo>
                  <a:pt x="4868888" y="4749800"/>
                </a:lnTo>
                <a:lnTo>
                  <a:pt x="4176890" y="4749800"/>
                </a:lnTo>
                <a:lnTo>
                  <a:pt x="0" y="4749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FE595A-81A4-C34C-87AC-F104D4B8089A}"/>
              </a:ext>
            </a:extLst>
          </p:cNvPr>
          <p:cNvSpPr txBox="1"/>
          <p:nvPr/>
        </p:nvSpPr>
        <p:spPr>
          <a:xfrm>
            <a:off x="3052464" y="1223158"/>
            <a:ext cx="77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A49A6B-89AF-2843-8B30-6B5DC9F35F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83864" y="1028700"/>
            <a:ext cx="5108137" cy="4749800"/>
          </a:xfrm>
          <a:custGeom>
            <a:avLst/>
            <a:gdLst>
              <a:gd name="connsiteX0" fmla="*/ 2073098 w 5108137"/>
              <a:gd name="connsiteY0" fmla="*/ 0 h 4749800"/>
              <a:gd name="connsiteX1" fmla="*/ 5108137 w 5108137"/>
              <a:gd name="connsiteY1" fmla="*/ 0 h 4749800"/>
              <a:gd name="connsiteX2" fmla="*/ 5108137 w 5108137"/>
              <a:gd name="connsiteY2" fmla="*/ 4749800 h 4749800"/>
              <a:gd name="connsiteX3" fmla="*/ 0 w 5108137"/>
              <a:gd name="connsiteY3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137" h="4749800">
                <a:moveTo>
                  <a:pt x="2073098" y="0"/>
                </a:moveTo>
                <a:lnTo>
                  <a:pt x="5108137" y="0"/>
                </a:lnTo>
                <a:lnTo>
                  <a:pt x="5108137" y="4749800"/>
                </a:lnTo>
                <a:lnTo>
                  <a:pt x="0" y="4749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9C1F6C3-ADF5-194D-B9F6-64E759CED3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5570537" cy="3171800"/>
          </a:xfrm>
        </p:spPr>
        <p:txBody>
          <a:bodyPr>
            <a:normAutofit/>
          </a:bodyPr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0DAE06-0021-0D45-90C2-A7EA113AEA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C36D-9E59-3B4E-96F5-EB11CB3D1D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72E845-F0C1-0042-B1F5-2AA0BC2948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80857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58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8501" y="2099034"/>
            <a:ext cx="4789098" cy="1008931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87889E-CB65-0D40-B29A-9C553E146B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8501" y="3107965"/>
            <a:ext cx="4789099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AFFA642D-24AF-FD46-929D-1FE417D7DCD3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-3554858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BC0998E0-4BE4-564A-80AD-C636A0A32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79261" y="5366752"/>
            <a:ext cx="4198338" cy="785235"/>
          </a:xfrm>
        </p:spPr>
        <p:txBody>
          <a:bodyPr/>
          <a:lstStyle>
            <a:lvl1pPr marL="0" indent="0" algn="r">
              <a:buNone/>
              <a:defRPr sz="2000" b="0" i="0">
                <a:solidFill>
                  <a:schemeClr val="bg1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C141C-D072-A84E-B0E3-D7250F2AAAA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681253" y="6381328"/>
            <a:ext cx="2535386" cy="184262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Copyright© Performance Review Institute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D65A6F-D44B-094D-AED0-D808D322ED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48600" y="684928"/>
            <a:ext cx="3566160" cy="137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0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52" userDrawn="1">
          <p15:clr>
            <a:srgbClr val="FBAE40"/>
          </p15:clr>
        </p15:guide>
        <p15:guide id="4" orient="horz" pos="960" userDrawn="1">
          <p15:clr>
            <a:srgbClr val="FBAE40"/>
          </p15:clr>
        </p15:guide>
        <p15:guide id="5" pos="4944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33377" y="285655"/>
            <a:ext cx="2926080" cy="1127740"/>
          </a:xfrm>
          <a:prstGeom prst="rect">
            <a:avLst/>
          </a:prstGeom>
        </p:spPr>
      </p:pic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A957C35-CA06-EF42-9EFE-389804ACE58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07380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01AF17A-9029-194E-83E1-9A7B553B62A5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714661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E883274-CD63-BE40-8C9B-F5340D2ED6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714661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85994228-D9F7-4240-BEDA-000CE33AE2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602792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34E034C-056F-0249-B204-8E9EBCC4EF0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910073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D4B737A1-FBD1-354C-A648-3F1566A32926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8910073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4175C0C-6335-E945-8FC7-B624F1E4056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61332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5FE5140-9706-EE4C-8EA9-4F1E38B14BFC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568613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86EC74D-FEFF-004A-80B0-E851BB7892AA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4568613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DD118B31-3B2C-F845-BADE-FC10BE1CD29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56744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96E684B-FBF4-2A47-B685-869DC1523AB1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7764025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6E1141A5-7ED7-E24A-95A3-0902B602A282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7764025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2523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5BC73C-7B14-2348-973B-B3F3B9AB9B3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67885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974566 h 6858000"/>
              <a:gd name="connsiteX3" fmla="*/ 9624116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58834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2567885" y="0"/>
                </a:moveTo>
                <a:lnTo>
                  <a:pt x="12192000" y="0"/>
                </a:lnTo>
                <a:lnTo>
                  <a:pt x="12192000" y="974566"/>
                </a:lnTo>
                <a:lnTo>
                  <a:pt x="9624116" y="6858000"/>
                </a:lnTo>
                <a:lnTo>
                  <a:pt x="0" y="6858000"/>
                </a:lnTo>
                <a:lnTo>
                  <a:pt x="0" y="5883437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4059154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9600" y="2133601"/>
            <a:ext cx="8432800" cy="1470025"/>
          </a:xfrm>
        </p:spPr>
        <p:txBody>
          <a:bodyPr/>
          <a:lstStyle>
            <a:lvl1pPr>
              <a:defRPr>
                <a:solidFill>
                  <a:srgbClr val="BC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9600" y="3886200"/>
            <a:ext cx="8432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C47DD-1C15-4EA1-AC10-24A861490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52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C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C47DD-1C15-4EA1-AC10-24A861490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5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03758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86140599-B847-984C-A8B5-449EBE0FBC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33555" y="0"/>
            <a:ext cx="7258445" cy="6858000"/>
          </a:xfrm>
          <a:custGeom>
            <a:avLst/>
            <a:gdLst>
              <a:gd name="connsiteX0" fmla="*/ 2993243 w 7258445"/>
              <a:gd name="connsiteY0" fmla="*/ 0 h 6858000"/>
              <a:gd name="connsiteX1" fmla="*/ 7258445 w 7258445"/>
              <a:gd name="connsiteY1" fmla="*/ 0 h 6858000"/>
              <a:gd name="connsiteX2" fmla="*/ 7258445 w 7258445"/>
              <a:gd name="connsiteY2" fmla="*/ 3640067 h 6858000"/>
              <a:gd name="connsiteX3" fmla="*/ 5853946 w 7258445"/>
              <a:gd name="connsiteY3" fmla="*/ 6858000 h 6858000"/>
              <a:gd name="connsiteX4" fmla="*/ 0 w 7258445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8445" h="6858000">
                <a:moveTo>
                  <a:pt x="2993243" y="0"/>
                </a:moveTo>
                <a:lnTo>
                  <a:pt x="7258445" y="0"/>
                </a:lnTo>
                <a:lnTo>
                  <a:pt x="7258445" y="3640067"/>
                </a:lnTo>
                <a:lnTo>
                  <a:pt x="5853946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913D655-E7CD-524A-B684-72FC32B320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CD40DA3D-51C5-B442-8476-1F7A28446E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9A273A0-0289-3541-9324-5FC6170069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717280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Copyright© Performance Review Institute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7AB1D7-25F6-1948-BEA7-D6E7CD23AF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0579" y="1065350"/>
            <a:ext cx="3581240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61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3 (no ph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CC866321-511F-B64C-9093-01F876BEF977}"/>
              </a:ext>
            </a:extLst>
          </p:cNvPr>
          <p:cNvSpPr/>
          <p:nvPr/>
        </p:nvSpPr>
        <p:spPr>
          <a:xfrm flipH="1" flipV="1">
            <a:off x="6953538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6814BCF-7891-6640-8E71-861644BCA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75766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90EA9CA-612C-6C40-894F-B58ABFC52E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7470CB4D-E664-1E48-8483-279259CDEB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4DD5BED-17B7-E842-A173-AEB4DDF962E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9286453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PRI Certification℠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E5E7CB-3E90-554E-A5C6-C812CEBA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0579" y="1065350"/>
            <a:ext cx="3581240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36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20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C3243-A20E-F640-BB5F-E2DF8E9269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629543"/>
            <a:ext cx="5126502" cy="1008931"/>
          </a:xfrm>
        </p:spPr>
        <p:txBody>
          <a:bodyPr anchor="t">
            <a:noAutofit/>
          </a:bodyPr>
          <a:lstStyle>
            <a:lvl1pPr>
              <a:defRPr sz="3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39545DA9-C886-BD4C-852A-5BFA1D1C46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399" y="2671784"/>
            <a:ext cx="4198339" cy="1008931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CF87231-8A0D-7A45-885D-77742E41C0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55000" y="0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2A3B5C1-4E07-C64F-86B5-B66279128F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48238" y="2359891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4E3C13C-A42C-B54C-921D-C38BCF74DD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41410" y="4722957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1CC286-33E1-F849-ADD2-6435DD6391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PRI Certification℠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EB16D-8C9C-5643-A614-BDB34BEC23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64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04" userDrawn="1">
          <p15:clr>
            <a:srgbClr val="FBAE40"/>
          </p15:clr>
        </p15:guide>
        <p15:guide id="2" pos="7008" userDrawn="1">
          <p15:clr>
            <a:srgbClr val="FBAE40"/>
          </p15:clr>
        </p15:guide>
        <p15:guide id="3" pos="64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0FB9F9E3-9140-264B-969F-F18A080EB7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315" y="2510"/>
            <a:ext cx="3872674" cy="4903400"/>
          </a:xfrm>
          <a:custGeom>
            <a:avLst/>
            <a:gdLst>
              <a:gd name="connsiteX0" fmla="*/ 1069503 w 3872674"/>
              <a:gd name="connsiteY0" fmla="*/ 0 h 4903400"/>
              <a:gd name="connsiteX1" fmla="*/ 3872674 w 3872674"/>
              <a:gd name="connsiteY1" fmla="*/ 0 h 4903400"/>
              <a:gd name="connsiteX2" fmla="*/ 1732536 w 3872674"/>
              <a:gd name="connsiteY2" fmla="*/ 4903400 h 4903400"/>
              <a:gd name="connsiteX3" fmla="*/ 1315 w 3872674"/>
              <a:gd name="connsiteY3" fmla="*/ 4903400 h 4903400"/>
              <a:gd name="connsiteX4" fmla="*/ 1315 w 3872674"/>
              <a:gd name="connsiteY4" fmla="*/ 4902865 h 4903400"/>
              <a:gd name="connsiteX5" fmla="*/ 1315 w 3872674"/>
              <a:gd name="connsiteY5" fmla="*/ 4809203 h 4903400"/>
              <a:gd name="connsiteX6" fmla="*/ 1315 w 3872674"/>
              <a:gd name="connsiteY6" fmla="*/ 2450404 h 4903400"/>
              <a:gd name="connsiteX7" fmla="*/ 0 w 3872674"/>
              <a:gd name="connsiteY7" fmla="*/ 2450404 h 49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2674" h="4903400">
                <a:moveTo>
                  <a:pt x="1069503" y="0"/>
                </a:moveTo>
                <a:lnTo>
                  <a:pt x="3872674" y="0"/>
                </a:lnTo>
                <a:lnTo>
                  <a:pt x="1732536" y="4903400"/>
                </a:lnTo>
                <a:lnTo>
                  <a:pt x="1315" y="4903400"/>
                </a:lnTo>
                <a:lnTo>
                  <a:pt x="1315" y="4902865"/>
                </a:lnTo>
                <a:lnTo>
                  <a:pt x="1315" y="4809203"/>
                </a:lnTo>
                <a:lnTo>
                  <a:pt x="1315" y="2450404"/>
                </a:lnTo>
                <a:lnTo>
                  <a:pt x="0" y="2450404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D5145A-14DF-D34D-BFAE-9C927CA4DA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5402" y="1600201"/>
            <a:ext cx="4566249" cy="1008932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accent5"/>
                </a:solidFill>
              </a:rPr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F6D7E3-3E31-F646-A275-CCC2B55CD2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5402" y="2620417"/>
            <a:ext cx="4566250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2C5ED2C3-4D2E-4243-86A9-0A07C2309C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5402" y="4691643"/>
            <a:ext cx="4566249" cy="785235"/>
          </a:xfrm>
        </p:spPr>
        <p:txBody>
          <a:bodyPr anchor="t"/>
          <a:lstStyle>
            <a:lvl1pPr marL="0" indent="0" algn="r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835F27C5-9942-A644-98EF-161C3DBBB0B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78091" y="1954600"/>
            <a:ext cx="4943309" cy="4903400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C7251F0F-7EFB-1745-918D-3D1CC276EE33}"/>
              </a:ext>
            </a:extLst>
          </p:cNvPr>
          <p:cNvSpPr/>
          <p:nvPr/>
        </p:nvSpPr>
        <p:spPr>
          <a:xfrm>
            <a:off x="3389955" y="0"/>
            <a:ext cx="3532123" cy="1702102"/>
          </a:xfrm>
          <a:custGeom>
            <a:avLst/>
            <a:gdLst>
              <a:gd name="connsiteX0" fmla="*/ 728952 w 3532123"/>
              <a:gd name="connsiteY0" fmla="*/ 0 h 1670146"/>
              <a:gd name="connsiteX1" fmla="*/ 3532123 w 3532123"/>
              <a:gd name="connsiteY1" fmla="*/ 0 h 1670146"/>
              <a:gd name="connsiteX2" fmla="*/ 2803171 w 3532123"/>
              <a:gd name="connsiteY2" fmla="*/ 1670146 h 1670146"/>
              <a:gd name="connsiteX3" fmla="*/ 0 w 3532123"/>
              <a:gd name="connsiteY3" fmla="*/ 1670146 h 1670146"/>
              <a:gd name="connsiteX4" fmla="*/ 728952 w 3532123"/>
              <a:gd name="connsiteY4" fmla="*/ 0 h 167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2123" h="1670146">
                <a:moveTo>
                  <a:pt x="728952" y="0"/>
                </a:moveTo>
                <a:lnTo>
                  <a:pt x="3532123" y="0"/>
                </a:lnTo>
                <a:lnTo>
                  <a:pt x="2803171" y="1670146"/>
                </a:lnTo>
                <a:lnTo>
                  <a:pt x="0" y="1670146"/>
                </a:lnTo>
                <a:lnTo>
                  <a:pt x="72895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AB8AC9E4-DE48-F74B-A508-AA253DBEDAB9}"/>
              </a:ext>
            </a:extLst>
          </p:cNvPr>
          <p:cNvSpPr/>
          <p:nvPr/>
        </p:nvSpPr>
        <p:spPr>
          <a:xfrm>
            <a:off x="-1" y="5155898"/>
            <a:ext cx="1671801" cy="1702102"/>
          </a:xfrm>
          <a:custGeom>
            <a:avLst/>
            <a:gdLst>
              <a:gd name="connsiteX0" fmla="*/ 0 w 1671801"/>
              <a:gd name="connsiteY0" fmla="*/ 0 h 1702102"/>
              <a:gd name="connsiteX1" fmla="*/ 1671801 w 1671801"/>
              <a:gd name="connsiteY1" fmla="*/ 0 h 1702102"/>
              <a:gd name="connsiteX2" fmla="*/ 942849 w 1671801"/>
              <a:gd name="connsiteY2" fmla="*/ 1702102 h 1702102"/>
              <a:gd name="connsiteX3" fmla="*/ 0 w 1671801"/>
              <a:gd name="connsiteY3" fmla="*/ 1702102 h 1702102"/>
              <a:gd name="connsiteX4" fmla="*/ 0 w 1671801"/>
              <a:gd name="connsiteY4" fmla="*/ 0 h 170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801" h="1702102">
                <a:moveTo>
                  <a:pt x="0" y="0"/>
                </a:moveTo>
                <a:lnTo>
                  <a:pt x="1671801" y="0"/>
                </a:lnTo>
                <a:lnTo>
                  <a:pt x="942849" y="1702102"/>
                </a:lnTo>
                <a:lnTo>
                  <a:pt x="0" y="17021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2FD1AD-3D5F-DF43-AE86-0F81297517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65DD1-4544-D845-BAC8-0DCF242E3D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CFD6B5-7FCB-AA44-B6A4-D3EAC32C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63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pos="7104">
          <p15:clr>
            <a:srgbClr val="FBAE40"/>
          </p15:clr>
        </p15:guide>
        <p15:guide id="3" pos="74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28059B5-EDC7-BC42-B66E-F5E9E41410DE}"/>
              </a:ext>
            </a:extLst>
          </p:cNvPr>
          <p:cNvGrpSpPr/>
          <p:nvPr/>
        </p:nvGrpSpPr>
        <p:grpSpPr>
          <a:xfrm>
            <a:off x="2971687" y="0"/>
            <a:ext cx="6248627" cy="6858000"/>
            <a:chOff x="3334412" y="0"/>
            <a:chExt cx="5178769" cy="6858000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CB622A1C-79B7-4148-9D71-48444AFB701D}"/>
                </a:ext>
              </a:extLst>
            </p:cNvPr>
            <p:cNvSpPr/>
            <p:nvPr/>
          </p:nvSpPr>
          <p:spPr>
            <a:xfrm>
              <a:off x="4905839" y="0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7A823083-F2EB-6847-8215-0026EF10FA13}"/>
                </a:ext>
              </a:extLst>
            </p:cNvPr>
            <p:cNvSpPr/>
            <p:nvPr/>
          </p:nvSpPr>
          <p:spPr>
            <a:xfrm>
              <a:off x="3334412" y="4381928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275C66F6-5FB4-264A-9CBF-5BE1734AD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49765"/>
            <a:ext cx="10515600" cy="569823"/>
          </a:xfrm>
        </p:spPr>
        <p:txBody>
          <a:bodyPr anchor="t">
            <a:normAutofit/>
          </a:bodyPr>
          <a:lstStyle>
            <a:lvl1pPr algn="ct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84C4361-3ABF-2446-8E6E-EAE2C8F23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527234"/>
            <a:ext cx="105156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C8704-4F07-F647-9D74-B019C1C2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81A1F-A8EB-DC43-A6B3-1127FA737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FE5A3E-44D4-A245-BBA1-F4E28B00BD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5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eliminary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DEE847A-D663-3340-94A5-379816666CB0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10363200" cy="33843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0866E3-8CAA-0340-8BE9-E0FEDEB4E6F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5F9AAC-7742-A44B-B24B-9E941610948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D851BB-E0AB-5645-9020-A497921400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62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DFC9AD-2C95-BF4D-B041-E4091C603F54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E518E72-28C4-9B47-8342-17F3D794FF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420888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4279900" cy="3528392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9040F0-F0A1-9F46-88D9-78AC497C9FC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Copyright © PRI Certification℠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3256AA-ACD3-5E45-AEC3-9C43A78532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EE14B6C-F4F9-B242-B06D-E311494DBF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490734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08D9A7-B042-D349-82FC-B7847F722F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60345" y="270918"/>
            <a:ext cx="2287956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6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2E38A1-406C-864C-8B66-9ED7E12E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1538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E3616-B83E-1941-BB5C-5B55E9112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961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5F0F0779-1616-FE44-9F8F-937AC90F6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88288" y="6381328"/>
            <a:ext cx="2535386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7" name="Slide Number Placeholder 11">
            <a:extLst>
              <a:ext uri="{FF2B5EF4-FFF2-40B4-BE49-F238E27FC236}">
                <a16:creationId xmlns:a16="http://schemas.microsoft.com/office/drawing/2014/main" id="{65267DC9-E249-774F-80B7-43EB398E7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8994" y="6381328"/>
            <a:ext cx="510744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3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5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04" userDrawn="1">
          <p15:clr>
            <a:srgbClr val="F26B43"/>
          </p15:clr>
        </p15:guide>
        <p15:guide id="2" pos="600" userDrawn="1">
          <p15:clr>
            <a:srgbClr val="F26B43"/>
          </p15:clr>
        </p15:guide>
        <p15:guide id="3" pos="70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gestoriapastor.wordpress.com/2015/12/03/dias-inhabiles-en-la-age-para-2016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com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missasmith.wikispaces.com/8th+grade+course+description+and+suppli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adoffourgirls.wordpress.com/category/funny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paralegalalliance.com/paralegal-aptitude-test-sensor-vs-intuitive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3BB8920-E11A-A74D-A489-C12961F18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9800" y="2099034"/>
            <a:ext cx="5257799" cy="1008931"/>
          </a:xfrm>
        </p:spPr>
        <p:txBody>
          <a:bodyPr/>
          <a:lstStyle/>
          <a:p>
            <a:r>
              <a:rPr lang="en-US" dirty="0"/>
              <a:t>Auditor Report Card</a:t>
            </a:r>
          </a:p>
        </p:txBody>
      </p:sp>
      <p:pic>
        <p:nvPicPr>
          <p:cNvPr id="3" name="Picture Placeholder 2" descr="A person sitting at a desk&#10;&#10;Description automatically generated">
            <a:extLst>
              <a:ext uri="{FF2B5EF4-FFF2-40B4-BE49-F238E27FC236}">
                <a16:creationId xmlns:a16="http://schemas.microsoft.com/office/drawing/2014/main" id="{0CE4264F-4D7D-4BE1-945C-7336949925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7039" r="7039"/>
          <a:stretch>
            <a:fillRect/>
          </a:stretch>
        </p:blipFill>
        <p:spPr/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BED371-72EB-454B-8350-114D82D168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18301" y="5366752"/>
            <a:ext cx="4198338" cy="785235"/>
          </a:xfrm>
        </p:spPr>
        <p:txBody>
          <a:bodyPr/>
          <a:lstStyle/>
          <a:p>
            <a:r>
              <a:rPr lang="en-US" dirty="0"/>
              <a:t>Covering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6E19C5-D443-2A4E-957D-E3D18474E0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</p:spTree>
    <p:extLst>
      <p:ext uri="{BB962C8B-B14F-4D97-AF65-F5344CB8AC3E}">
        <p14:creationId xmlns:p14="http://schemas.microsoft.com/office/powerpoint/2010/main" val="4074285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0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Client Satisfaction</a:t>
            </a:r>
          </a:p>
          <a:p>
            <a:pPr marL="0" indent="0">
              <a:buNone/>
            </a:pPr>
            <a:r>
              <a:rPr lang="en-US" dirty="0"/>
              <a:t>Following each Stage 2, Recertification, or Surveillance, clients are offered the opportunity to answer 6 questions about auditor performance related to: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Professionalism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Communication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Knowledge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Value Added</a:t>
            </a:r>
          </a:p>
          <a:p>
            <a:pPr marL="0" indent="0">
              <a:spcBef>
                <a:spcPts val="600"/>
              </a:spcBef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Any responses that are submitted are logged, and the scores for each question are averaged together equally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16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Client Satisfaction Survey Questions</a:t>
            </a:r>
          </a:p>
          <a:p>
            <a:pPr marL="0" indent="0" algn="ctr">
              <a:buNone/>
            </a:pPr>
            <a:endParaRPr lang="en-US" sz="18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n w="0"/>
              </a:rPr>
              <a:t>Scale Rating:	</a:t>
            </a:r>
            <a:r>
              <a:rPr lang="en-US" sz="1800" b="1" dirty="0"/>
              <a:t>5= very satisfied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		4= somewhat satisfied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		3= neutral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		2= somewhat dissatisfied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		1= very dissatisfied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n w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000" b="1" dirty="0">
                <a:ln w="0"/>
              </a:rPr>
              <a:t>Question #1: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with the communication by the auditor (on and off-site)?</a:t>
            </a:r>
            <a:endParaRPr lang="en-US" b="1" dirty="0">
              <a:ln w="0"/>
              <a:solidFill>
                <a:srgbClr val="822B34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000" b="1">
              <a:ln w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000" b="1">
                <a:ln w="0"/>
              </a:rPr>
              <a:t>Question </a:t>
            </a:r>
            <a:r>
              <a:rPr lang="en-US" sz="2000" b="1" dirty="0">
                <a:ln w="0"/>
              </a:rPr>
              <a:t>#2: </a:t>
            </a:r>
          </a:p>
          <a:p>
            <a:pPr marL="0" indent="0"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that our auditor improved your understanding of the standard?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69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Customer Survey Questions Cont’d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en-US" sz="1800" b="1" dirty="0">
              <a:ln w="0"/>
            </a:endParaRPr>
          </a:p>
          <a:p>
            <a:pPr marL="0" indent="0">
              <a:buNone/>
            </a:pPr>
            <a:r>
              <a:rPr lang="en-US" sz="2000" b="1" dirty="0">
                <a:ln w="0"/>
              </a:rPr>
              <a:t>Question</a:t>
            </a:r>
            <a:r>
              <a:rPr lang="en-US" sz="1800" b="1" dirty="0">
                <a:ln w="0"/>
              </a:rPr>
              <a:t> #3: </a:t>
            </a:r>
          </a:p>
          <a:p>
            <a:pPr marL="0" indent="0"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that our auditor used time effectively to complete your audit?</a:t>
            </a:r>
            <a:endParaRPr lang="en-US" b="1" dirty="0">
              <a:ln w="0"/>
              <a:solidFill>
                <a:srgbClr val="822B34"/>
              </a:solidFill>
            </a:endParaRPr>
          </a:p>
          <a:p>
            <a:pPr marL="0" indent="0">
              <a:buNone/>
            </a:pPr>
            <a:endParaRPr lang="en-US" sz="1600" b="1" dirty="0">
              <a:ln w="0"/>
              <a:solidFill>
                <a:srgbClr val="822B34"/>
              </a:solidFill>
            </a:endParaRPr>
          </a:p>
          <a:p>
            <a:pPr marL="0" indent="0">
              <a:buNone/>
            </a:pPr>
            <a:r>
              <a:rPr lang="en-US" sz="2000" b="1" dirty="0">
                <a:ln w="0"/>
              </a:rPr>
              <a:t>Question #4: </a:t>
            </a:r>
          </a:p>
          <a:p>
            <a:pPr marL="0" indent="0"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that our auditor added value to your Management System?</a:t>
            </a:r>
          </a:p>
          <a:p>
            <a:pPr marL="0" indent="0">
              <a:buNone/>
            </a:pPr>
            <a:endParaRPr lang="en-US" dirty="0">
              <a:solidFill>
                <a:srgbClr val="822B34"/>
              </a:solidFill>
            </a:endParaRPr>
          </a:p>
          <a:p>
            <a:pPr marL="0" indent="0">
              <a:buNone/>
            </a:pPr>
            <a:r>
              <a:rPr lang="en-US" sz="2000" b="1" dirty="0">
                <a:ln w="0"/>
              </a:rPr>
              <a:t>Question #5: </a:t>
            </a:r>
          </a:p>
          <a:p>
            <a:pPr marL="0" indent="0"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with how the auditor explained each nonconformance?</a:t>
            </a:r>
          </a:p>
          <a:p>
            <a:pPr marL="0" indent="0">
              <a:buNone/>
            </a:pPr>
            <a:endParaRPr lang="en-US" sz="1600" dirty="0">
              <a:solidFill>
                <a:srgbClr val="822B34"/>
              </a:solidFill>
            </a:endParaRPr>
          </a:p>
          <a:p>
            <a:pPr marL="0" indent="0">
              <a:buNone/>
            </a:pPr>
            <a:r>
              <a:rPr lang="en-US" sz="2000" b="1" dirty="0">
                <a:ln w="0"/>
              </a:rPr>
              <a:t>Question #6: </a:t>
            </a:r>
          </a:p>
          <a:p>
            <a:pPr marL="0" indent="0">
              <a:buNone/>
            </a:pPr>
            <a:r>
              <a:rPr lang="en-US" dirty="0">
                <a:solidFill>
                  <a:srgbClr val="822B34"/>
                </a:solidFill>
              </a:rPr>
              <a:t>How satisfied were you with the auditor's explanation of PRI Certification’s Nonconformance response process, including the appeals process?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91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4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Scheduling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Each quarter, the PRI Certification Scheduling department completes a survey regarding the auditor’s use of the RMS calendar, responsiveness to emails for scheduling purposes, and responsiveness to RMS scheduling emails, with possible scores of: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	</a:t>
            </a:r>
            <a:r>
              <a:rPr lang="en-US" sz="3200" b="1" dirty="0">
                <a:solidFill>
                  <a:srgbClr val="822B34"/>
                </a:solidFill>
              </a:rPr>
              <a:t>1 - Unsatisfactory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b="1" dirty="0">
              <a:solidFill>
                <a:srgbClr val="822B34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b="1" dirty="0">
                <a:solidFill>
                  <a:srgbClr val="822B34"/>
                </a:solidFill>
              </a:rPr>
              <a:t>	3 - Neutral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b="1" dirty="0">
              <a:solidFill>
                <a:srgbClr val="822B34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b="1" dirty="0">
                <a:solidFill>
                  <a:srgbClr val="822B34"/>
                </a:solidFill>
              </a:rPr>
              <a:t>	5 - Excellent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dirty="0"/>
              <a:t>Scores for each quarter will be averaged together equally.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1863AC-D755-45A7-9A5D-0C6928E89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109857" y="3241674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58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Weighted Average Score: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50% - Audit Documentation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40% - Customer Satisfaction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10% - Scheduling 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8" name="Content Placeholder 24">
            <a:extLst>
              <a:ext uri="{FF2B5EF4-FFF2-40B4-BE49-F238E27FC236}">
                <a16:creationId xmlns:a16="http://schemas.microsoft.com/office/drawing/2014/main" id="{7C83CF0E-93AE-4214-98C4-5941E0AB046B}"/>
              </a:ext>
            </a:extLst>
          </p:cNvPr>
          <p:cNvGraphicFramePr>
            <a:graphicFrameLocks/>
          </p:cNvGraphicFramePr>
          <p:nvPr/>
        </p:nvGraphicFramePr>
        <p:xfrm>
          <a:off x="6591300" y="1453432"/>
          <a:ext cx="41910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7650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Frequency of Witness Audit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000" dirty="0"/>
              <a:t>Intervals for on-site witness audits will be determined by the risk category assigned to the auditor based on these general criteria:</a:t>
            </a:r>
          </a:p>
          <a:p>
            <a:pPr marL="0" indent="0">
              <a:buNone/>
            </a:pPr>
            <a:endParaRPr lang="en-US" sz="2000" b="1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822B34"/>
                </a:solidFill>
              </a:rPr>
              <a:t>Weighted average score from surveys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822B34"/>
                </a:solidFill>
              </a:rPr>
              <a:t>Number of audit days performed for PRI Certification annually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822B34"/>
                </a:solidFill>
              </a:rPr>
              <a:t>External complaints received outside of the customer satisfaction survey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822B34"/>
                </a:solidFill>
              </a:rPr>
              <a:t>Witness audit results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29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Risk Categories and Associated Witness Intervals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Witness audits will count towards on-site witness evaluation, re-setting the interval, but poor performance may change the auditor’s risk category, resulting in a shorted interval</a:t>
            </a:r>
            <a:r>
              <a:rPr lang="en-US" sz="2000" dirty="0"/>
              <a:t>.</a:t>
            </a:r>
          </a:p>
          <a:p>
            <a:r>
              <a:rPr lang="en-US" dirty="0"/>
              <a:t>Risk categories will be evaluated on a annual basis. If the change in risk category results in a shortened interval, and the new required witness year has already passed, the witness will be scheduled for the following year.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29E8572-5DDC-48D2-AD8D-5C5ED8940D13}"/>
              </a:ext>
            </a:extLst>
          </p:cNvPr>
          <p:cNvGraphicFramePr>
            <a:graphicFrameLocks noGrp="1"/>
          </p:cNvGraphicFramePr>
          <p:nvPr/>
        </p:nvGraphicFramePr>
        <p:xfrm>
          <a:off x="3998632" y="2569029"/>
          <a:ext cx="4191000" cy="1107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145039696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3738051514"/>
                    </a:ext>
                  </a:extLst>
                </a:gridCol>
              </a:tblGrid>
              <a:tr h="369147">
                <a:tc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 years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5868761"/>
                  </a:ext>
                </a:extLst>
              </a:tr>
              <a:tr h="369147">
                <a:tc>
                  <a:txBody>
                    <a:bodyPr/>
                    <a:lstStyle/>
                    <a:p>
                      <a:pPr lvl="1" algn="l"/>
                      <a:r>
                        <a:rPr lang="en-US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Medium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 years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932445"/>
                  </a:ext>
                </a:extLst>
              </a:tr>
              <a:tr h="369147">
                <a:tc>
                  <a:txBody>
                    <a:bodyPr/>
                    <a:lstStyle/>
                    <a:p>
                      <a:pPr lvl="1" algn="l"/>
                      <a:r>
                        <a:rPr lang="en-US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 years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179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701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Auditor Score Card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1123A4-C8B5-4B22-9348-F935CCA38FF4}"/>
              </a:ext>
            </a:extLst>
          </p:cNvPr>
          <p:cNvGraphicFramePr>
            <a:graphicFrameLocks noGrp="1"/>
          </p:cNvGraphicFramePr>
          <p:nvPr/>
        </p:nvGraphicFramePr>
        <p:xfrm>
          <a:off x="1100641" y="1980706"/>
          <a:ext cx="7161614" cy="1450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0807">
                  <a:extLst>
                    <a:ext uri="{9D8B030D-6E8A-4147-A177-3AD203B41FA5}">
                      <a16:colId xmlns:a16="http://schemas.microsoft.com/office/drawing/2014/main" val="3803603987"/>
                    </a:ext>
                  </a:extLst>
                </a:gridCol>
                <a:gridCol w="3580807">
                  <a:extLst>
                    <a:ext uri="{9D8B030D-6E8A-4147-A177-3AD203B41FA5}">
                      <a16:colId xmlns:a16="http://schemas.microsoft.com/office/drawing/2014/main" val="2868223036"/>
                    </a:ext>
                  </a:extLst>
                </a:gridCol>
              </a:tblGrid>
              <a:tr h="407175">
                <a:tc gridSpan="2">
                  <a:txBody>
                    <a:bodyPr/>
                    <a:lstStyle/>
                    <a:p>
                      <a:r>
                        <a:rPr lang="en-US" sz="1800" b="1" kern="1200" cap="small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Auditor Information: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953622"/>
                  </a:ext>
                </a:extLst>
              </a:tr>
              <a:tr h="2607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Auditor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Joe Auditor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27620"/>
                  </a:ext>
                </a:extLst>
              </a:tr>
              <a:tr h="2607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 of Evaluation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01-Jan-2024 – 31-Dec-2024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91535"/>
                  </a:ext>
                </a:extLst>
              </a:tr>
              <a:tr h="2607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Audits Performed in the Period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228085"/>
                  </a:ext>
                </a:extLst>
              </a:tr>
              <a:tr h="2607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On-Site Audit Days in the Period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71748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C5EA876-11BD-40CE-8383-ED8D1E437EC7}"/>
              </a:ext>
            </a:extLst>
          </p:cNvPr>
          <p:cNvGraphicFramePr>
            <a:graphicFrameLocks noGrp="1"/>
          </p:cNvGraphicFramePr>
          <p:nvPr/>
        </p:nvGraphicFramePr>
        <p:xfrm>
          <a:off x="1100642" y="1533666"/>
          <a:ext cx="43857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6747">
                  <a:extLst>
                    <a:ext uri="{9D8B030D-6E8A-4147-A177-3AD203B41FA5}">
                      <a16:colId xmlns:a16="http://schemas.microsoft.com/office/drawing/2014/main" val="484873170"/>
                    </a:ext>
                  </a:extLst>
                </a:gridCol>
                <a:gridCol w="1969011">
                  <a:extLst>
                    <a:ext uri="{9D8B030D-6E8A-4147-A177-3AD203B41FA5}">
                      <a16:colId xmlns:a16="http://schemas.microsoft.com/office/drawing/2014/main" val="1530095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cap="small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 generated: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26-Apr-2025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992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D1772EA-2983-4CC7-9761-FF621F4AEE20}"/>
              </a:ext>
            </a:extLst>
          </p:cNvPr>
          <p:cNvGraphicFramePr>
            <a:graphicFrameLocks noGrp="1"/>
          </p:cNvGraphicFramePr>
          <p:nvPr/>
        </p:nvGraphicFramePr>
        <p:xfrm>
          <a:off x="1117356" y="3504706"/>
          <a:ext cx="6117018" cy="2876622"/>
        </p:xfrm>
        <a:graphic>
          <a:graphicData uri="http://schemas.openxmlformats.org/drawingml/2006/table">
            <a:tbl>
              <a:tblPr firstRow="1" firstCol="1" bandRow="1"/>
              <a:tblGrid>
                <a:gridCol w="2688736">
                  <a:extLst>
                    <a:ext uri="{9D8B030D-6E8A-4147-A177-3AD203B41FA5}">
                      <a16:colId xmlns:a16="http://schemas.microsoft.com/office/drawing/2014/main" val="2387877440"/>
                    </a:ext>
                  </a:extLst>
                </a:gridCol>
                <a:gridCol w="1436094">
                  <a:extLst>
                    <a:ext uri="{9D8B030D-6E8A-4147-A177-3AD203B41FA5}">
                      <a16:colId xmlns:a16="http://schemas.microsoft.com/office/drawing/2014/main" val="1427995300"/>
                    </a:ext>
                  </a:extLst>
                </a:gridCol>
                <a:gridCol w="1992188">
                  <a:extLst>
                    <a:ext uri="{9D8B030D-6E8A-4147-A177-3AD203B41FA5}">
                      <a16:colId xmlns:a16="http://schemas.microsoft.com/office/drawing/2014/main" val="4271489195"/>
                    </a:ext>
                  </a:extLst>
                </a:gridCol>
              </a:tblGrid>
              <a:tr h="364982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small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Auditor Survey Scores: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22640546"/>
                  </a:ext>
                </a:extLst>
              </a:tr>
              <a:tr h="586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 Score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Auditor Population Score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934372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Audit Documentation Score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593431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Client Satisfaction Score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41369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Scheduling Score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856623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Training Completed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55215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# of External Complaints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019231"/>
                  </a:ext>
                </a:extLst>
              </a:tr>
              <a:tr h="3207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Last Witness Audit Results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382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535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Auditor Score Card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B5A0DE2-9D02-4263-98AF-7DDEC0BA5499}"/>
              </a:ext>
            </a:extLst>
          </p:cNvPr>
          <p:cNvGraphicFramePr>
            <a:graphicFrameLocks noGrp="1"/>
          </p:cNvGraphicFramePr>
          <p:nvPr/>
        </p:nvGraphicFramePr>
        <p:xfrm>
          <a:off x="930479" y="1589356"/>
          <a:ext cx="3962400" cy="1380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14970436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863562880"/>
                    </a:ext>
                  </a:extLst>
                </a:gridCol>
              </a:tblGrid>
              <a:tr h="391400">
                <a:tc gridSpan="2">
                  <a:txBody>
                    <a:bodyPr/>
                    <a:lstStyle/>
                    <a:p>
                      <a:r>
                        <a:rPr lang="en-US" sz="1800" b="1" kern="1200" cap="small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Witness Audit: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267121"/>
                  </a:ext>
                </a:extLst>
              </a:tr>
              <a:tr h="32673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 of last witness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4513439"/>
                  </a:ext>
                </a:extLst>
              </a:tr>
              <a:tr h="32673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934458"/>
                  </a:ext>
                </a:extLst>
              </a:tr>
              <a:tr h="3267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 of next witness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22647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9C71205-1134-4E27-AAFA-E48EEB113FA9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091953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380848207"/>
                    </a:ext>
                  </a:extLst>
                </a:gridCol>
              </a:tblGrid>
              <a:tr h="299338">
                <a:tc>
                  <a:txBody>
                    <a:bodyPr/>
                    <a:lstStyle/>
                    <a:p>
                      <a:r>
                        <a:rPr lang="en-US" sz="1800" b="1" kern="1200" cap="small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Customer Feedback Comments: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69780"/>
                  </a:ext>
                </a:extLst>
              </a:tr>
              <a:tr h="2095369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Favorable: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Joe Auditor was firm, fair, stuck by the audit process but helped us understand.  He is a great blend of an auditor and instructor, while still maintaining the separation of duties.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OUTSTANDING assistance in drawing attention where it matters. Best, most professional and knowledgeable auditor we've had to date.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Joe Auditor was very professional and asked good questions to get an understanding of the various processes that he audited.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Unfavorable: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98856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FC97992-73DF-40C6-80E1-ED0F9EA972F6}"/>
              </a:ext>
            </a:extLst>
          </p:cNvPr>
          <p:cNvGraphicFramePr>
            <a:graphicFrameLocks noGrp="1"/>
          </p:cNvGraphicFramePr>
          <p:nvPr/>
        </p:nvGraphicFramePr>
        <p:xfrm>
          <a:off x="922438" y="5959371"/>
          <a:ext cx="8221561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1561">
                  <a:extLst>
                    <a:ext uri="{9D8B030D-6E8A-4147-A177-3AD203B41FA5}">
                      <a16:colId xmlns:a16="http://schemas.microsoft.com/office/drawing/2014/main" val="223634305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Disclaimer: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This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report is confidential, will not be shared with anyone but the evaluated auditor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035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057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How often will I receive a Score Card?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822B34"/>
                </a:solidFill>
              </a:rPr>
              <a:t>Annually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en-US" sz="1200" b="1" dirty="0">
              <a:solidFill>
                <a:srgbClr val="822B34"/>
              </a:solidFill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How can you impact your score?</a:t>
            </a:r>
          </a:p>
          <a:p>
            <a:r>
              <a:rPr lang="en-US" b="1" dirty="0">
                <a:solidFill>
                  <a:srgbClr val="822B34"/>
                </a:solidFill>
              </a:rPr>
              <a:t>Market the Client Satisfaction Survey </a:t>
            </a:r>
          </a:p>
          <a:p>
            <a:r>
              <a:rPr lang="en-US" b="1" dirty="0">
                <a:solidFill>
                  <a:srgbClr val="822B34"/>
                </a:solidFill>
              </a:rPr>
              <a:t>Participate in all PRI Certification Trainings</a:t>
            </a:r>
          </a:p>
          <a:p>
            <a:r>
              <a:rPr lang="en-US" b="1" dirty="0">
                <a:solidFill>
                  <a:srgbClr val="822B34"/>
                </a:solidFill>
              </a:rPr>
              <a:t>Use your Calendar in RMS</a:t>
            </a:r>
          </a:p>
          <a:p>
            <a:r>
              <a:rPr lang="en-US" b="1" dirty="0">
                <a:solidFill>
                  <a:srgbClr val="822B34"/>
                </a:solidFill>
              </a:rPr>
              <a:t>Exhibit Highly Ethical and Professional Behavior</a:t>
            </a:r>
          </a:p>
          <a:p>
            <a:r>
              <a:rPr lang="en-US" b="1" dirty="0">
                <a:solidFill>
                  <a:srgbClr val="822B34"/>
                </a:solidFill>
              </a:rPr>
              <a:t>Conduct a Fair and Professional Audit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1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457200" indent="-457200"/>
            <a:r>
              <a:rPr lang="en-US" dirty="0">
                <a:solidFill>
                  <a:schemeClr val="tx1"/>
                </a:solidFill>
              </a:rPr>
              <a:t>In January 2026, PRI Certification℠ started gathering data to help evaluate the risk and performance of our auditors for the year.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The criteria we will be reviewing today will be used as measurements for performance as part of our Auditor Management procedure.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Auditor Report Card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86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342900" indent="-342900"/>
            <a:r>
              <a:rPr lang="en-US" dirty="0">
                <a:solidFill>
                  <a:schemeClr val="tx1"/>
                </a:solidFill>
              </a:rPr>
              <a:t>ISO/IEC 17021-1:2015 requires that we monitor auditor competence based on a combination of audit documentation review, customer feedback and witness audits.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We will be using the office review of documentation and customer feedback to establish risk-based intervals for on-site evaluation via a witness audit.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It is important that you, as suppliers and partners of PRI Certification℠, receive all available feedback on your performance on an on-going basis, in order to drive continual improvement. 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the Report Card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B81DCF-3FD7-4C0B-A504-C6AF4CAA8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172700" y="843832"/>
            <a:ext cx="1104900" cy="121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5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2177811"/>
            <a:ext cx="10363200" cy="3847826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chemeClr val="tx1"/>
                </a:solidFill>
              </a:rPr>
              <a:t>Be Unfair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Give Biased Evaluations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Fire You!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Criticize you!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Demoralize</a:t>
            </a:r>
          </a:p>
          <a:p>
            <a:pPr marL="457200" indent="-457200"/>
            <a:r>
              <a:rPr lang="en-US" dirty="0">
                <a:solidFill>
                  <a:schemeClr val="tx1"/>
                </a:solidFill>
              </a:rPr>
              <a:t>Reprimand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the Report Card is NOT Intended to do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35BA5C-B5FB-4AF6-8A51-4D34A6059C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688288" y="2060848"/>
            <a:ext cx="1676400" cy="294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67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200" dirty="0">
                <a:solidFill>
                  <a:schemeClr val="tx1"/>
                </a:solidFill>
              </a:rPr>
              <a:t>Surveys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All surveys are conducted on a scale of 1 – 5: 1 = Unsatisfactory to 5 = Excellent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</a:rPr>
              <a:t> Audit Documentation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endParaRPr lang="en-US" sz="26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</a:rPr>
              <a:t> Client Satisfaction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endParaRPr lang="en-US" sz="26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</a:rPr>
              <a:t> Scheduling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728D2BC-B8EF-4973-8AE4-DB81D6559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45753" y="3429000"/>
            <a:ext cx="3177737" cy="242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5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Audit Documentation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Client Manager Survey: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Following each closed audit, the client manager completes a survey consisting of 3 questions evaluating the auditors: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Timeliness and Accuracy of Audit Documentation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b="1" dirty="0">
              <a:solidFill>
                <a:srgbClr val="822B34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822B34"/>
                </a:solidFill>
              </a:rPr>
              <a:t>Responsiveness to Requests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16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Question #1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US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>
                <a:solidFill>
                  <a:srgbClr val="822B34"/>
                </a:solidFill>
              </a:rPr>
              <a:t>Did the auditor submit the audit report within the scheduled deadline?</a:t>
            </a:r>
          </a:p>
          <a:p>
            <a:pPr marL="0" indent="0" algn="ctr">
              <a:buNone/>
            </a:pP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/>
              <a:t>Rating Scale:</a:t>
            </a:r>
          </a:p>
          <a:p>
            <a:pPr marL="400050" lvl="1" indent="0">
              <a:buNone/>
            </a:pPr>
            <a:r>
              <a:rPr lang="en-US" sz="1600" b="1" dirty="0"/>
              <a:t>5 = Exceptional (5 business days or less)</a:t>
            </a:r>
          </a:p>
          <a:p>
            <a:pPr marL="400050" lvl="1" indent="0">
              <a:buNone/>
            </a:pPr>
            <a:r>
              <a:rPr lang="en-US" sz="1600" b="1" dirty="0"/>
              <a:t>4 = Exceeds Expectations (6 - 8 business days)</a:t>
            </a:r>
          </a:p>
          <a:p>
            <a:pPr marL="400050" lvl="1" indent="0">
              <a:buNone/>
            </a:pPr>
            <a:r>
              <a:rPr lang="en-US" sz="1600" b="1" dirty="0"/>
              <a:t>3 = Meets Expectations (9 - 10 business days)</a:t>
            </a:r>
          </a:p>
          <a:p>
            <a:pPr marL="400050" lvl="1" indent="0">
              <a:buNone/>
            </a:pPr>
            <a:r>
              <a:rPr lang="en-US" sz="1600" b="1" dirty="0"/>
              <a:t>2 = Improvement Needed (11 - 12 business days)</a:t>
            </a:r>
          </a:p>
          <a:p>
            <a:pPr marL="400050" lvl="1" indent="0">
              <a:buNone/>
            </a:pPr>
            <a:r>
              <a:rPr lang="en-US" sz="1600" b="1" dirty="0"/>
              <a:t>1= Unsatisfactory (13 business days or longer )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03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Question #2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>
                <a:solidFill>
                  <a:srgbClr val="822B34"/>
                </a:solidFill>
              </a:rPr>
              <a:t>Did the auditor complete all documentation accurately?</a:t>
            </a:r>
          </a:p>
          <a:p>
            <a:pPr marL="0" indent="0" algn="ctr"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/>
              <a:t>Rating Scale:</a:t>
            </a:r>
          </a:p>
          <a:p>
            <a:pPr marL="400050" lvl="1" indent="0">
              <a:buNone/>
            </a:pPr>
            <a:r>
              <a:rPr lang="en-US" sz="1600" b="1" dirty="0"/>
              <a:t>5 - Exceptional (No Typo’s or Revisions)</a:t>
            </a:r>
          </a:p>
          <a:p>
            <a:pPr marL="400050" lvl="1" indent="0">
              <a:buNone/>
            </a:pPr>
            <a:r>
              <a:rPr lang="en-US" sz="1600" b="1" dirty="0"/>
              <a:t>4 - Exceeds Expectations (1 Typo/No Revision)</a:t>
            </a:r>
          </a:p>
          <a:p>
            <a:pPr marL="400050" lvl="1" indent="0">
              <a:buNone/>
            </a:pPr>
            <a:r>
              <a:rPr lang="en-US" sz="1600" b="1" dirty="0"/>
              <a:t>3 – Meets Expectations (Minimal Typo’s/ No Revision)</a:t>
            </a:r>
          </a:p>
          <a:p>
            <a:pPr marL="400050" lvl="1" indent="0">
              <a:buNone/>
            </a:pPr>
            <a:r>
              <a:rPr lang="en-US" sz="1600" b="1" dirty="0"/>
              <a:t>2 - Improvement Needed (Multiple Typo’s and /or 1 Revision)</a:t>
            </a:r>
          </a:p>
          <a:p>
            <a:pPr marL="400050" lvl="1" indent="0">
              <a:buNone/>
            </a:pPr>
            <a:r>
              <a:rPr lang="en-US" sz="1600" b="1" dirty="0"/>
              <a:t>1 - Unsatisfactory (Multiple Typos / 2 or more Revisions)</a:t>
            </a:r>
            <a:endParaRPr lang="en-US" sz="1600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1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Question #3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US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>
                <a:solidFill>
                  <a:srgbClr val="822B34"/>
                </a:solidFill>
              </a:rPr>
              <a:t>How responsive was the auditor in troubleshooting issues throughout the audit process?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sz="2800" b="1" dirty="0">
                <a:solidFill>
                  <a:srgbClr val="822B34"/>
                </a:solidFill>
              </a:rPr>
              <a:t>(Includes responding to emails and returning phone calls)</a:t>
            </a:r>
          </a:p>
          <a:p>
            <a:pPr marL="0" indent="0" algn="ctr">
              <a:buNone/>
            </a:pPr>
            <a:endParaRPr lang="en-US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/>
              <a:t>Rating Scale:</a:t>
            </a:r>
          </a:p>
          <a:p>
            <a:pPr marL="400050" lvl="1" indent="0">
              <a:buNone/>
            </a:pPr>
            <a:r>
              <a:rPr lang="en-US" sz="1600" b="1" dirty="0"/>
              <a:t>5 – Exceptional (Same Day)</a:t>
            </a:r>
          </a:p>
          <a:p>
            <a:pPr marL="400050" lvl="1" indent="0">
              <a:buNone/>
            </a:pPr>
            <a:r>
              <a:rPr lang="en-US" sz="1600" b="1" dirty="0"/>
              <a:t>4 - Exceeds Expectations (1 business day)</a:t>
            </a:r>
          </a:p>
          <a:p>
            <a:pPr marL="400050" lvl="1" indent="0">
              <a:buNone/>
            </a:pPr>
            <a:r>
              <a:rPr lang="en-US" sz="1600" b="1" dirty="0"/>
              <a:t>3 – Meets Expectations (2 business days)</a:t>
            </a:r>
          </a:p>
          <a:p>
            <a:pPr marL="400050" lvl="1" indent="0">
              <a:buNone/>
            </a:pPr>
            <a:r>
              <a:rPr lang="en-US" sz="1600" b="1" dirty="0"/>
              <a:t>2 - Improvement Needed (3-4 business days)</a:t>
            </a:r>
          </a:p>
          <a:p>
            <a:pPr marL="400050" lvl="1" indent="0">
              <a:buNone/>
            </a:pPr>
            <a:r>
              <a:rPr lang="en-US" sz="1600" b="1" dirty="0"/>
              <a:t>1 - Unsatisfactory (5 business days or longer)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Evaluation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57628"/>
      </p:ext>
    </p:extLst>
  </p:cSld>
  <p:clrMapOvr>
    <a:masterClrMapping/>
  </p:clrMapOvr>
</p:sld>
</file>

<file path=ppt/theme/theme1.xml><?xml version="1.0" encoding="utf-8"?>
<a:theme xmlns:a="http://schemas.openxmlformats.org/drawingml/2006/main" name="PRI Certification Theme">
  <a:themeElements>
    <a:clrScheme name="PRI Color Palette 2">
      <a:dk1>
        <a:srgbClr val="000000"/>
      </a:dk1>
      <a:lt1>
        <a:srgbClr val="FFFFFF"/>
      </a:lt1>
      <a:dk2>
        <a:srgbClr val="0064A8"/>
      </a:dk2>
      <a:lt2>
        <a:srgbClr val="E1EDF5"/>
      </a:lt2>
      <a:accent1>
        <a:srgbClr val="68B1E2"/>
      </a:accent1>
      <a:accent2>
        <a:srgbClr val="B9D8EA"/>
      </a:accent2>
      <a:accent3>
        <a:srgbClr val="A5A5A5"/>
      </a:accent3>
      <a:accent4>
        <a:srgbClr val="0064A8"/>
      </a:accent4>
      <a:accent5>
        <a:srgbClr val="243746"/>
      </a:accent5>
      <a:accent6>
        <a:srgbClr val="5B7E96"/>
      </a:accent6>
      <a:hlink>
        <a:srgbClr val="68B1E2"/>
      </a:hlink>
      <a:folHlink>
        <a:srgbClr val="B9D8EA"/>
      </a:folHlink>
    </a:clrScheme>
    <a:fontScheme name="PRI Nadcap Fonts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 Certification Theme" id="{C18FBBFA-287F-4CEA-B77A-63611B89B417}" vid="{679CC87D-7B33-4106-97FC-D73AA96EB5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2ACA15D92B44894C627CE44179373" ma:contentTypeVersion="4" ma:contentTypeDescription="Create a new document." ma:contentTypeScope="" ma:versionID="6478f097a89f77b7bf378e196965beef">
  <xsd:schema xmlns:xsd="http://www.w3.org/2001/XMLSchema" xmlns:xs="http://www.w3.org/2001/XMLSchema" xmlns:p="http://schemas.microsoft.com/office/2006/metadata/properties" xmlns:ns2="4f9256db-56f8-4b42-8de0-aec32659c952" targetNamespace="http://schemas.microsoft.com/office/2006/metadata/properties" ma:root="true" ma:fieldsID="6f1443d966538fdb7cb40f84591dfc58" ns2:_="">
    <xsd:import namespace="4f9256db-56f8-4b42-8de0-aec32659c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9256db-56f8-4b42-8de0-aec32659c9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5569C3-5F8E-46F1-8FE0-BB50F40425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2C8192-8AAB-455A-99EF-50011B6242D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1AF549-7122-4333-8805-C7A4B5D5AD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9256db-56f8-4b42-8de0-aec32659c9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2439</TotalTime>
  <Words>1298</Words>
  <Application>Microsoft Office PowerPoint</Application>
  <PresentationFormat>Widescreen</PresentationFormat>
  <Paragraphs>267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Bold</vt:lpstr>
      <vt:lpstr>Calibri</vt:lpstr>
      <vt:lpstr>Gotham-Book</vt:lpstr>
      <vt:lpstr>Open Sans Light</vt:lpstr>
      <vt:lpstr>Wingdings</vt:lpstr>
      <vt:lpstr>PRI Certification Theme</vt:lpstr>
      <vt:lpstr>Auditor Report Card</vt:lpstr>
      <vt:lpstr>Auditor Report Card</vt:lpstr>
      <vt:lpstr>Purpose of the Report Card</vt:lpstr>
      <vt:lpstr>What the Report Card is NOT Intended to do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Methods of Evaluation</vt:lpstr>
      <vt:lpstr>Auditor Score Card</vt:lpstr>
      <vt:lpstr>Auditor Score Card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Joseph, Apple Box Studios</dc:creator>
  <cp:lastModifiedBy>Dale McCune</cp:lastModifiedBy>
  <cp:revision>41</cp:revision>
  <dcterms:created xsi:type="dcterms:W3CDTF">2019-11-07T18:34:23Z</dcterms:created>
  <dcterms:modified xsi:type="dcterms:W3CDTF">2026-04-08T20:52:52Z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0x010100F3C2ACA15D92B44894C627CE44179373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