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1"/>
  </p:sldMasterIdLst>
  <p:notesMasterIdLst>
    <p:notesMasterId r:id="rId23"/>
  </p:notesMasterIdLst>
  <p:handoutMasterIdLst>
    <p:handoutMasterId r:id="rId24"/>
  </p:handoutMasterIdLst>
  <p:sldIdLst>
    <p:sldId id="257" r:id="rId2"/>
    <p:sldId id="285" r:id="rId3"/>
    <p:sldId id="286" r:id="rId4"/>
    <p:sldId id="260" r:id="rId5"/>
    <p:sldId id="287" r:id="rId6"/>
    <p:sldId id="290" r:id="rId7"/>
    <p:sldId id="291" r:id="rId8"/>
    <p:sldId id="292" r:id="rId9"/>
    <p:sldId id="288" r:id="rId10"/>
    <p:sldId id="289" r:id="rId11"/>
    <p:sldId id="284" r:id="rId12"/>
    <p:sldId id="265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0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92"/>
    <p:restoredTop sz="88646"/>
  </p:normalViewPr>
  <p:slideViewPr>
    <p:cSldViewPr snapToGrid="0" snapToObjects="1">
      <p:cViewPr varScale="1">
        <p:scale>
          <a:sx n="95" d="100"/>
          <a:sy n="95" d="100"/>
        </p:scale>
        <p:origin x="4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7" d="100"/>
          <a:sy n="157" d="100"/>
        </p:scale>
        <p:origin x="4096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072B30-02F1-F242-B03F-24DE5E58C8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0BA40-E9B7-854B-B6F1-296F343863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09C3-8838-F543-BB57-5C5827D44EBD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AEC16-AE5B-6244-BF35-56E7838BDC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8E0FE8-7D5C-7D4F-81D3-0EA11A225A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F40BA-9B09-7F41-9111-7D775AFE8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03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E59C-98B9-DA40-968B-8008F1DCFD50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961EA-1226-B44B-82F4-33BDD934A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39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133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71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239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9482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673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110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4778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6460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342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28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1505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8182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33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441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80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492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392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116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14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2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nn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1D88DE-5696-2E42-AAFC-6717650AFA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</p:spTree>
    <p:extLst>
      <p:ext uri="{BB962C8B-B14F-4D97-AF65-F5344CB8AC3E}">
        <p14:creationId xmlns:p14="http://schemas.microsoft.com/office/powerpoint/2010/main" val="337680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liminary Slides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AEE77AC5-36FE-2F4A-8825-EB388249D7D1}"/>
              </a:ext>
            </a:extLst>
          </p:cNvPr>
          <p:cNvSpPr/>
          <p:nvPr/>
        </p:nvSpPr>
        <p:spPr>
          <a:xfrm>
            <a:off x="0" y="0"/>
            <a:ext cx="9593848" cy="6858000"/>
          </a:xfrm>
          <a:custGeom>
            <a:avLst/>
            <a:gdLst>
              <a:gd name="connsiteX0" fmla="*/ 0 w 9593848"/>
              <a:gd name="connsiteY0" fmla="*/ 0 h 6858000"/>
              <a:gd name="connsiteX1" fmla="*/ 2755356 w 9593848"/>
              <a:gd name="connsiteY1" fmla="*/ 0 h 6858000"/>
              <a:gd name="connsiteX2" fmla="*/ 3754498 w 9593848"/>
              <a:gd name="connsiteY2" fmla="*/ 0 h 6858000"/>
              <a:gd name="connsiteX3" fmla="*/ 9593848 w 9593848"/>
              <a:gd name="connsiteY3" fmla="*/ 0 h 6858000"/>
              <a:gd name="connsiteX4" fmla="*/ 6627283 w 9593848"/>
              <a:gd name="connsiteY4" fmla="*/ 6858000 h 6858000"/>
              <a:gd name="connsiteX5" fmla="*/ 3754498 w 9593848"/>
              <a:gd name="connsiteY5" fmla="*/ 6858000 h 6858000"/>
              <a:gd name="connsiteX6" fmla="*/ 2755356 w 9593848"/>
              <a:gd name="connsiteY6" fmla="*/ 6858000 h 6858000"/>
              <a:gd name="connsiteX7" fmla="*/ 0 w 9593848"/>
              <a:gd name="connsiteY7" fmla="*/ 6858000 h 6858000"/>
              <a:gd name="connsiteX8" fmla="*/ 0 w 959384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3848" h="6858000">
                <a:moveTo>
                  <a:pt x="0" y="0"/>
                </a:moveTo>
                <a:lnTo>
                  <a:pt x="2755356" y="0"/>
                </a:lnTo>
                <a:lnTo>
                  <a:pt x="3754498" y="0"/>
                </a:lnTo>
                <a:lnTo>
                  <a:pt x="9593848" y="0"/>
                </a:lnTo>
                <a:lnTo>
                  <a:pt x="6627283" y="6858000"/>
                </a:lnTo>
                <a:lnTo>
                  <a:pt x="3754498" y="6858000"/>
                </a:lnTo>
                <a:lnTo>
                  <a:pt x="275535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5181600" cy="985033"/>
          </a:xfrm>
          <a:ln>
            <a:noFill/>
          </a:ln>
        </p:spPr>
        <p:txBody>
          <a:bodyPr anchor="t">
            <a:normAutofit/>
          </a:bodyPr>
          <a:lstStyle>
            <a:lvl1pPr>
              <a:buClr>
                <a:schemeClr val="bg1"/>
              </a:buCl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966823"/>
            <a:ext cx="5469632" cy="526073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Clr>
                <a:schemeClr val="bg1"/>
              </a:buClr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B80103-2FD4-2144-89E1-EC7CD7A02B6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04000" y="981790"/>
            <a:ext cx="6788001" cy="5222198"/>
          </a:xfrm>
          <a:custGeom>
            <a:avLst/>
            <a:gdLst>
              <a:gd name="connsiteX0" fmla="*/ 2279281 w 6788001"/>
              <a:gd name="connsiteY0" fmla="*/ 0 h 5222198"/>
              <a:gd name="connsiteX1" fmla="*/ 6788001 w 6788001"/>
              <a:gd name="connsiteY1" fmla="*/ 0 h 5222198"/>
              <a:gd name="connsiteX2" fmla="*/ 6788001 w 6788001"/>
              <a:gd name="connsiteY2" fmla="*/ 5125323 h 5222198"/>
              <a:gd name="connsiteX3" fmla="*/ 6788000 w 6788001"/>
              <a:gd name="connsiteY3" fmla="*/ 5125323 h 5222198"/>
              <a:gd name="connsiteX4" fmla="*/ 6788000 w 6788001"/>
              <a:gd name="connsiteY4" fmla="*/ 5222198 h 5222198"/>
              <a:gd name="connsiteX5" fmla="*/ 0 w 6788001"/>
              <a:gd name="connsiteY5" fmla="*/ 5222198 h 522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8001" h="5222198">
                <a:moveTo>
                  <a:pt x="2279281" y="0"/>
                </a:moveTo>
                <a:lnTo>
                  <a:pt x="6788001" y="0"/>
                </a:lnTo>
                <a:lnTo>
                  <a:pt x="6788001" y="5125323"/>
                </a:lnTo>
                <a:lnTo>
                  <a:pt x="6788000" y="5125323"/>
                </a:lnTo>
                <a:lnTo>
                  <a:pt x="6788000" y="5222198"/>
                </a:lnTo>
                <a:lnTo>
                  <a:pt x="0" y="5222198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D1CDE595-6ED8-2947-94E6-904F168778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636912"/>
            <a:ext cx="4762500" cy="3567076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BD1D44-EFA5-CE41-BD3D-5470790C438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8D6DE3-1CDF-AC48-98D4-12B90C30894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21AF9-AE5C-364D-9131-CBB9365836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31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FD3181A-094B-B249-B7A1-FD23BC2480A2}"/>
              </a:ext>
            </a:extLst>
          </p:cNvPr>
          <p:cNvSpPr/>
          <p:nvPr/>
        </p:nvSpPr>
        <p:spPr>
          <a:xfrm>
            <a:off x="0" y="0"/>
            <a:ext cx="5287017" cy="6858000"/>
          </a:xfrm>
          <a:custGeom>
            <a:avLst/>
            <a:gdLst>
              <a:gd name="connsiteX0" fmla="*/ 0 w 5287017"/>
              <a:gd name="connsiteY0" fmla="*/ 0 h 6858000"/>
              <a:gd name="connsiteX1" fmla="*/ 5287017 w 5287017"/>
              <a:gd name="connsiteY1" fmla="*/ 0 h 6858000"/>
              <a:gd name="connsiteX2" fmla="*/ 2320452 w 5287017"/>
              <a:gd name="connsiteY2" fmla="*/ 6858000 h 6858000"/>
              <a:gd name="connsiteX3" fmla="*/ 0 w 5287017"/>
              <a:gd name="connsiteY3" fmla="*/ 6858000 h 6858000"/>
              <a:gd name="connsiteX4" fmla="*/ 0 w 528701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7017" h="6858000">
                <a:moveTo>
                  <a:pt x="0" y="0"/>
                </a:moveTo>
                <a:lnTo>
                  <a:pt x="5287017" y="0"/>
                </a:lnTo>
                <a:lnTo>
                  <a:pt x="232045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6">
            <a:extLst>
              <a:ext uri="{FF2B5EF4-FFF2-40B4-BE49-F238E27FC236}">
                <a16:creationId xmlns:a16="http://schemas.microsoft.com/office/drawing/2014/main" id="{E6DC67E5-E61B-CF42-BAAC-413A81D7B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538557"/>
            <a:ext cx="2980267" cy="1407843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EB42814-B1D7-F146-8428-D55841FA6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946400"/>
            <a:ext cx="2980267" cy="1072444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A5764E4C-1FDB-1644-8CF6-5368B1D677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596569" y="1538557"/>
            <a:ext cx="6203169" cy="4498975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41F517-2AB8-B248-AC9F-22FD5F4ABE8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9FF3B-391A-7140-AF22-7DC187FA535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F1291D-157D-1048-ABBB-841FB70E48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14400" y="671599"/>
            <a:ext cx="2676657" cy="48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845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2060848"/>
            <a:ext cx="10363200" cy="3847826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CFA171-AA2F-B644-B310-DBD928E147F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D28F86-66BC-E749-AD45-5535C3EA673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/>
            </a:lvl1pPr>
          </a:lstStyle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582527-2B16-B04C-8989-7B66F31173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BE819B9-7077-3A42-B39B-4C78BE96C363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3CAEAA6-0571-A445-A67D-AB7992AA77DA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C24B5B71-ED70-3F82-9C3D-524EFE9685D8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759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057400"/>
            <a:ext cx="4866526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0">
            <a:extLst>
              <a:ext uri="{FF2B5EF4-FFF2-40B4-BE49-F238E27FC236}">
                <a16:creationId xmlns:a16="http://schemas.microsoft.com/office/drawing/2014/main" id="{C27504F1-F7F2-524F-B374-D9487E6BA9A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411074" y="2057400"/>
            <a:ext cx="4866526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234A52-42AB-0A4B-B99D-0A254545ABB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EBBAD6-4DAE-A64A-A9D2-214FC9EE57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C8E0DE-DC93-7240-917E-51572F9F6C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2FB26EDD-2863-D34B-B3CE-F67EC0C3C0BD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B2E3748-2E8B-AD49-8433-5F01286E063D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72E1C916-868F-340B-2E68-F70E5A7694DD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04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A55689-EA6D-BF42-8724-C819EEFB4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901558-FE65-6742-B58D-0E9ABD7C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C59FF4-9358-7A4F-8C1A-8D2C80BE4C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BBF80FA8-4A4E-0743-97ED-0B89B3B5F43A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D50BCF0-9D26-4E42-9653-D4C9EE8E23F1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EEED9ABD-7B88-0461-789E-C59BD49E015D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8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+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5181600" cy="985033"/>
          </a:xfrm>
          <a:ln>
            <a:noFill/>
          </a:ln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966823"/>
            <a:ext cx="5469632" cy="526073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B80103-2FD4-2144-89E1-EC7CD7A02B6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04000" y="981790"/>
            <a:ext cx="6788001" cy="5222198"/>
          </a:xfrm>
          <a:custGeom>
            <a:avLst/>
            <a:gdLst>
              <a:gd name="connsiteX0" fmla="*/ 2279281 w 6788001"/>
              <a:gd name="connsiteY0" fmla="*/ 0 h 5222198"/>
              <a:gd name="connsiteX1" fmla="*/ 6788001 w 6788001"/>
              <a:gd name="connsiteY1" fmla="*/ 0 h 5222198"/>
              <a:gd name="connsiteX2" fmla="*/ 6788001 w 6788001"/>
              <a:gd name="connsiteY2" fmla="*/ 5125323 h 5222198"/>
              <a:gd name="connsiteX3" fmla="*/ 6788000 w 6788001"/>
              <a:gd name="connsiteY3" fmla="*/ 5125323 h 5222198"/>
              <a:gd name="connsiteX4" fmla="*/ 6788000 w 6788001"/>
              <a:gd name="connsiteY4" fmla="*/ 5222198 h 5222198"/>
              <a:gd name="connsiteX5" fmla="*/ 0 w 6788001"/>
              <a:gd name="connsiteY5" fmla="*/ 5222198 h 522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8001" h="5222198">
                <a:moveTo>
                  <a:pt x="2279281" y="0"/>
                </a:moveTo>
                <a:lnTo>
                  <a:pt x="6788001" y="0"/>
                </a:lnTo>
                <a:lnTo>
                  <a:pt x="6788001" y="5125323"/>
                </a:lnTo>
                <a:lnTo>
                  <a:pt x="6788000" y="5125323"/>
                </a:lnTo>
                <a:lnTo>
                  <a:pt x="6788000" y="5222198"/>
                </a:lnTo>
                <a:lnTo>
                  <a:pt x="0" y="5222198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D1CDE595-6ED8-2947-94E6-904F168778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636912"/>
            <a:ext cx="4762500" cy="3567076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46F9D9-A575-874C-A467-F51262784E11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D89D92-CBFF-964D-BD96-9EC9901F009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2AEE62-435A-B648-8C0F-84888353B2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B7D35C75-8417-A047-BDD3-22FA82BE6CE6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07AF822-1253-2043-B55E-217D67DB70C5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EE12EE40-32A9-C8EB-8204-8AAF34C032B0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051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+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DAA766-7F72-2141-9650-F7B38A32BF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0797" y="2057400"/>
            <a:ext cx="10363200" cy="3344861"/>
          </a:xfr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  <a:p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635BC1-9DD1-FE4C-96C2-3735A9A5B6F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8F163-D253-FE41-8B88-C941EE7B4A1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15A61B-EFDC-D345-BD73-B31323C184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E1915856-795E-6946-B22A-4146A0ED1270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63F2DC3-04F4-D549-AF6D-C1A2801FEB5C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BA68F702-80DB-A309-A74D-8B3754609E16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75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981E6A29-DCDC-364B-853F-94EB2E406D81}"/>
              </a:ext>
            </a:extLst>
          </p:cNvPr>
          <p:cNvSpPr/>
          <p:nvPr/>
        </p:nvSpPr>
        <p:spPr>
          <a:xfrm flipH="1" flipV="1">
            <a:off x="5353508" y="0"/>
            <a:ext cx="6838492" cy="6858000"/>
          </a:xfrm>
          <a:custGeom>
            <a:avLst/>
            <a:gdLst>
              <a:gd name="connsiteX0" fmla="*/ 0 w 6838492"/>
              <a:gd name="connsiteY0" fmla="*/ 0 h 6858000"/>
              <a:gd name="connsiteX1" fmla="*/ 6838492 w 6838492"/>
              <a:gd name="connsiteY1" fmla="*/ 0 h 6858000"/>
              <a:gd name="connsiteX2" fmla="*/ 3871927 w 6838492"/>
              <a:gd name="connsiteY2" fmla="*/ 6858000 h 6858000"/>
              <a:gd name="connsiteX3" fmla="*/ 0 w 6838492"/>
              <a:gd name="connsiteY3" fmla="*/ 6858000 h 6858000"/>
              <a:gd name="connsiteX4" fmla="*/ 0 w 683849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8492" h="6858000">
                <a:moveTo>
                  <a:pt x="0" y="0"/>
                </a:moveTo>
                <a:lnTo>
                  <a:pt x="6838492" y="0"/>
                </a:lnTo>
                <a:lnTo>
                  <a:pt x="38719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057400"/>
            <a:ext cx="4279900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C2188E-E084-474E-810A-759A4705C4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2057400"/>
            <a:ext cx="5181600" cy="3074987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756794-88FC-D94D-B5ED-D618054338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580E-B478-864F-9C76-91E5F98C8A2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C3E6C61-5273-0D44-AF52-5110D9F53B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2C3BBA-A242-5449-85EB-5D5B755F68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1" y="5132388"/>
            <a:ext cx="5181600" cy="485775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accent3"/>
                </a:solidFill>
              </a:defRPr>
            </a:lvl1pPr>
            <a:lvl2pPr marL="457200" indent="0" algn="r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22919E4-022B-FE46-9D43-B59DEBA647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20" name="Freeform 19">
            <a:extLst>
              <a:ext uri="{FF2B5EF4-FFF2-40B4-BE49-F238E27FC236}">
                <a16:creationId xmlns:a16="http://schemas.microsoft.com/office/drawing/2014/main" id="{96D9998A-DEF9-0949-86C3-3FB8FF504631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9CB6E31-9379-9F46-8D1A-10231B790EDE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C76CBB15-7B12-FFB3-2B4B-81F04B68B575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40A308-8768-9848-B893-4F890FF476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E7AD539D-B727-5745-B35D-C99540E6D04D}"/>
              </a:ext>
            </a:extLst>
          </p:cNvPr>
          <p:cNvSpPr/>
          <p:nvPr/>
        </p:nvSpPr>
        <p:spPr>
          <a:xfrm>
            <a:off x="0" y="0"/>
            <a:ext cx="9593848" cy="6858000"/>
          </a:xfrm>
          <a:custGeom>
            <a:avLst/>
            <a:gdLst>
              <a:gd name="connsiteX0" fmla="*/ 0 w 9593848"/>
              <a:gd name="connsiteY0" fmla="*/ 0 h 6858000"/>
              <a:gd name="connsiteX1" fmla="*/ 2755356 w 9593848"/>
              <a:gd name="connsiteY1" fmla="*/ 0 h 6858000"/>
              <a:gd name="connsiteX2" fmla="*/ 3754498 w 9593848"/>
              <a:gd name="connsiteY2" fmla="*/ 0 h 6858000"/>
              <a:gd name="connsiteX3" fmla="*/ 9593848 w 9593848"/>
              <a:gd name="connsiteY3" fmla="*/ 0 h 6858000"/>
              <a:gd name="connsiteX4" fmla="*/ 6627283 w 9593848"/>
              <a:gd name="connsiteY4" fmla="*/ 6858000 h 6858000"/>
              <a:gd name="connsiteX5" fmla="*/ 3754498 w 9593848"/>
              <a:gd name="connsiteY5" fmla="*/ 6858000 h 6858000"/>
              <a:gd name="connsiteX6" fmla="*/ 2755356 w 9593848"/>
              <a:gd name="connsiteY6" fmla="*/ 6858000 h 6858000"/>
              <a:gd name="connsiteX7" fmla="*/ 0 w 9593848"/>
              <a:gd name="connsiteY7" fmla="*/ 6858000 h 6858000"/>
              <a:gd name="connsiteX8" fmla="*/ 0 w 959384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3848" h="6858000">
                <a:moveTo>
                  <a:pt x="0" y="0"/>
                </a:moveTo>
                <a:lnTo>
                  <a:pt x="2755356" y="0"/>
                </a:lnTo>
                <a:lnTo>
                  <a:pt x="3754498" y="0"/>
                </a:lnTo>
                <a:lnTo>
                  <a:pt x="9593848" y="0"/>
                </a:lnTo>
                <a:lnTo>
                  <a:pt x="6627283" y="6858000"/>
                </a:lnTo>
                <a:lnTo>
                  <a:pt x="3754498" y="6858000"/>
                </a:lnTo>
                <a:lnTo>
                  <a:pt x="275535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C2188E-E084-474E-810A-759A4705C4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28617" y="1988840"/>
            <a:ext cx="5734766" cy="3517802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E03A78-C558-D64F-8558-099EF5D7E1D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58544-7AA3-8B46-B6FC-593C8F8C7D8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522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9D7489F0-3F92-AD48-A5C8-3589E8EFF66F}"/>
              </a:ext>
            </a:extLst>
          </p:cNvPr>
          <p:cNvSpPr/>
          <p:nvPr/>
        </p:nvSpPr>
        <p:spPr>
          <a:xfrm>
            <a:off x="0" y="1028700"/>
            <a:ext cx="8913179" cy="4749800"/>
          </a:xfrm>
          <a:custGeom>
            <a:avLst/>
            <a:gdLst>
              <a:gd name="connsiteX0" fmla="*/ 0 w 8913179"/>
              <a:gd name="connsiteY0" fmla="*/ 0 h 4749800"/>
              <a:gd name="connsiteX1" fmla="*/ 4176890 w 8913179"/>
              <a:gd name="connsiteY1" fmla="*/ 0 h 4749800"/>
              <a:gd name="connsiteX2" fmla="*/ 4868888 w 8913179"/>
              <a:gd name="connsiteY2" fmla="*/ 0 h 4749800"/>
              <a:gd name="connsiteX3" fmla="*/ 8913179 w 8913179"/>
              <a:gd name="connsiteY3" fmla="*/ 0 h 4749800"/>
              <a:gd name="connsiteX4" fmla="*/ 6858558 w 8913179"/>
              <a:gd name="connsiteY4" fmla="*/ 4749800 h 4749800"/>
              <a:gd name="connsiteX5" fmla="*/ 4868888 w 8913179"/>
              <a:gd name="connsiteY5" fmla="*/ 4749800 h 4749800"/>
              <a:gd name="connsiteX6" fmla="*/ 4176890 w 8913179"/>
              <a:gd name="connsiteY6" fmla="*/ 4749800 h 4749800"/>
              <a:gd name="connsiteX7" fmla="*/ 0 w 8913179"/>
              <a:gd name="connsiteY7" fmla="*/ 4749800 h 474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13179" h="4749800">
                <a:moveTo>
                  <a:pt x="0" y="0"/>
                </a:moveTo>
                <a:lnTo>
                  <a:pt x="4176890" y="0"/>
                </a:lnTo>
                <a:lnTo>
                  <a:pt x="4868888" y="0"/>
                </a:lnTo>
                <a:lnTo>
                  <a:pt x="8913179" y="0"/>
                </a:lnTo>
                <a:lnTo>
                  <a:pt x="6858558" y="4749800"/>
                </a:lnTo>
                <a:lnTo>
                  <a:pt x="4868888" y="4749800"/>
                </a:lnTo>
                <a:lnTo>
                  <a:pt x="4176890" y="4749800"/>
                </a:lnTo>
                <a:lnTo>
                  <a:pt x="0" y="4749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5FE595A-81A4-C34C-87AC-F104D4B8089A}"/>
              </a:ext>
            </a:extLst>
          </p:cNvPr>
          <p:cNvSpPr txBox="1"/>
          <p:nvPr/>
        </p:nvSpPr>
        <p:spPr>
          <a:xfrm>
            <a:off x="3052464" y="1223158"/>
            <a:ext cx="77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A49A6B-89AF-2843-8B30-6B5DC9F35F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83864" y="1028700"/>
            <a:ext cx="5108137" cy="4749800"/>
          </a:xfrm>
          <a:custGeom>
            <a:avLst/>
            <a:gdLst>
              <a:gd name="connsiteX0" fmla="*/ 2073098 w 5108137"/>
              <a:gd name="connsiteY0" fmla="*/ 0 h 4749800"/>
              <a:gd name="connsiteX1" fmla="*/ 5108137 w 5108137"/>
              <a:gd name="connsiteY1" fmla="*/ 0 h 4749800"/>
              <a:gd name="connsiteX2" fmla="*/ 5108137 w 5108137"/>
              <a:gd name="connsiteY2" fmla="*/ 4749800 h 4749800"/>
              <a:gd name="connsiteX3" fmla="*/ 0 w 5108137"/>
              <a:gd name="connsiteY3" fmla="*/ 4749800 h 474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137" h="4749800">
                <a:moveTo>
                  <a:pt x="2073098" y="0"/>
                </a:moveTo>
                <a:lnTo>
                  <a:pt x="5108137" y="0"/>
                </a:lnTo>
                <a:lnTo>
                  <a:pt x="5108137" y="4749800"/>
                </a:lnTo>
                <a:lnTo>
                  <a:pt x="0" y="47498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9C1F6C3-ADF5-194D-B9F6-64E759CED3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5570537" cy="3171800"/>
          </a:xfrm>
        </p:spPr>
        <p:txBody>
          <a:bodyPr>
            <a:normAutofit/>
          </a:bodyPr>
          <a:lstStyle>
            <a:lvl1pPr marL="0" indent="0">
              <a:buNone/>
              <a:defRPr sz="2800" b="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0DAE06-0021-0D45-90C2-A7EA113AEA1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C36D-9E59-3B4E-96F5-EB11CB3D1D2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72E845-F0C1-0042-B1F5-2AA0BC2948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40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951E-5C53-0948-802C-467D303BC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8501" y="2099034"/>
            <a:ext cx="4789098" cy="1008931"/>
          </a:xfrm>
        </p:spPr>
        <p:txBody>
          <a:bodyPr anchor="t">
            <a:normAutofit/>
          </a:bodyPr>
          <a:lstStyle>
            <a:lvl1pPr algn="r">
              <a:defRPr sz="3200" b="1" i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87889E-CB65-0D40-B29A-9C553E146B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88501" y="3107965"/>
            <a:ext cx="4789099" cy="1008931"/>
          </a:xfrm>
        </p:spPr>
        <p:txBody>
          <a:bodyPr anchor="t">
            <a:noAutofit/>
          </a:bodyPr>
          <a:lstStyle>
            <a:lvl1pPr marL="0" indent="0" algn="r">
              <a:buNone/>
              <a:defRPr sz="2200" b="0" i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AFFA642D-24AF-FD46-929D-1FE417D7DCD3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-3554858" y="0"/>
            <a:ext cx="8835416" cy="6858000"/>
          </a:xfrm>
          <a:custGeom>
            <a:avLst/>
            <a:gdLst>
              <a:gd name="connsiteX0" fmla="*/ 445 w 8835416"/>
              <a:gd name="connsiteY0" fmla="*/ 6856971 h 6858000"/>
              <a:gd name="connsiteX1" fmla="*/ 445 w 8835416"/>
              <a:gd name="connsiteY1" fmla="*/ 6858000 h 6858000"/>
              <a:gd name="connsiteX2" fmla="*/ 0 w 8835416"/>
              <a:gd name="connsiteY2" fmla="*/ 6858000 h 6858000"/>
              <a:gd name="connsiteX3" fmla="*/ 3554858 w 8835416"/>
              <a:gd name="connsiteY3" fmla="*/ 0 h 6858000"/>
              <a:gd name="connsiteX4" fmla="*/ 8835416 w 8835416"/>
              <a:gd name="connsiteY4" fmla="*/ 0 h 6858000"/>
              <a:gd name="connsiteX5" fmla="*/ 5871251 w 8835416"/>
              <a:gd name="connsiteY5" fmla="*/ 6858000 h 6858000"/>
              <a:gd name="connsiteX6" fmla="*/ 3554858 w 883541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35416" h="6858000">
                <a:moveTo>
                  <a:pt x="445" y="6856971"/>
                </a:moveTo>
                <a:lnTo>
                  <a:pt x="445" y="6858000"/>
                </a:lnTo>
                <a:lnTo>
                  <a:pt x="0" y="6858000"/>
                </a:lnTo>
                <a:close/>
                <a:moveTo>
                  <a:pt x="3554858" y="0"/>
                </a:moveTo>
                <a:lnTo>
                  <a:pt x="8835416" y="0"/>
                </a:lnTo>
                <a:lnTo>
                  <a:pt x="5871251" y="6858000"/>
                </a:lnTo>
                <a:lnTo>
                  <a:pt x="3554858" y="6858000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51" name="Text Placeholder 14">
            <a:extLst>
              <a:ext uri="{FF2B5EF4-FFF2-40B4-BE49-F238E27FC236}">
                <a16:creationId xmlns:a16="http://schemas.microsoft.com/office/drawing/2014/main" id="{BC0998E0-4BE4-564A-80AD-C636A0A323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79261" y="5366752"/>
            <a:ext cx="4198338" cy="785235"/>
          </a:xfrm>
        </p:spPr>
        <p:txBody>
          <a:bodyPr/>
          <a:lstStyle>
            <a:lvl1pPr marL="0" indent="0" algn="r">
              <a:buNone/>
              <a:defRPr sz="2000" b="0" i="0">
                <a:solidFill>
                  <a:schemeClr val="bg1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C141C-D072-A84E-B0E3-D7250F2AAAA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742213" y="6381328"/>
            <a:ext cx="2535386" cy="184262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CD65A6F-D44B-094D-AED0-D808D322ED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800842" y="930952"/>
            <a:ext cx="3591057" cy="64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0687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FD3181A-094B-B249-B7A1-FD23BC2480A2}"/>
              </a:ext>
            </a:extLst>
          </p:cNvPr>
          <p:cNvSpPr/>
          <p:nvPr/>
        </p:nvSpPr>
        <p:spPr>
          <a:xfrm>
            <a:off x="0" y="0"/>
            <a:ext cx="5287017" cy="6858000"/>
          </a:xfrm>
          <a:custGeom>
            <a:avLst/>
            <a:gdLst>
              <a:gd name="connsiteX0" fmla="*/ 0 w 5287017"/>
              <a:gd name="connsiteY0" fmla="*/ 0 h 6858000"/>
              <a:gd name="connsiteX1" fmla="*/ 5287017 w 5287017"/>
              <a:gd name="connsiteY1" fmla="*/ 0 h 6858000"/>
              <a:gd name="connsiteX2" fmla="*/ 2320452 w 5287017"/>
              <a:gd name="connsiteY2" fmla="*/ 6858000 h 6858000"/>
              <a:gd name="connsiteX3" fmla="*/ 0 w 5287017"/>
              <a:gd name="connsiteY3" fmla="*/ 6858000 h 6858000"/>
              <a:gd name="connsiteX4" fmla="*/ 0 w 528701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7017" h="6858000">
                <a:moveTo>
                  <a:pt x="0" y="0"/>
                </a:moveTo>
                <a:lnTo>
                  <a:pt x="5287017" y="0"/>
                </a:lnTo>
                <a:lnTo>
                  <a:pt x="232045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6">
            <a:extLst>
              <a:ext uri="{FF2B5EF4-FFF2-40B4-BE49-F238E27FC236}">
                <a16:creationId xmlns:a16="http://schemas.microsoft.com/office/drawing/2014/main" id="{E6DC67E5-E61B-CF42-BAAC-413A81D7B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538557"/>
            <a:ext cx="2980267" cy="1407843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EB42814-B1D7-F146-8428-D55841FA6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946400"/>
            <a:ext cx="2980267" cy="1072444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41F517-2AB8-B248-AC9F-22FD5F4ABE8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9FF3B-391A-7140-AF22-7DC187FA535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F1291D-157D-1048-ABBB-841FB70E48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14400" y="639063"/>
            <a:ext cx="2676657" cy="545143"/>
          </a:xfrm>
          <a:prstGeom prst="rect">
            <a:avLst/>
          </a:prstGeom>
        </p:spPr>
      </p:pic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6A957C35-CA06-EF42-9EFE-389804ACE58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07380" y="1018741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601AF17A-9029-194E-83E1-9A7B553B62A5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714661" y="2762733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E883274-CD63-BE40-8C9B-F5340D2ED69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714661" y="3026649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85994228-D9F7-4240-BEDA-000CE33AE2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602792" y="1018741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34E034C-056F-0249-B204-8E9EBCC4EF06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910073" y="2762733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D4B737A1-FBD1-354C-A648-3F1566A32926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8910073" y="3026649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D4175C0C-6335-E945-8FC7-B624F1E4056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61332" y="3775128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5FE5140-9706-EE4C-8EA9-4F1E38B14BFC}"/>
              </a:ext>
            </a:extLst>
          </p:cNvPr>
          <p:cNvSpPr>
            <a:spLocks noGrp="1"/>
          </p:cNvSpPr>
          <p:nvPr>
            <p:ph sz="half" idx="22" hasCustomPrompt="1"/>
          </p:nvPr>
        </p:nvSpPr>
        <p:spPr>
          <a:xfrm>
            <a:off x="4568613" y="5519120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86EC74D-FEFF-004A-80B0-E851BB7892AA}"/>
              </a:ext>
            </a:extLst>
          </p:cNvPr>
          <p:cNvSpPr>
            <a:spLocks noGrp="1"/>
          </p:cNvSpPr>
          <p:nvPr>
            <p:ph sz="half" idx="23"/>
          </p:nvPr>
        </p:nvSpPr>
        <p:spPr>
          <a:xfrm>
            <a:off x="4568613" y="5783036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DD118B31-3B2C-F845-BADE-FC10BE1CD29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56744" y="3775128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96E684B-FBF4-2A47-B685-869DC1523AB1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7764025" y="5519120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6E1141A5-7ED7-E24A-95A3-0902B602A282}"/>
              </a:ext>
            </a:extLst>
          </p:cNvPr>
          <p:cNvSpPr>
            <a:spLocks noGrp="1"/>
          </p:cNvSpPr>
          <p:nvPr>
            <p:ph sz="half" idx="26"/>
          </p:nvPr>
        </p:nvSpPr>
        <p:spPr>
          <a:xfrm>
            <a:off x="7764025" y="5783036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32003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5BC73C-7B14-2348-973B-B3F3B9AB9B3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67885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974566 h 6858000"/>
              <a:gd name="connsiteX3" fmla="*/ 9624116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588343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2567885" y="0"/>
                </a:moveTo>
                <a:lnTo>
                  <a:pt x="12192000" y="0"/>
                </a:lnTo>
                <a:lnTo>
                  <a:pt x="12192000" y="974566"/>
                </a:lnTo>
                <a:lnTo>
                  <a:pt x="9624116" y="6858000"/>
                </a:lnTo>
                <a:lnTo>
                  <a:pt x="0" y="6858000"/>
                </a:lnTo>
                <a:lnTo>
                  <a:pt x="0" y="5883437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</p:spTree>
    <p:extLst>
      <p:ext uri="{BB962C8B-B14F-4D97-AF65-F5344CB8AC3E}">
        <p14:creationId xmlns:p14="http://schemas.microsoft.com/office/powerpoint/2010/main" val="2322632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951E-5C53-0948-802C-467D303BC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982415"/>
            <a:ext cx="5037584" cy="1097215"/>
          </a:xfrm>
        </p:spPr>
        <p:txBody>
          <a:bodyPr>
            <a:noAutofit/>
          </a:bodyPr>
          <a:lstStyle>
            <a:lvl1pPr algn="l">
              <a:defRPr sz="34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86140599-B847-984C-A8B5-449EBE0FBC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33555" y="0"/>
            <a:ext cx="7258445" cy="6858000"/>
          </a:xfrm>
          <a:custGeom>
            <a:avLst/>
            <a:gdLst>
              <a:gd name="connsiteX0" fmla="*/ 2993243 w 7258445"/>
              <a:gd name="connsiteY0" fmla="*/ 0 h 6858000"/>
              <a:gd name="connsiteX1" fmla="*/ 7258445 w 7258445"/>
              <a:gd name="connsiteY1" fmla="*/ 0 h 6858000"/>
              <a:gd name="connsiteX2" fmla="*/ 7258445 w 7258445"/>
              <a:gd name="connsiteY2" fmla="*/ 3640067 h 6858000"/>
              <a:gd name="connsiteX3" fmla="*/ 5853946 w 7258445"/>
              <a:gd name="connsiteY3" fmla="*/ 6858000 h 6858000"/>
              <a:gd name="connsiteX4" fmla="*/ 0 w 7258445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8445" h="6858000">
                <a:moveTo>
                  <a:pt x="2993243" y="0"/>
                </a:moveTo>
                <a:lnTo>
                  <a:pt x="7258445" y="0"/>
                </a:lnTo>
                <a:lnTo>
                  <a:pt x="7258445" y="3640067"/>
                </a:lnTo>
                <a:lnTo>
                  <a:pt x="5853946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913D655-E7CD-524A-B684-72FC32B320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3092767"/>
            <a:ext cx="3763328" cy="1008931"/>
          </a:xfrm>
        </p:spPr>
        <p:txBody>
          <a:bodyPr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CD40DA3D-51C5-B442-8476-1F7A28446E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5366752"/>
            <a:ext cx="3763328" cy="785235"/>
          </a:xfrm>
        </p:spPr>
        <p:txBody>
          <a:bodyPr/>
          <a:lstStyle>
            <a:lvl1pPr marL="0" indent="0" algn="l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9A273A0-0289-3541-9324-5FC6170069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914400" y="6381328"/>
            <a:ext cx="2535386" cy="184262"/>
          </a:xfrm>
        </p:spPr>
        <p:txBody>
          <a:bodyPr/>
          <a:lstStyle>
            <a:lvl1pPr algn="l"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7AB1D7-25F6-1948-BEA7-D6E7CD23AF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55674" y="1065350"/>
            <a:ext cx="3591051" cy="64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878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3 (no ph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CC866321-511F-B64C-9093-01F876BEF977}"/>
              </a:ext>
            </a:extLst>
          </p:cNvPr>
          <p:cNvSpPr/>
          <p:nvPr/>
        </p:nvSpPr>
        <p:spPr>
          <a:xfrm flipH="1" flipV="1">
            <a:off x="6934876" y="0"/>
            <a:ext cx="8835416" cy="6858000"/>
          </a:xfrm>
          <a:custGeom>
            <a:avLst/>
            <a:gdLst>
              <a:gd name="connsiteX0" fmla="*/ 445 w 8835416"/>
              <a:gd name="connsiteY0" fmla="*/ 6856971 h 6858000"/>
              <a:gd name="connsiteX1" fmla="*/ 445 w 8835416"/>
              <a:gd name="connsiteY1" fmla="*/ 6858000 h 6858000"/>
              <a:gd name="connsiteX2" fmla="*/ 0 w 8835416"/>
              <a:gd name="connsiteY2" fmla="*/ 6858000 h 6858000"/>
              <a:gd name="connsiteX3" fmla="*/ 3554858 w 8835416"/>
              <a:gd name="connsiteY3" fmla="*/ 0 h 6858000"/>
              <a:gd name="connsiteX4" fmla="*/ 8835416 w 8835416"/>
              <a:gd name="connsiteY4" fmla="*/ 0 h 6858000"/>
              <a:gd name="connsiteX5" fmla="*/ 5871251 w 8835416"/>
              <a:gd name="connsiteY5" fmla="*/ 6858000 h 6858000"/>
              <a:gd name="connsiteX6" fmla="*/ 3554858 w 883541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35416" h="6858000">
                <a:moveTo>
                  <a:pt x="445" y="6856971"/>
                </a:moveTo>
                <a:lnTo>
                  <a:pt x="445" y="6858000"/>
                </a:lnTo>
                <a:lnTo>
                  <a:pt x="0" y="6858000"/>
                </a:lnTo>
                <a:close/>
                <a:moveTo>
                  <a:pt x="3554858" y="0"/>
                </a:moveTo>
                <a:lnTo>
                  <a:pt x="8835416" y="0"/>
                </a:lnTo>
                <a:lnTo>
                  <a:pt x="5871251" y="6858000"/>
                </a:lnTo>
                <a:lnTo>
                  <a:pt x="3554858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6814BCF-7891-6640-8E71-861644BCA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982415"/>
            <a:ext cx="5757664" cy="1097215"/>
          </a:xfrm>
        </p:spPr>
        <p:txBody>
          <a:bodyPr>
            <a:noAutofit/>
          </a:bodyPr>
          <a:lstStyle>
            <a:lvl1pPr algn="l">
              <a:defRPr sz="34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90EA9CA-612C-6C40-894F-B58ABFC52E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3092767"/>
            <a:ext cx="3763328" cy="1008931"/>
          </a:xfrm>
        </p:spPr>
        <p:txBody>
          <a:bodyPr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7470CB4D-E664-1E48-8483-279259CDEB8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5366752"/>
            <a:ext cx="3763328" cy="785235"/>
          </a:xfrm>
        </p:spPr>
        <p:txBody>
          <a:bodyPr/>
          <a:lstStyle>
            <a:lvl1pPr marL="0" indent="0" algn="l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4DD5BED-17B7-E842-A173-AEB4DDF962E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914400" y="6381328"/>
            <a:ext cx="2535386" cy="184262"/>
          </a:xfrm>
        </p:spPr>
        <p:txBody>
          <a:bodyPr/>
          <a:lstStyle>
            <a:lvl1pPr algn="l"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E5E7CB-3E90-554E-A5C6-C812CEBA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55674" y="1065350"/>
            <a:ext cx="3591051" cy="64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86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1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C3243-A20E-F640-BB5F-E2DF8E9269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629543"/>
            <a:ext cx="5126502" cy="1008931"/>
          </a:xfrm>
        </p:spPr>
        <p:txBody>
          <a:bodyPr anchor="t">
            <a:noAutofit/>
          </a:bodyPr>
          <a:lstStyle>
            <a:lvl1pPr>
              <a:defRPr sz="3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39545DA9-C886-BD4C-852A-5BFA1D1C46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399" y="2671784"/>
            <a:ext cx="4198339" cy="1008931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CF87231-8A0D-7A45-885D-77742E41C0C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55000" y="0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2A3B5C1-4E07-C64F-86B5-B66279128F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48238" y="2359891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4E3C13C-A42C-B54C-921D-C38BCF74DD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41410" y="4722957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1CC286-33E1-F849-ADD2-6435DD6391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EB16D-8C9C-5643-A614-BDB34BEC23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7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3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0FB9F9E3-9140-264B-969F-F18A080EB7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315" y="2510"/>
            <a:ext cx="3872674" cy="4903400"/>
          </a:xfrm>
          <a:custGeom>
            <a:avLst/>
            <a:gdLst>
              <a:gd name="connsiteX0" fmla="*/ 1069503 w 3872674"/>
              <a:gd name="connsiteY0" fmla="*/ 0 h 4903400"/>
              <a:gd name="connsiteX1" fmla="*/ 3872674 w 3872674"/>
              <a:gd name="connsiteY1" fmla="*/ 0 h 4903400"/>
              <a:gd name="connsiteX2" fmla="*/ 1732536 w 3872674"/>
              <a:gd name="connsiteY2" fmla="*/ 4903400 h 4903400"/>
              <a:gd name="connsiteX3" fmla="*/ 1315 w 3872674"/>
              <a:gd name="connsiteY3" fmla="*/ 4903400 h 4903400"/>
              <a:gd name="connsiteX4" fmla="*/ 1315 w 3872674"/>
              <a:gd name="connsiteY4" fmla="*/ 4902865 h 4903400"/>
              <a:gd name="connsiteX5" fmla="*/ 1315 w 3872674"/>
              <a:gd name="connsiteY5" fmla="*/ 4809203 h 4903400"/>
              <a:gd name="connsiteX6" fmla="*/ 1315 w 3872674"/>
              <a:gd name="connsiteY6" fmla="*/ 2450404 h 4903400"/>
              <a:gd name="connsiteX7" fmla="*/ 0 w 3872674"/>
              <a:gd name="connsiteY7" fmla="*/ 2450404 h 49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2674" h="4903400">
                <a:moveTo>
                  <a:pt x="1069503" y="0"/>
                </a:moveTo>
                <a:lnTo>
                  <a:pt x="3872674" y="0"/>
                </a:lnTo>
                <a:lnTo>
                  <a:pt x="1732536" y="4903400"/>
                </a:lnTo>
                <a:lnTo>
                  <a:pt x="1315" y="4903400"/>
                </a:lnTo>
                <a:lnTo>
                  <a:pt x="1315" y="4902865"/>
                </a:lnTo>
                <a:lnTo>
                  <a:pt x="1315" y="4809203"/>
                </a:lnTo>
                <a:lnTo>
                  <a:pt x="1315" y="2450404"/>
                </a:lnTo>
                <a:lnTo>
                  <a:pt x="0" y="2450404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D5145A-14DF-D34D-BFAE-9C927CA4DA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5402" y="1600201"/>
            <a:ext cx="4566249" cy="1008932"/>
          </a:xfrm>
        </p:spPr>
        <p:txBody>
          <a:bodyPr anchor="t">
            <a:normAutofit/>
          </a:bodyPr>
          <a:lstStyle>
            <a:lvl1pPr algn="r">
              <a:defRPr sz="32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accent5"/>
                </a:solidFill>
              </a:rPr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F6D7E3-3E31-F646-A275-CCC2B55CD2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5402" y="2620417"/>
            <a:ext cx="4566250" cy="1008931"/>
          </a:xfrm>
        </p:spPr>
        <p:txBody>
          <a:bodyPr anchor="t">
            <a:noAutofit/>
          </a:bodyPr>
          <a:lstStyle>
            <a:lvl1pPr marL="0" indent="0" algn="r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2C5ED2C3-4D2E-4243-86A9-0A07C2309C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05402" y="4691643"/>
            <a:ext cx="4566249" cy="785235"/>
          </a:xfrm>
        </p:spPr>
        <p:txBody>
          <a:bodyPr anchor="t"/>
          <a:lstStyle>
            <a:lvl1pPr marL="0" indent="0" algn="r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835F27C5-9942-A644-98EF-161C3DBBB0B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78091" y="1954600"/>
            <a:ext cx="4943309" cy="4903400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C7251F0F-7EFB-1745-918D-3D1CC276EE33}"/>
              </a:ext>
            </a:extLst>
          </p:cNvPr>
          <p:cNvSpPr/>
          <p:nvPr/>
        </p:nvSpPr>
        <p:spPr>
          <a:xfrm>
            <a:off x="3389955" y="0"/>
            <a:ext cx="3532123" cy="1702102"/>
          </a:xfrm>
          <a:custGeom>
            <a:avLst/>
            <a:gdLst>
              <a:gd name="connsiteX0" fmla="*/ 728952 w 3532123"/>
              <a:gd name="connsiteY0" fmla="*/ 0 h 1670146"/>
              <a:gd name="connsiteX1" fmla="*/ 3532123 w 3532123"/>
              <a:gd name="connsiteY1" fmla="*/ 0 h 1670146"/>
              <a:gd name="connsiteX2" fmla="*/ 2803171 w 3532123"/>
              <a:gd name="connsiteY2" fmla="*/ 1670146 h 1670146"/>
              <a:gd name="connsiteX3" fmla="*/ 0 w 3532123"/>
              <a:gd name="connsiteY3" fmla="*/ 1670146 h 1670146"/>
              <a:gd name="connsiteX4" fmla="*/ 728952 w 3532123"/>
              <a:gd name="connsiteY4" fmla="*/ 0 h 167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2123" h="1670146">
                <a:moveTo>
                  <a:pt x="728952" y="0"/>
                </a:moveTo>
                <a:lnTo>
                  <a:pt x="3532123" y="0"/>
                </a:lnTo>
                <a:lnTo>
                  <a:pt x="2803171" y="1670146"/>
                </a:lnTo>
                <a:lnTo>
                  <a:pt x="0" y="1670146"/>
                </a:lnTo>
                <a:lnTo>
                  <a:pt x="72895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AB8AC9E4-DE48-F74B-A508-AA253DBEDAB9}"/>
              </a:ext>
            </a:extLst>
          </p:cNvPr>
          <p:cNvSpPr/>
          <p:nvPr/>
        </p:nvSpPr>
        <p:spPr>
          <a:xfrm>
            <a:off x="-1" y="5155898"/>
            <a:ext cx="1671801" cy="1702102"/>
          </a:xfrm>
          <a:custGeom>
            <a:avLst/>
            <a:gdLst>
              <a:gd name="connsiteX0" fmla="*/ 0 w 1671801"/>
              <a:gd name="connsiteY0" fmla="*/ 0 h 1702102"/>
              <a:gd name="connsiteX1" fmla="*/ 1671801 w 1671801"/>
              <a:gd name="connsiteY1" fmla="*/ 0 h 1702102"/>
              <a:gd name="connsiteX2" fmla="*/ 942849 w 1671801"/>
              <a:gd name="connsiteY2" fmla="*/ 1702102 h 1702102"/>
              <a:gd name="connsiteX3" fmla="*/ 0 w 1671801"/>
              <a:gd name="connsiteY3" fmla="*/ 1702102 h 1702102"/>
              <a:gd name="connsiteX4" fmla="*/ 0 w 1671801"/>
              <a:gd name="connsiteY4" fmla="*/ 0 h 170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1801" h="1702102">
                <a:moveTo>
                  <a:pt x="0" y="0"/>
                </a:moveTo>
                <a:lnTo>
                  <a:pt x="1671801" y="0"/>
                </a:lnTo>
                <a:lnTo>
                  <a:pt x="942849" y="1702102"/>
                </a:lnTo>
                <a:lnTo>
                  <a:pt x="0" y="17021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2FD1AD-3D5F-DF43-AE86-0F81297517E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65DD1-4544-D845-BAC8-0DCF242E3D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CFD6B5-7FCB-AA44-B6A4-D3EAC32CD3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986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28059B5-EDC7-BC42-B66E-F5E9E41410DE}"/>
              </a:ext>
            </a:extLst>
          </p:cNvPr>
          <p:cNvGrpSpPr/>
          <p:nvPr/>
        </p:nvGrpSpPr>
        <p:grpSpPr>
          <a:xfrm>
            <a:off x="2971687" y="0"/>
            <a:ext cx="6248627" cy="6858000"/>
            <a:chOff x="3334412" y="0"/>
            <a:chExt cx="5178769" cy="6858000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CB622A1C-79B7-4148-9D71-48444AFB701D}"/>
                </a:ext>
              </a:extLst>
            </p:cNvPr>
            <p:cNvSpPr/>
            <p:nvPr/>
          </p:nvSpPr>
          <p:spPr>
            <a:xfrm>
              <a:off x="4905839" y="0"/>
              <a:ext cx="3607342" cy="2476072"/>
            </a:xfrm>
            <a:prstGeom prst="parallelogram">
              <a:avLst>
                <a:gd name="adj" fmla="val 43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7A823083-F2EB-6847-8215-0026EF10FA13}"/>
                </a:ext>
              </a:extLst>
            </p:cNvPr>
            <p:cNvSpPr/>
            <p:nvPr/>
          </p:nvSpPr>
          <p:spPr>
            <a:xfrm>
              <a:off x="3334412" y="4381928"/>
              <a:ext cx="3607342" cy="2476072"/>
            </a:xfrm>
            <a:prstGeom prst="parallelogram">
              <a:avLst>
                <a:gd name="adj" fmla="val 43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itle 10">
            <a:extLst>
              <a:ext uri="{FF2B5EF4-FFF2-40B4-BE49-F238E27FC236}">
                <a16:creationId xmlns:a16="http://schemas.microsoft.com/office/drawing/2014/main" id="{275C66F6-5FB4-264A-9CBF-5BE1734AD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49765"/>
            <a:ext cx="10515600" cy="569823"/>
          </a:xfrm>
        </p:spPr>
        <p:txBody>
          <a:bodyPr anchor="t">
            <a:normAutofit/>
          </a:bodyPr>
          <a:lstStyle>
            <a:lvl1pPr algn="ctr">
              <a:defRPr sz="32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84C4361-3ABF-2446-8E6E-EAE2C8F230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527234"/>
            <a:ext cx="105156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C8704-4F07-F647-9D74-B019C1C2A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81A1F-A8EB-DC43-A6B3-1127FA737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FE5A3E-44D4-A245-BBA1-F4E28B00BD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13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eliminary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DEE847A-D663-3340-94A5-379816666CB0}"/>
              </a:ext>
            </a:extLst>
          </p:cNvPr>
          <p:cNvSpPr/>
          <p:nvPr/>
        </p:nvSpPr>
        <p:spPr>
          <a:xfrm>
            <a:off x="0" y="791706"/>
            <a:ext cx="12192000" cy="54122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314464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849389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20">
            <a:extLst>
              <a:ext uri="{FF2B5EF4-FFF2-40B4-BE49-F238E27FC236}">
                <a16:creationId xmlns:a16="http://schemas.microsoft.com/office/drawing/2014/main" id="{18B83332-AAF3-E341-B679-01779CCE61D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420888"/>
            <a:ext cx="10363200" cy="3384376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0866E3-8CAA-0340-8BE9-E0FEDEB4E6F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5F9AAC-7742-A44B-B24B-9E941610948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DD851BB-E0AB-5645-9020-A497921400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822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liminary Slides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DFC9AD-2C95-BF4D-B041-E4091C603F54}"/>
              </a:ext>
            </a:extLst>
          </p:cNvPr>
          <p:cNvSpPr/>
          <p:nvPr/>
        </p:nvSpPr>
        <p:spPr>
          <a:xfrm>
            <a:off x="0" y="791706"/>
            <a:ext cx="12192000" cy="54122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314464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849389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E518E72-28C4-9B47-8342-17F3D794FF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2420888"/>
            <a:ext cx="5181600" cy="3074987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20">
            <a:extLst>
              <a:ext uri="{FF2B5EF4-FFF2-40B4-BE49-F238E27FC236}">
                <a16:creationId xmlns:a16="http://schemas.microsoft.com/office/drawing/2014/main" id="{18B83332-AAF3-E341-B679-01779CCE61D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420888"/>
            <a:ext cx="4279900" cy="3528392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9040F0-F0A1-9F46-88D9-78AC497C9FC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3256AA-ACD3-5E45-AEC3-9C43A78532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EE14B6C-F4F9-B242-B06D-E311494DBF2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1" y="5490734"/>
            <a:ext cx="5181600" cy="485775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457200" indent="0" algn="r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08D9A7-B042-D349-82FC-B7847F722F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546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2E38A1-406C-864C-8B66-9ED7E12EB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61538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E3616-B83E-1941-BB5C-5B55E9112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961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5F0F0779-1616-FE44-9F8F-937AC90F67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88288" y="6381328"/>
            <a:ext cx="2535386" cy="184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</a:t>
            </a:r>
            <a:r>
              <a:rPr lang="en-US" baseline="30000"/>
              <a:t>©</a:t>
            </a:r>
            <a:r>
              <a:rPr lang="en-US"/>
              <a:t> Performance Review Institute</a:t>
            </a:r>
            <a:endParaRPr lang="en-US" dirty="0"/>
          </a:p>
        </p:txBody>
      </p:sp>
      <p:sp>
        <p:nvSpPr>
          <p:cNvPr id="7" name="Slide Number Placeholder 11">
            <a:extLst>
              <a:ext uri="{FF2B5EF4-FFF2-40B4-BE49-F238E27FC236}">
                <a16:creationId xmlns:a16="http://schemas.microsoft.com/office/drawing/2014/main" id="{65267DC9-E249-774F-80B7-43EB398E7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8994" y="6381328"/>
            <a:ext cx="510744" cy="184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3"/>
                </a:solidFill>
              </a:defRPr>
            </a:lvl1pPr>
          </a:lstStyle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7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4" r:id="rId20"/>
    <p:sldLayoutId id="214748372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rms-help-material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as91xx2016-audit-documents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as91xx2016-audit-document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auditor-advisorie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auditor-reference-material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rms-help-material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dscatena@p-r-i.org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mailto:sbrock@p-r-i.org?subject=IAF%20MD%201:2018" TargetMode="External"/><Relationship Id="rId4" Type="http://schemas.openxmlformats.org/officeDocument/2006/relationships/hyperlink" Target="mailto:pkucan@p-r-i.org?subject=IAF%20MD%201:201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rms-help-material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auditor-help/iso-90012015-audit-documen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priregistrar.org/auditor-help/as91xx2016-audit-document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iregistrar.org/pri-registrar/pdf/RMS%20Help%20Materials/RMS%20Glossary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3BB8920-E11A-A74D-A489-C12961F18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Aerospace Process Summary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0BED371-72EB-454B-8350-114D82D168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13-Jan-22</a:t>
            </a:r>
          </a:p>
        </p:txBody>
      </p:sp>
      <p:pic>
        <p:nvPicPr>
          <p:cNvPr id="3" name="Picture Placeholder 2" descr="A large ship in the background&#10;&#10;Description automatically generated">
            <a:extLst>
              <a:ext uri="{FF2B5EF4-FFF2-40B4-BE49-F238E27FC236}">
                <a16:creationId xmlns:a16="http://schemas.microsoft.com/office/drawing/2014/main" id="{D937E27A-85F5-4D6C-AD51-9A77DB8E77F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3770" r="13770"/>
          <a:stretch>
            <a:fillRect/>
          </a:stretch>
        </p:blipFill>
        <p:spPr/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26E19C5-D443-2A4E-957D-E3D18474E03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</p:spTree>
    <p:extLst>
      <p:ext uri="{BB962C8B-B14F-4D97-AF65-F5344CB8AC3E}">
        <p14:creationId xmlns:p14="http://schemas.microsoft.com/office/powerpoint/2010/main" val="4074285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698171"/>
            <a:ext cx="10363200" cy="4210503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NCR where the auditor has verified that the client’s corrective action has been implemented.</a:t>
            </a:r>
          </a:p>
          <a:p>
            <a:r>
              <a:rPr lang="en-US" sz="3200" dirty="0"/>
              <a:t>May require additional time at the next audit for review of effectiveness.</a:t>
            </a:r>
          </a:p>
          <a:p>
            <a:pPr lvl="1"/>
            <a:r>
              <a:rPr lang="en-US" sz="2700" dirty="0"/>
              <a:t>If the NCR was written against a process that is scheduled to be assessed at the next regular audit, the review may be included as part of the audit of that process.</a:t>
            </a:r>
          </a:p>
          <a:p>
            <a:pPr lvl="2"/>
            <a:r>
              <a:rPr lang="en-US" sz="2300" dirty="0"/>
              <a:t>If the review of the NCR will be complicated and/or time-consuming, such that it would detract from the quality of the audit, additional time should be requested.</a:t>
            </a:r>
          </a:p>
          <a:p>
            <a:pPr lvl="1"/>
            <a:r>
              <a:rPr lang="en-US" sz="2700" dirty="0"/>
              <a:t>If the NCR was written against a process that is </a:t>
            </a:r>
            <a:r>
              <a:rPr lang="en-US" sz="2700" b="1" u="sng" dirty="0"/>
              <a:t>not</a:t>
            </a:r>
            <a:r>
              <a:rPr lang="en-US" sz="2700" dirty="0"/>
              <a:t> scheduled to be assessed at the next regular audit, then additional time must be requested.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NCR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53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A8D8-6432-F447-8612-9ED04D85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4088"/>
            <a:ext cx="10515600" cy="569823"/>
          </a:xfrm>
        </p:spPr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CFA02-8C53-464B-9290-39E27A35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D3C65-C0CF-944D-AA10-C886B980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8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557495"/>
            <a:ext cx="10363200" cy="472272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000" b="1" dirty="0"/>
              <a:t>Accept audit dates in RMS</a:t>
            </a:r>
            <a:endParaRPr lang="en-US" sz="3200" b="1" dirty="0"/>
          </a:p>
          <a:p>
            <a:pPr lvl="1"/>
            <a:r>
              <a:rPr lang="en-US" sz="1800" dirty="0"/>
              <a:t>See </a:t>
            </a:r>
            <a:r>
              <a:rPr lang="en-US" sz="1800" u="sng" dirty="0">
                <a:hlinkClick r:id="rId3"/>
              </a:rPr>
              <a:t>RMS Auditor Guide – AS Process</a:t>
            </a:r>
            <a:r>
              <a:rPr lang="en-US" sz="1800" dirty="0"/>
              <a:t>.</a:t>
            </a:r>
            <a:endParaRPr lang="en-US" sz="2800" dirty="0"/>
          </a:p>
          <a:p>
            <a:pPr lvl="0"/>
            <a:r>
              <a:rPr lang="en-US" sz="2000" b="1" dirty="0"/>
              <a:t>Audit Planning</a:t>
            </a:r>
          </a:p>
          <a:p>
            <a:pPr lvl="1"/>
            <a:r>
              <a:rPr lang="en-US" sz="1800" dirty="0"/>
              <a:t>Refer to client’s RF-114 Audit Planning Resource</a:t>
            </a:r>
          </a:p>
          <a:p>
            <a:pPr lvl="1"/>
            <a:r>
              <a:rPr lang="en-US" sz="1800" dirty="0"/>
              <a:t>The RF-114 planning document contains information based on the AS9101F requirements for audit planning, and this information should be used to guide the creation of the audit plan.</a:t>
            </a:r>
          </a:p>
          <a:p>
            <a:pPr lvl="1"/>
            <a:r>
              <a:rPr lang="en-US" sz="1800" dirty="0"/>
              <a:t>The client is prompted 120 days prior to the start of the audit to complete their RF-114, and instructed to upload the updated RF-114 into RMS on the Plan page no less than 45-60 days prior to the audit. </a:t>
            </a:r>
          </a:p>
          <a:p>
            <a:pPr lvl="2"/>
            <a:r>
              <a:rPr lang="en-US" sz="1800" dirty="0"/>
              <a:t>The auditor will be notified via email by RMS when the RF-114 has been completed and uploaded. </a:t>
            </a:r>
          </a:p>
          <a:p>
            <a:pPr lvl="2"/>
            <a:r>
              <a:rPr lang="en-US" sz="1800" dirty="0"/>
              <a:t>The completed form can be retrieved on the Plan page of the RMS audit.</a:t>
            </a:r>
          </a:p>
          <a:p>
            <a:pPr lvl="2"/>
            <a:r>
              <a:rPr lang="en-US" sz="1800" dirty="0"/>
              <a:t>If the client has not uploaded the form within 45 days of the audit, the auditor will need to contact the client to request the form.</a:t>
            </a:r>
          </a:p>
          <a:p>
            <a:pPr lvl="3"/>
            <a:r>
              <a:rPr lang="en-US" sz="1800" dirty="0"/>
              <a:t>If the client continues to delay, the auditor should contact the assigned client manager for assistance.</a:t>
            </a:r>
          </a:p>
          <a:p>
            <a:pPr lvl="1"/>
            <a:r>
              <a:rPr lang="en-US" sz="1800" dirty="0"/>
              <a:t>Information on the RF-114 does </a:t>
            </a:r>
            <a:r>
              <a:rPr lang="en-US" sz="1800" b="1" u="sng" dirty="0"/>
              <a:t>not</a:t>
            </a:r>
            <a:r>
              <a:rPr lang="en-US" sz="1800" dirty="0"/>
              <a:t> need to be updated as part of the audit.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86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547446"/>
            <a:ext cx="10363200" cy="468253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b="1" dirty="0"/>
              <a:t>Create audit plan</a:t>
            </a:r>
            <a:endParaRPr lang="en-US" sz="3600" b="1" dirty="0"/>
          </a:p>
          <a:p>
            <a:pPr lvl="1"/>
            <a:r>
              <a:rPr lang="en-US" dirty="0"/>
              <a:t>The auditor shall use the PRI Certification RF-12 Audit Plan form.</a:t>
            </a:r>
            <a:endParaRPr lang="en-US" sz="3200" dirty="0"/>
          </a:p>
          <a:p>
            <a:pPr lvl="2"/>
            <a:r>
              <a:rPr lang="en-US" dirty="0"/>
              <a:t>An audit plan template pre-populated with the client and audit information can be downloaded from the Plan page in the RMS audit.</a:t>
            </a:r>
          </a:p>
          <a:p>
            <a:pPr lvl="2"/>
            <a:r>
              <a:rPr lang="en-US" dirty="0"/>
              <a:t>A blank template is available in </a:t>
            </a:r>
            <a:r>
              <a:rPr lang="en-US" u="sng" dirty="0">
                <a:hlinkClick r:id="rId3"/>
              </a:rPr>
              <a:t>AS91XX:2016 Audit Documents</a:t>
            </a:r>
            <a:r>
              <a:rPr lang="en-US" dirty="0"/>
              <a:t>.</a:t>
            </a:r>
            <a:endParaRPr lang="en-US" sz="2800" dirty="0"/>
          </a:p>
          <a:p>
            <a:pPr lvl="1"/>
            <a:r>
              <a:rPr lang="en-US" dirty="0"/>
              <a:t>Audit plans must reference the client processes, as they are designated by the client as part of their interaction of processes.</a:t>
            </a:r>
            <a:endParaRPr lang="en-US" sz="3200" dirty="0"/>
          </a:p>
          <a:p>
            <a:pPr lvl="1"/>
            <a:r>
              <a:rPr lang="en-US" dirty="0"/>
              <a:t>Due to the client (via email) at least 30 days prior to the audit, if possible.</a:t>
            </a:r>
          </a:p>
          <a:p>
            <a:pPr lvl="2"/>
            <a:r>
              <a:rPr lang="en-US" sz="2600" dirty="0"/>
              <a:t>If audit is scheduled in less than 30 days, send as soon as possible.</a:t>
            </a:r>
          </a:p>
          <a:p>
            <a:pPr lvl="2"/>
            <a:r>
              <a:rPr lang="en-US" sz="2600" dirty="0"/>
              <a:t>The plan must be uploaded on the Plan page of the RMS audit when submitted to the client; if the plan is revised later, it does not need to be uploaded into RMS again.</a:t>
            </a:r>
          </a:p>
          <a:p>
            <a:pPr lvl="2"/>
            <a:r>
              <a:rPr lang="en-US" sz="2500" dirty="0"/>
              <a:t>PRI Certification does not require that the audit plan be uploaded into OASIS prior to the audit.</a:t>
            </a:r>
          </a:p>
          <a:p>
            <a:pPr lvl="3"/>
            <a:r>
              <a:rPr lang="en-US" dirty="0"/>
              <a:t>A completed pdf (with any necessary revisions) is expected to be uploaded into OASIS within 5 business days of the end of the audit.</a:t>
            </a:r>
            <a:endParaRPr lang="en-US" sz="3200" dirty="0"/>
          </a:p>
          <a:p>
            <a:pPr lvl="1"/>
            <a:r>
              <a:rPr lang="en-US" dirty="0"/>
              <a:t>Note that working lunches are not acceptable – the plan must account for eight hours of auditing above and beyond any time designated for lunch.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489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lvl="0"/>
            <a:r>
              <a:rPr lang="en-US" dirty="0"/>
              <a:t>Conduct audit </a:t>
            </a:r>
            <a:endParaRPr lang="en-US" sz="3600" dirty="0"/>
          </a:p>
          <a:p>
            <a:pPr lvl="1"/>
            <a:r>
              <a:rPr lang="en-US" dirty="0"/>
              <a:t>Reference the RF-115 Audit Document Listing for PRI Certification documents.</a:t>
            </a:r>
            <a:endParaRPr lang="en-US" sz="3200" dirty="0"/>
          </a:p>
          <a:p>
            <a:pPr lvl="2"/>
            <a:r>
              <a:rPr lang="en-US" dirty="0"/>
              <a:t>Available in </a:t>
            </a:r>
            <a:r>
              <a:rPr lang="en-US" u="sng" dirty="0">
                <a:hlinkClick r:id="rId3"/>
              </a:rPr>
              <a:t>AS91XX:2016 Audit Documents</a:t>
            </a:r>
            <a:r>
              <a:rPr lang="en-US" dirty="0"/>
              <a:t>.</a:t>
            </a:r>
            <a:endParaRPr lang="en-US" sz="2800" dirty="0"/>
          </a:p>
          <a:p>
            <a:pPr lvl="2"/>
            <a:r>
              <a:rPr lang="en-US" dirty="0"/>
              <a:t>The audit document listing will provide guidance on where to acquire, and where to submit PRI-specific documentation.</a:t>
            </a:r>
            <a:endParaRPr lang="en-US" sz="2800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36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617785"/>
            <a:ext cx="10363200" cy="460214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US" sz="3400" dirty="0"/>
              <a:t>Conduct audit (cont’d) </a:t>
            </a:r>
          </a:p>
          <a:p>
            <a:pPr lvl="1"/>
            <a:r>
              <a:rPr lang="en-US" sz="3200" dirty="0"/>
              <a:t>There is some limited reporting in RMS.</a:t>
            </a:r>
          </a:p>
          <a:p>
            <a:pPr lvl="2"/>
            <a:r>
              <a:rPr lang="en-US" sz="2800" b="1" dirty="0"/>
              <a:t>Additional Aerospace Report</a:t>
            </a:r>
          </a:p>
          <a:p>
            <a:pPr lvl="3"/>
            <a:r>
              <a:rPr lang="en-US" sz="2600" dirty="0"/>
              <a:t>Provides the opportunity to:</a:t>
            </a:r>
          </a:p>
          <a:p>
            <a:pPr lvl="4"/>
            <a:r>
              <a:rPr lang="en-US" sz="2400" dirty="0"/>
              <a:t>Confirm or change the scope of certification</a:t>
            </a:r>
          </a:p>
          <a:p>
            <a:pPr lvl="4"/>
            <a:r>
              <a:rPr lang="en-US" sz="2400" dirty="0"/>
              <a:t>Verify employee count and cert structure</a:t>
            </a:r>
          </a:p>
          <a:p>
            <a:pPr lvl="4"/>
            <a:r>
              <a:rPr lang="en-US" sz="2400" dirty="0"/>
              <a:t>Update site information</a:t>
            </a:r>
          </a:p>
          <a:p>
            <a:pPr lvl="4"/>
            <a:r>
              <a:rPr lang="en-US" sz="2400" dirty="0"/>
              <a:t>Request additional time for the next audit</a:t>
            </a:r>
          </a:p>
          <a:p>
            <a:pPr lvl="4"/>
            <a:r>
              <a:rPr lang="en-US" sz="2400" dirty="0"/>
              <a:t>Tentatively schedule the next audit</a:t>
            </a:r>
          </a:p>
          <a:p>
            <a:pPr lvl="2"/>
            <a:r>
              <a:rPr lang="en-US" sz="2800" b="1" dirty="0"/>
              <a:t>Audit Program</a:t>
            </a:r>
          </a:p>
          <a:p>
            <a:pPr lvl="3"/>
            <a:r>
              <a:rPr lang="en-US" sz="2600" dirty="0"/>
              <a:t>Completed for the three-year cycle directly in RMS at the time of the Stage 2 or Recertification audit.</a:t>
            </a:r>
          </a:p>
          <a:p>
            <a:pPr lvl="3"/>
            <a:r>
              <a:rPr lang="en-US" sz="2600" dirty="0"/>
              <a:t>All processes (as defined by the client) must be assessed at the Stage 2 or Recertification audit, and at least once more during the surveillances.</a:t>
            </a:r>
          </a:p>
          <a:p>
            <a:pPr lvl="3"/>
            <a:r>
              <a:rPr lang="en-US" sz="2600" dirty="0"/>
              <a:t>Refer to </a:t>
            </a:r>
            <a:r>
              <a:rPr lang="en-US" sz="2600" dirty="0">
                <a:hlinkClick r:id="rId3"/>
              </a:rPr>
              <a:t>Auditor Advisory #115 </a:t>
            </a:r>
            <a:r>
              <a:rPr lang="en-US" sz="2600" dirty="0"/>
              <a:t>for details on how the Activities section is to be completed.</a:t>
            </a:r>
          </a:p>
          <a:p>
            <a:pPr lvl="2"/>
            <a:r>
              <a:rPr lang="en-US" sz="2800" b="1" dirty="0"/>
              <a:t>Documents</a:t>
            </a:r>
          </a:p>
          <a:p>
            <a:pPr lvl="3"/>
            <a:r>
              <a:rPr lang="en-US" sz="2600" dirty="0"/>
              <a:t>Upload the Audit Participants Sign-in Sheet (RF-20a).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74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597688"/>
            <a:ext cx="10363200" cy="462224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000" b="1" dirty="0"/>
              <a:t>Manage NCRs</a:t>
            </a:r>
            <a:endParaRPr lang="en-US" sz="3200" b="1" dirty="0"/>
          </a:p>
          <a:p>
            <a:pPr lvl="1"/>
            <a:r>
              <a:rPr lang="en-US" sz="1800" dirty="0"/>
              <a:t>All NCRs are managed exclusively through OASIS.</a:t>
            </a:r>
            <a:endParaRPr lang="en-US" sz="2800" dirty="0"/>
          </a:p>
          <a:p>
            <a:pPr lvl="2"/>
            <a:r>
              <a:rPr lang="en-US" sz="1800" dirty="0"/>
              <a:t>Client responses and auditor acceptance/rejection shall not be handled outside of OASIS.</a:t>
            </a:r>
            <a:endParaRPr lang="en-US" sz="2400" dirty="0"/>
          </a:p>
          <a:p>
            <a:pPr lvl="2"/>
            <a:r>
              <a:rPr lang="en-US" sz="1800" dirty="0"/>
              <a:t>Auditors are strongly encouraged to use the NCR Discussion tab in RMS for any communication related to the NCR.</a:t>
            </a:r>
          </a:p>
          <a:p>
            <a:pPr lvl="3"/>
            <a:r>
              <a:rPr lang="en-US" sz="2000" dirty="0"/>
              <a:t>Such topics could include rejection statements or containment acceptance/rejection.</a:t>
            </a:r>
          </a:p>
          <a:p>
            <a:pPr lvl="1"/>
            <a:r>
              <a:rPr lang="en-US" sz="1800" dirty="0"/>
              <a:t>When </a:t>
            </a:r>
            <a:r>
              <a:rPr lang="en-US" sz="1800" b="1" u="sng" dirty="0"/>
              <a:t>accepting</a:t>
            </a:r>
            <a:r>
              <a:rPr lang="en-US" sz="1800" dirty="0"/>
              <a:t> an NCR in OASIS, clearly indicate in Section 3 of the Form 4 that the NCR is accepted but not closed, and that verification of implementation will be assessed at the next audit.</a:t>
            </a:r>
          </a:p>
          <a:p>
            <a:pPr lvl="2"/>
            <a:r>
              <a:rPr lang="en-US" sz="1800" dirty="0"/>
              <a:t>The audit should be submitted to CB Admin Review with any accepted NCR’s left open in OASIS.</a:t>
            </a:r>
          </a:p>
          <a:p>
            <a:pPr lvl="1"/>
            <a:r>
              <a:rPr lang="en-US" sz="1800" dirty="0"/>
              <a:t>When </a:t>
            </a:r>
            <a:r>
              <a:rPr lang="en-US" sz="1800" b="1" u="sng" dirty="0"/>
              <a:t>closing</a:t>
            </a:r>
            <a:r>
              <a:rPr lang="en-US" sz="1800" dirty="0"/>
              <a:t> an NCR in OASIS, Block 30 of Form 4 should be completed with a detailed verification statement, indicating what objective evidence was reviewed, and clearly indicating that the NCR is verifiably closed.</a:t>
            </a:r>
          </a:p>
          <a:p>
            <a:pPr lvl="2"/>
            <a:r>
              <a:rPr lang="en-US" sz="1800" dirty="0"/>
              <a:t>Generic statements (e.g., “I have reviewed the objective evidence and am closing this NCR.”) are not acceptable.</a:t>
            </a:r>
            <a:endParaRPr lang="en-US" sz="140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23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2060848"/>
            <a:ext cx="4181982" cy="3847826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Manage NCR’s (cont’d)</a:t>
            </a:r>
          </a:p>
          <a:p>
            <a:pPr marL="285750" indent="-285750"/>
            <a:r>
              <a:rPr lang="en-US" dirty="0"/>
              <a:t>An interactive spreadsheet with these dates is available at </a:t>
            </a:r>
            <a:r>
              <a:rPr lang="en-US" dirty="0">
                <a:hlinkClick r:id="rId3"/>
              </a:rPr>
              <a:t>this link</a:t>
            </a:r>
            <a:r>
              <a:rPr lang="en-US" dirty="0"/>
              <a:t>.</a:t>
            </a:r>
          </a:p>
          <a:p>
            <a:pPr marL="285750" indent="-285750"/>
            <a:r>
              <a:rPr lang="en-US" dirty="0"/>
              <a:t>Auditors are encouraged to provide a copy of the spreadsheet to clients to assist in NCR timeline management.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31A3C71-A3BD-496A-A5A5-2C1F793387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145828"/>
              </p:ext>
            </p:extLst>
          </p:nvPr>
        </p:nvGraphicFramePr>
        <p:xfrm>
          <a:off x="5211535" y="1729264"/>
          <a:ext cx="6686551" cy="42844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44886">
                  <a:extLst>
                    <a:ext uri="{9D8B030D-6E8A-4147-A177-3AD203B41FA5}">
                      <a16:colId xmlns:a16="http://schemas.microsoft.com/office/drawing/2014/main" val="1678306480"/>
                    </a:ext>
                  </a:extLst>
                </a:gridCol>
                <a:gridCol w="2341665">
                  <a:extLst>
                    <a:ext uri="{9D8B030D-6E8A-4147-A177-3AD203B41FA5}">
                      <a16:colId xmlns:a16="http://schemas.microsoft.com/office/drawing/2014/main" val="696220543"/>
                    </a:ext>
                  </a:extLst>
                </a:gridCol>
              </a:tblGrid>
              <a:tr h="25577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500" u="none" strike="noStrike" dirty="0">
                          <a:effectLst/>
                        </a:rPr>
                        <a:t>AS9100/9110/9120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692" marR="87692" marT="43846" marB="43846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0081431"/>
                  </a:ext>
                </a:extLst>
              </a:tr>
              <a:tr h="3306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NCR Phase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Calendar Days after Audit End Date</a:t>
                      </a:r>
                      <a:br>
                        <a:rPr lang="en-US" sz="1100" b="1" u="none" strike="noStrike" dirty="0">
                          <a:effectLst/>
                        </a:rPr>
                      </a:br>
                      <a:r>
                        <a:rPr lang="en-US" sz="1100" b="1" u="none" strike="noStrike" dirty="0">
                          <a:effectLst/>
                        </a:rPr>
                        <a:t>(calendar days includes weekends)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extLst>
                  <a:ext uri="{0D108BD9-81ED-4DB2-BD59-A6C34878D82A}">
                    <a16:rowId xmlns:a16="http://schemas.microsoft.com/office/drawing/2014/main" val="2984972759"/>
                  </a:ext>
                </a:extLst>
              </a:tr>
              <a:tr h="548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Containment / Correction Actions from the Client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(when the nature of the nonconformity needs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immediate containment action)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extLst>
                  <a:ext uri="{0D108BD9-81ED-4DB2-BD59-A6C34878D82A}">
                    <a16:rowId xmlns:a16="http://schemas.microsoft.com/office/drawing/2014/main" val="2215289540"/>
                  </a:ext>
                </a:extLst>
              </a:tr>
              <a:tr h="548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Containment / Correction Reviewed / Accepted by Lead Auditor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(when the nature of the nonconformity needs </a:t>
                      </a:r>
                      <a:br>
                        <a:rPr lang="en-US" sz="1100" u="none" strike="noStrike" dirty="0">
                          <a:effectLst/>
                        </a:rPr>
                      </a:br>
                      <a:r>
                        <a:rPr lang="en-US" sz="1100" u="none" strike="noStrike" dirty="0">
                          <a:effectLst/>
                        </a:rPr>
                        <a:t>immediate containment action)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Maximum of 21</a:t>
                      </a:r>
                      <a:br>
                        <a:rPr lang="en-US" sz="1100" u="none" strike="noStrike">
                          <a:effectLst/>
                        </a:rPr>
                      </a:br>
                      <a:r>
                        <a:rPr lang="en-US" sz="1100" u="none" strike="noStrike">
                          <a:effectLst/>
                        </a:rPr>
                        <a:t>(due 14 days after client submittal)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extLst>
                  <a:ext uri="{0D108BD9-81ED-4DB2-BD59-A6C34878D82A}">
                    <a16:rowId xmlns:a16="http://schemas.microsoft.com/office/drawing/2014/main" val="1061912668"/>
                  </a:ext>
                </a:extLst>
              </a:tr>
              <a:tr h="548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Root Cause  / Correction (without Containment) / Corrective Action Plans from the Client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extLst>
                  <a:ext uri="{0D108BD9-81ED-4DB2-BD59-A6C34878D82A}">
                    <a16:rowId xmlns:a16="http://schemas.microsoft.com/office/drawing/2014/main" val="4027887269"/>
                  </a:ext>
                </a:extLst>
              </a:tr>
              <a:tr h="548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Root Cause / Correction (without Containment) / Corrective Action Plans accepted by the Lead Auditor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extLst>
                  <a:ext uri="{0D108BD9-81ED-4DB2-BD59-A6C34878D82A}">
                    <a16:rowId xmlns:a16="http://schemas.microsoft.com/office/drawing/2014/main" val="93498448"/>
                  </a:ext>
                </a:extLst>
              </a:tr>
              <a:tr h="548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 dirty="0">
                          <a:effectLst/>
                        </a:rPr>
                        <a:t>Evidence from the client that demonstrates conformity has been re-established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extLst>
                  <a:ext uri="{0D108BD9-81ED-4DB2-BD59-A6C34878D82A}">
                    <a16:rowId xmlns:a16="http://schemas.microsoft.com/office/drawing/2014/main" val="1937047467"/>
                  </a:ext>
                </a:extLst>
              </a:tr>
              <a:tr h="5480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Evidence that demonstrates conformity has been re-established accepted by Lead Auditor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35" marR="9135" marT="9135" marB="0" anchor="ctr"/>
                </a:tc>
                <a:extLst>
                  <a:ext uri="{0D108BD9-81ED-4DB2-BD59-A6C34878D82A}">
                    <a16:rowId xmlns:a16="http://schemas.microsoft.com/office/drawing/2014/main" val="1522964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268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657978"/>
            <a:ext cx="10363200" cy="425069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/>
              <a:t>Submitting the audit in OASIS</a:t>
            </a:r>
          </a:p>
          <a:p>
            <a:pPr lvl="1"/>
            <a:r>
              <a:rPr lang="en-US" dirty="0"/>
              <a:t>All audit documentation (both the IAQG forms and PRI-specific forms) should be completed within 5 business days.</a:t>
            </a:r>
          </a:p>
          <a:p>
            <a:pPr lvl="1"/>
            <a:r>
              <a:rPr lang="en-US" dirty="0"/>
              <a:t>Ensure that all IAQG forms are completed and signed off.</a:t>
            </a:r>
          </a:p>
          <a:p>
            <a:pPr lvl="2"/>
            <a:r>
              <a:rPr lang="en-US" dirty="0"/>
              <a:t>Be sure that site information is correctly imported for all forms, particularly the NCR’s.</a:t>
            </a:r>
          </a:p>
          <a:p>
            <a:pPr lvl="1"/>
            <a:r>
              <a:rPr lang="en-US" dirty="0"/>
              <a:t>Once all forms are complete, submit the audit to CB Admin Review status, and email the assigned client manager.</a:t>
            </a:r>
          </a:p>
          <a:p>
            <a:pPr lvl="2"/>
            <a:r>
              <a:rPr lang="en-US" dirty="0"/>
              <a:t>The client manager can be identified either through RMS, or via the initials at the beginning of the audit number.</a:t>
            </a:r>
          </a:p>
          <a:p>
            <a:pPr lvl="3"/>
            <a:r>
              <a:rPr lang="en-US" dirty="0"/>
              <a:t>LCZ  =  Lisa Zajacs</a:t>
            </a:r>
          </a:p>
          <a:p>
            <a:pPr lvl="3"/>
            <a:r>
              <a:rPr lang="en-US" dirty="0"/>
              <a:t>DLR = Dina Rigot</a:t>
            </a:r>
          </a:p>
          <a:p>
            <a:pPr lvl="3"/>
            <a:r>
              <a:rPr lang="en-US" dirty="0"/>
              <a:t>CLM = Carol Martin</a:t>
            </a:r>
          </a:p>
          <a:p>
            <a:pPr lvl="3"/>
            <a:r>
              <a:rPr lang="en-US" dirty="0"/>
              <a:t>MLB = Marcia Brown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80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738365"/>
            <a:ext cx="10363200" cy="4170309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Expert Review</a:t>
            </a:r>
            <a:endParaRPr lang="en-US" sz="3600" b="1" dirty="0"/>
          </a:p>
          <a:p>
            <a:pPr lvl="1"/>
            <a:r>
              <a:rPr lang="en-US" dirty="0"/>
              <a:t>Audits requiring a registration decision will be assigned for expert review once the audit is submitted to CB Admin Review.</a:t>
            </a:r>
            <a:endParaRPr lang="en-US" sz="3200" dirty="0"/>
          </a:p>
          <a:p>
            <a:pPr lvl="2"/>
            <a:r>
              <a:rPr lang="en-US" dirty="0"/>
              <a:t>Audits requiring registration decision include, but are not limited to: </a:t>
            </a:r>
            <a:endParaRPr lang="en-US" sz="2800" dirty="0"/>
          </a:p>
          <a:p>
            <a:pPr lvl="3"/>
            <a:r>
              <a:rPr lang="en-US" dirty="0"/>
              <a:t>initial, recert, transfer and upgrade audits</a:t>
            </a:r>
            <a:endParaRPr lang="en-US" sz="2400" dirty="0"/>
          </a:p>
          <a:p>
            <a:pPr lvl="3"/>
            <a:r>
              <a:rPr lang="en-US" dirty="0"/>
              <a:t>audits that result in suspension</a:t>
            </a:r>
            <a:endParaRPr lang="en-US" sz="2400" dirty="0"/>
          </a:p>
          <a:p>
            <a:pPr lvl="3"/>
            <a:r>
              <a:rPr lang="en-US" dirty="0"/>
              <a:t>audits that involve an expansion or reduction of scope</a:t>
            </a:r>
            <a:endParaRPr lang="en-US" sz="2400" dirty="0"/>
          </a:p>
          <a:p>
            <a:pPr lvl="3"/>
            <a:r>
              <a:rPr lang="en-US" dirty="0"/>
              <a:t>audits that have major NCRs or a significant increase in the number of NCRs</a:t>
            </a:r>
            <a:endParaRPr lang="en-US" sz="2400" dirty="0"/>
          </a:p>
          <a:p>
            <a:pPr lvl="1"/>
            <a:r>
              <a:rPr lang="en-US" dirty="0"/>
              <a:t>Expert review is conducted anonymously, and reviewer comments and auditor responses will be communicated through the client manager.</a:t>
            </a:r>
            <a:endParaRPr lang="en-US" sz="920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28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Click link to jump to slide</a:t>
            </a:r>
            <a:endParaRPr lang="en-US" b="1" dirty="0">
              <a:hlinkClick r:id="rId3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dirty="0">
                <a:solidFill>
                  <a:srgbClr val="0070C0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Glossary of Terms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Client Manager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RF-###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RMS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Expert Reviewer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Accepted NCR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Closed NCR</a:t>
            </a:r>
            <a:endParaRPr lang="en-US" dirty="0">
              <a:solidFill>
                <a:srgbClr val="0070C0"/>
              </a:solidFill>
            </a:endParaRP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857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lvl="0"/>
            <a:r>
              <a:rPr lang="en-US" b="1" dirty="0"/>
              <a:t>Expenses/receipts entered in RMS </a:t>
            </a:r>
          </a:p>
          <a:p>
            <a:pPr lvl="1"/>
            <a:r>
              <a:rPr lang="en-US" dirty="0"/>
              <a:t>Expenses are due within 7 calendar days.</a:t>
            </a:r>
          </a:p>
          <a:p>
            <a:pPr lvl="1"/>
            <a:r>
              <a:rPr lang="en-US" dirty="0"/>
              <a:t>See </a:t>
            </a:r>
            <a:r>
              <a:rPr lang="en-US" u="sng" dirty="0">
                <a:hlinkClick r:id="rId3"/>
              </a:rPr>
              <a:t>RMS Auditor Guide – AS Process</a:t>
            </a:r>
            <a:r>
              <a:rPr lang="en-US" dirty="0"/>
              <a:t> for details on submitting expense reports in RMS.</a:t>
            </a:r>
            <a:endParaRPr lang="en-US" sz="320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Flow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61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If you have any questions, please do not hesitate to contact your client manager, or: </a:t>
            </a:r>
          </a:p>
          <a:p>
            <a:pPr marL="0" indent="0" algn="ctr">
              <a:buNone/>
            </a:pPr>
            <a:r>
              <a:rPr lang="en-US" dirty="0">
                <a:hlinkClick r:id="rId3"/>
              </a:rPr>
              <a:t>Dave Scatena</a:t>
            </a:r>
            <a:r>
              <a:rPr lang="en-US" dirty="0"/>
              <a:t> – Sr. Program Manager, Operations</a:t>
            </a:r>
            <a:endParaRPr lang="en-US" dirty="0">
              <a:hlinkClick r:id="rId4"/>
            </a:endParaRPr>
          </a:p>
          <a:p>
            <a:pPr marL="0" indent="0" algn="ctr">
              <a:buNone/>
            </a:pPr>
            <a:r>
              <a:rPr lang="en-US">
                <a:hlinkClick r:id="rId5"/>
              </a:rPr>
              <a:t>Samantha </a:t>
            </a:r>
            <a:r>
              <a:rPr lang="en-US" dirty="0">
                <a:hlinkClick r:id="rId5"/>
              </a:rPr>
              <a:t>Brock</a:t>
            </a:r>
            <a:r>
              <a:rPr lang="en-US" dirty="0"/>
              <a:t> – Quality Specialist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2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600" b="1" dirty="0"/>
              <a:t>Click link to jump to slide</a:t>
            </a:r>
            <a:endParaRPr lang="en-US" sz="2600" b="1" dirty="0">
              <a:hlinkClick r:id="rId3" action="ppaction://hlinksldjump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Process Flow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Accept audit dates in RMS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Audit planning 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Create audit plan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Conduct audit </a:t>
            </a:r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page 1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and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page 2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Manage NCR’s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Complete and submit audit documentation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Expert Review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Expenses/receipts entered in RMS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69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A8D8-6432-F447-8612-9ED04D85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4088"/>
            <a:ext cx="10515600" cy="569823"/>
          </a:xfrm>
        </p:spPr>
        <p:txBody>
          <a:bodyPr/>
          <a:lstStyle/>
          <a:p>
            <a:r>
              <a:rPr lang="en-US" dirty="0"/>
              <a:t>Glossary of Terms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CFA02-8C53-464B-9290-39E27A35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D3C65-C0CF-944D-AA10-C886B980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70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748413"/>
            <a:ext cx="10363200" cy="4160261"/>
          </a:xfrm>
        </p:spPr>
        <p:txBody>
          <a:bodyPr>
            <a:normAutofit/>
          </a:bodyPr>
          <a:lstStyle/>
          <a:p>
            <a:r>
              <a:rPr lang="en-US" dirty="0"/>
              <a:t>Also known as the Account Specialist.</a:t>
            </a:r>
          </a:p>
          <a:p>
            <a:r>
              <a:rPr lang="en-US" dirty="0"/>
              <a:t>Assigned to a particular client on an ongoing basis.</a:t>
            </a:r>
          </a:p>
          <a:p>
            <a:r>
              <a:rPr lang="en-US" dirty="0"/>
              <a:t>First point of contact for questions regarding an audit (for both auditor and client).</a:t>
            </a:r>
          </a:p>
          <a:p>
            <a:r>
              <a:rPr lang="en-US" dirty="0"/>
              <a:t>Liaison between auditor and client, when necessary.</a:t>
            </a:r>
          </a:p>
          <a:p>
            <a:r>
              <a:rPr lang="en-US" dirty="0"/>
              <a:t>Resource for the auditor in dealing with difficult clients.</a:t>
            </a:r>
          </a:p>
          <a:p>
            <a:r>
              <a:rPr lang="en-US" dirty="0"/>
              <a:t>The name and contact information of the client manager for an audit can be found on the Master Audit Program page (see </a:t>
            </a:r>
            <a:r>
              <a:rPr lang="en-US" u="sng" dirty="0">
                <a:hlinkClick r:id="rId3"/>
              </a:rPr>
              <a:t>RMS Auditor Guide – General Functionality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Manager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587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Regulated Form controlled by PRI Certification.</a:t>
            </a:r>
          </a:p>
          <a:p>
            <a:r>
              <a:rPr lang="en-US" dirty="0"/>
              <a:t>See the </a:t>
            </a:r>
            <a:r>
              <a:rPr lang="en-US" u="sng" dirty="0">
                <a:hlinkClick r:id="rId3"/>
              </a:rPr>
              <a:t>RF-115 (Audit Document Listing)</a:t>
            </a:r>
            <a:r>
              <a:rPr lang="en-US" dirty="0"/>
              <a:t> for a cross-reference of RF numbers and form names.</a:t>
            </a:r>
          </a:p>
          <a:p>
            <a:r>
              <a:rPr lang="en-US" dirty="0"/>
              <a:t>Templates for audit documents are available on the </a:t>
            </a:r>
            <a:r>
              <a:rPr lang="en-US" u="sng" dirty="0">
                <a:hlinkClick r:id="rId4"/>
              </a:rPr>
              <a:t>AS91XX:2016 Audit Documents</a:t>
            </a:r>
            <a:r>
              <a:rPr lang="en-US" dirty="0"/>
              <a:t> page.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RF-##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769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657978"/>
            <a:ext cx="10363200" cy="425069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Registrar Management System</a:t>
            </a:r>
            <a:endParaRPr lang="en-US" sz="3400" dirty="0"/>
          </a:p>
          <a:p>
            <a:r>
              <a:rPr lang="en-US" dirty="0"/>
              <a:t>Internal PRI Certification audit management system.</a:t>
            </a:r>
            <a:endParaRPr lang="en-US" sz="3400" dirty="0"/>
          </a:p>
          <a:p>
            <a:r>
              <a:rPr lang="en-US" dirty="0"/>
              <a:t>Web-based.</a:t>
            </a:r>
            <a:endParaRPr lang="en-US" sz="3400" dirty="0"/>
          </a:p>
          <a:p>
            <a:r>
              <a:rPr lang="en-US" dirty="0"/>
              <a:t>Used for availability calendar, audit assignment, limited audit reporting, and expense reports.</a:t>
            </a:r>
            <a:endParaRPr lang="en-US" sz="3400" dirty="0"/>
          </a:p>
          <a:p>
            <a:r>
              <a:rPr lang="en-US" dirty="0"/>
              <a:t>Each RMS user has their own task dashboard and is notified of assigned tasks via email. </a:t>
            </a:r>
            <a:endParaRPr lang="en-US" sz="3400" dirty="0"/>
          </a:p>
          <a:p>
            <a:pPr lvl="1"/>
            <a:r>
              <a:rPr lang="en-US" dirty="0"/>
              <a:t>Tasks on dashboard are color coded per due date: </a:t>
            </a:r>
            <a:endParaRPr lang="en-US" sz="2900" dirty="0"/>
          </a:p>
          <a:p>
            <a:pPr lvl="2"/>
            <a:r>
              <a:rPr lang="en-US" dirty="0"/>
              <a:t>green (upcoming)</a:t>
            </a:r>
            <a:endParaRPr lang="en-US" sz="2400" dirty="0"/>
          </a:p>
          <a:p>
            <a:pPr lvl="2"/>
            <a:r>
              <a:rPr lang="en-US" dirty="0"/>
              <a:t>yellow (2 days out) </a:t>
            </a:r>
            <a:endParaRPr lang="en-US" sz="2400" dirty="0"/>
          </a:p>
          <a:p>
            <a:pPr lvl="2"/>
            <a:r>
              <a:rPr lang="en-US" dirty="0"/>
              <a:t>red (past due)</a:t>
            </a:r>
            <a:endParaRPr lang="en-US" sz="2400" dirty="0"/>
          </a:p>
          <a:p>
            <a:r>
              <a:rPr lang="en-US" dirty="0"/>
              <a:t>Refer to Help tab for documents, RMS guides and audit information.</a:t>
            </a:r>
            <a:endParaRPr lang="en-US" sz="3400" dirty="0"/>
          </a:p>
          <a:p>
            <a:r>
              <a:rPr lang="en-US" dirty="0"/>
              <a:t>See </a:t>
            </a:r>
            <a:r>
              <a:rPr lang="en-US" u="sng" dirty="0">
                <a:hlinkClick r:id="rId3"/>
              </a:rPr>
              <a:t>RMS User Glossary</a:t>
            </a:r>
            <a:r>
              <a:rPr lang="en-US" dirty="0"/>
              <a:t> on the Help tab for RMS terms.</a:t>
            </a:r>
            <a:endParaRPr lang="en-US" sz="3400" dirty="0"/>
          </a:p>
          <a:p>
            <a:r>
              <a:rPr lang="en-US" b="1" dirty="0"/>
              <a:t>NOTE</a:t>
            </a:r>
            <a:r>
              <a:rPr lang="en-US" dirty="0"/>
              <a:t>: Ignore the “Type” in the middle of the screen in an audit record, this refers to the contract type – the audit type is in the top left.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17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An auditor trained to PRI Certification’s registration decision process.</a:t>
            </a:r>
          </a:p>
          <a:p>
            <a:r>
              <a:rPr lang="en-US" dirty="0"/>
              <a:t>Remains anonymous through review process to prevent hard feelings if assigned as a teammate for an audit.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Expert Reviewer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88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1647930"/>
            <a:ext cx="10363200" cy="4260744"/>
          </a:xfrm>
        </p:spPr>
        <p:txBody>
          <a:bodyPr>
            <a:normAutofit/>
          </a:bodyPr>
          <a:lstStyle/>
          <a:p>
            <a:r>
              <a:rPr lang="en-US" dirty="0"/>
              <a:t>NCR where the auditor has accepted the client’s plan for corrective action and will verify implementation of the plan at the following audit.</a:t>
            </a:r>
            <a:endParaRPr lang="en-US" sz="3400" dirty="0"/>
          </a:p>
          <a:p>
            <a:r>
              <a:rPr lang="en-US" dirty="0"/>
              <a:t>Allowed but discouraged for NCR’s at surveillance audits.</a:t>
            </a:r>
          </a:p>
          <a:p>
            <a:pPr lvl="1"/>
            <a:r>
              <a:rPr lang="en-US" dirty="0"/>
              <a:t>Accepted majors will trigger an expert review of the audit.</a:t>
            </a:r>
          </a:p>
          <a:p>
            <a:pPr lvl="1"/>
            <a:r>
              <a:rPr lang="en-US" sz="2600" dirty="0"/>
              <a:t>Not allowed at initials, recertifications, transfers, or upgrades.</a:t>
            </a:r>
          </a:p>
          <a:p>
            <a:r>
              <a:rPr lang="en-US" dirty="0"/>
              <a:t>Requires additional on-site time for verification at the next audit.</a:t>
            </a:r>
            <a:endParaRPr lang="en-US" sz="3400" dirty="0"/>
          </a:p>
          <a:p>
            <a:pPr lvl="1"/>
            <a:r>
              <a:rPr lang="en-US" dirty="0"/>
              <a:t>Additional time for verification is not considered audit time.</a:t>
            </a:r>
            <a:endParaRPr lang="en-US" sz="2900" dirty="0"/>
          </a:p>
          <a:p>
            <a:pPr lvl="1"/>
            <a:r>
              <a:rPr lang="en-US" dirty="0"/>
              <a:t>This time is not subject to the 8-hour days requirement, and may be used to extend the audit day.</a:t>
            </a:r>
            <a:endParaRPr lang="en-US" sz="2900" dirty="0"/>
          </a:p>
          <a:p>
            <a:pPr lvl="1"/>
            <a:r>
              <a:rPr lang="en-US" dirty="0"/>
              <a:t>This activity must appear on the audit plan, as non-audit time.</a:t>
            </a:r>
            <a:endParaRPr lang="en-US" sz="2900" dirty="0"/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Accepted NCR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950391"/>
      </p:ext>
    </p:extLst>
  </p:cSld>
  <p:clrMapOvr>
    <a:masterClrMapping/>
  </p:clrMapOvr>
</p:sld>
</file>

<file path=ppt/theme/theme1.xml><?xml version="1.0" encoding="utf-8"?>
<a:theme xmlns:a="http://schemas.openxmlformats.org/drawingml/2006/main" name="PRI Certification Theme">
  <a:themeElements>
    <a:clrScheme name="PRI Color Palette 2">
      <a:dk1>
        <a:srgbClr val="000000"/>
      </a:dk1>
      <a:lt1>
        <a:srgbClr val="FFFFFF"/>
      </a:lt1>
      <a:dk2>
        <a:srgbClr val="0064A8"/>
      </a:dk2>
      <a:lt2>
        <a:srgbClr val="E1EDF5"/>
      </a:lt2>
      <a:accent1>
        <a:srgbClr val="68B1E2"/>
      </a:accent1>
      <a:accent2>
        <a:srgbClr val="B9D8EA"/>
      </a:accent2>
      <a:accent3>
        <a:srgbClr val="A5A5A5"/>
      </a:accent3>
      <a:accent4>
        <a:srgbClr val="0064A8"/>
      </a:accent4>
      <a:accent5>
        <a:srgbClr val="243746"/>
      </a:accent5>
      <a:accent6>
        <a:srgbClr val="5B7E96"/>
      </a:accent6>
      <a:hlink>
        <a:srgbClr val="68B1E2"/>
      </a:hlink>
      <a:folHlink>
        <a:srgbClr val="B9D8EA"/>
      </a:folHlink>
    </a:clrScheme>
    <a:fontScheme name="PRI Nadcap Fonts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 Certification Theme" id="{C18FBBFA-287F-4CEA-B77A-63611B89B417}" vid="{679CC87D-7B33-4106-97FC-D73AA96EB5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 Certification Theme</Template>
  <TotalTime>253</TotalTime>
  <Words>1941</Words>
  <Application>Microsoft Office PowerPoint</Application>
  <PresentationFormat>Widescreen</PresentationFormat>
  <Paragraphs>230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Bold</vt:lpstr>
      <vt:lpstr>Calibri</vt:lpstr>
      <vt:lpstr>Gotham-Book</vt:lpstr>
      <vt:lpstr>Open Sans Light</vt:lpstr>
      <vt:lpstr>PRI Certification Theme</vt:lpstr>
      <vt:lpstr>Aerospace Process Summary</vt:lpstr>
      <vt:lpstr>Table of Contents</vt:lpstr>
      <vt:lpstr>Table of Contents</vt:lpstr>
      <vt:lpstr>Glossary of Terms</vt:lpstr>
      <vt:lpstr>Client Manager</vt:lpstr>
      <vt:lpstr>RF-##</vt:lpstr>
      <vt:lpstr>RMS</vt:lpstr>
      <vt:lpstr>Expert Reviewer</vt:lpstr>
      <vt:lpstr>Accepted NCR</vt:lpstr>
      <vt:lpstr>Closed NCR</vt:lpstr>
      <vt:lpstr>Process Flow</vt:lpstr>
      <vt:lpstr>Process Flow</vt:lpstr>
      <vt:lpstr>Process Flow</vt:lpstr>
      <vt:lpstr>Process Flow</vt:lpstr>
      <vt:lpstr>Process Flow</vt:lpstr>
      <vt:lpstr>Process Flow</vt:lpstr>
      <vt:lpstr>Process Flow</vt:lpstr>
      <vt:lpstr>Process Flow</vt:lpstr>
      <vt:lpstr>Process Flow</vt:lpstr>
      <vt:lpstr>Process Flow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Joseph, Apple Box Studios</dc:creator>
  <cp:lastModifiedBy>Dale McCune</cp:lastModifiedBy>
  <cp:revision>30</cp:revision>
  <dcterms:created xsi:type="dcterms:W3CDTF">2019-11-07T18:34:23Z</dcterms:created>
  <dcterms:modified xsi:type="dcterms:W3CDTF">2024-09-18T12:19:52Z</dcterms:modified>
</cp:coreProperties>
</file>