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2" r:id="rId1"/>
  </p:sldMasterIdLst>
  <p:notesMasterIdLst>
    <p:notesMasterId r:id="rId180"/>
  </p:notesMasterIdLst>
  <p:handoutMasterIdLst>
    <p:handoutMasterId r:id="rId181"/>
  </p:handoutMasterIdLst>
  <p:sldIdLst>
    <p:sldId id="256" r:id="rId2"/>
    <p:sldId id="265" r:id="rId3"/>
    <p:sldId id="260" r:id="rId4"/>
    <p:sldId id="284" r:id="rId5"/>
    <p:sldId id="312" r:id="rId6"/>
    <p:sldId id="476" r:id="rId7"/>
    <p:sldId id="313" r:id="rId8"/>
    <p:sldId id="290" r:id="rId9"/>
    <p:sldId id="291" r:id="rId10"/>
    <p:sldId id="292" r:id="rId11"/>
    <p:sldId id="293" r:id="rId12"/>
    <p:sldId id="294" r:id="rId13"/>
    <p:sldId id="295" r:id="rId14"/>
    <p:sldId id="317" r:id="rId15"/>
    <p:sldId id="296" r:id="rId16"/>
    <p:sldId id="297" r:id="rId17"/>
    <p:sldId id="318" r:id="rId18"/>
    <p:sldId id="382" r:id="rId19"/>
    <p:sldId id="319" r:id="rId20"/>
    <p:sldId id="320" r:id="rId21"/>
    <p:sldId id="383" r:id="rId22"/>
    <p:sldId id="321" r:id="rId23"/>
    <p:sldId id="322" r:id="rId24"/>
    <p:sldId id="323" r:id="rId25"/>
    <p:sldId id="324" r:id="rId26"/>
    <p:sldId id="325" r:id="rId27"/>
    <p:sldId id="326" r:id="rId28"/>
    <p:sldId id="327" r:id="rId29"/>
    <p:sldId id="328" r:id="rId30"/>
    <p:sldId id="329" r:id="rId31"/>
    <p:sldId id="330" r:id="rId32"/>
    <p:sldId id="331" r:id="rId33"/>
    <p:sldId id="332" r:id="rId34"/>
    <p:sldId id="333" r:id="rId35"/>
    <p:sldId id="334" r:id="rId36"/>
    <p:sldId id="335" r:id="rId37"/>
    <p:sldId id="336" r:id="rId38"/>
    <p:sldId id="337" r:id="rId39"/>
    <p:sldId id="338" r:id="rId40"/>
    <p:sldId id="339" r:id="rId41"/>
    <p:sldId id="384" r:id="rId42"/>
    <p:sldId id="340" r:id="rId43"/>
    <p:sldId id="341" r:id="rId44"/>
    <p:sldId id="342" r:id="rId45"/>
    <p:sldId id="343" r:id="rId46"/>
    <p:sldId id="344" r:id="rId47"/>
    <p:sldId id="345" r:id="rId48"/>
    <p:sldId id="346" r:id="rId49"/>
    <p:sldId id="347" r:id="rId50"/>
    <p:sldId id="348" r:id="rId51"/>
    <p:sldId id="349" r:id="rId52"/>
    <p:sldId id="350" r:id="rId53"/>
    <p:sldId id="351" r:id="rId54"/>
    <p:sldId id="352" r:id="rId55"/>
    <p:sldId id="353" r:id="rId56"/>
    <p:sldId id="354" r:id="rId57"/>
    <p:sldId id="355" r:id="rId58"/>
    <p:sldId id="356" r:id="rId59"/>
    <p:sldId id="357" r:id="rId60"/>
    <p:sldId id="358" r:id="rId61"/>
    <p:sldId id="359" r:id="rId62"/>
    <p:sldId id="360" r:id="rId63"/>
    <p:sldId id="361" r:id="rId64"/>
    <p:sldId id="362" r:id="rId65"/>
    <p:sldId id="363" r:id="rId66"/>
    <p:sldId id="364" r:id="rId67"/>
    <p:sldId id="365" r:id="rId68"/>
    <p:sldId id="366" r:id="rId69"/>
    <p:sldId id="367" r:id="rId70"/>
    <p:sldId id="368" r:id="rId71"/>
    <p:sldId id="369" r:id="rId72"/>
    <p:sldId id="370" r:id="rId73"/>
    <p:sldId id="424" r:id="rId74"/>
    <p:sldId id="371" r:id="rId75"/>
    <p:sldId id="372" r:id="rId76"/>
    <p:sldId id="425" r:id="rId77"/>
    <p:sldId id="373" r:id="rId78"/>
    <p:sldId id="374" r:id="rId79"/>
    <p:sldId id="375" r:id="rId80"/>
    <p:sldId id="376" r:id="rId81"/>
    <p:sldId id="377" r:id="rId82"/>
    <p:sldId id="378" r:id="rId83"/>
    <p:sldId id="379" r:id="rId84"/>
    <p:sldId id="380" r:id="rId85"/>
    <p:sldId id="381" r:id="rId86"/>
    <p:sldId id="426" r:id="rId87"/>
    <p:sldId id="427" r:id="rId88"/>
    <p:sldId id="385" r:id="rId89"/>
    <p:sldId id="466" r:id="rId90"/>
    <p:sldId id="386" r:id="rId91"/>
    <p:sldId id="387" r:id="rId92"/>
    <p:sldId id="428" r:id="rId93"/>
    <p:sldId id="429" r:id="rId94"/>
    <p:sldId id="388" r:id="rId95"/>
    <p:sldId id="467" r:id="rId96"/>
    <p:sldId id="469" r:id="rId97"/>
    <p:sldId id="389" r:id="rId98"/>
    <p:sldId id="431" r:id="rId99"/>
    <p:sldId id="430" r:id="rId100"/>
    <p:sldId id="432" r:id="rId101"/>
    <p:sldId id="470" r:id="rId102"/>
    <p:sldId id="390" r:id="rId103"/>
    <p:sldId id="391" r:id="rId104"/>
    <p:sldId id="392" r:id="rId105"/>
    <p:sldId id="393" r:id="rId106"/>
    <p:sldId id="394" r:id="rId107"/>
    <p:sldId id="395" r:id="rId108"/>
    <p:sldId id="397" r:id="rId109"/>
    <p:sldId id="398" r:id="rId110"/>
    <p:sldId id="471" r:id="rId111"/>
    <p:sldId id="399" r:id="rId112"/>
    <p:sldId id="433" r:id="rId113"/>
    <p:sldId id="472" r:id="rId114"/>
    <p:sldId id="434" r:id="rId115"/>
    <p:sldId id="400" r:id="rId116"/>
    <p:sldId id="401" r:id="rId117"/>
    <p:sldId id="402" r:id="rId118"/>
    <p:sldId id="403" r:id="rId119"/>
    <p:sldId id="404" r:id="rId120"/>
    <p:sldId id="435" r:id="rId121"/>
    <p:sldId id="436" r:id="rId122"/>
    <p:sldId id="405" r:id="rId123"/>
    <p:sldId id="396" r:id="rId124"/>
    <p:sldId id="406" r:id="rId125"/>
    <p:sldId id="407" r:id="rId126"/>
    <p:sldId id="408" r:id="rId127"/>
    <p:sldId id="437" r:id="rId128"/>
    <p:sldId id="438" r:id="rId129"/>
    <p:sldId id="409" r:id="rId130"/>
    <p:sldId id="411" r:id="rId131"/>
    <p:sldId id="452" r:id="rId132"/>
    <p:sldId id="412" r:id="rId133"/>
    <p:sldId id="413" r:id="rId134"/>
    <p:sldId id="456" r:id="rId135"/>
    <p:sldId id="457" r:id="rId136"/>
    <p:sldId id="414" r:id="rId137"/>
    <p:sldId id="415" r:id="rId138"/>
    <p:sldId id="443" r:id="rId139"/>
    <p:sldId id="444" r:id="rId140"/>
    <p:sldId id="473" r:id="rId141"/>
    <p:sldId id="445" r:id="rId142"/>
    <p:sldId id="453" r:id="rId143"/>
    <p:sldId id="446" r:id="rId144"/>
    <p:sldId id="458" r:id="rId145"/>
    <p:sldId id="459" r:id="rId146"/>
    <p:sldId id="447" r:id="rId147"/>
    <p:sldId id="460" r:id="rId148"/>
    <p:sldId id="461" r:id="rId149"/>
    <p:sldId id="462" r:id="rId150"/>
    <p:sldId id="454" r:id="rId151"/>
    <p:sldId id="448" r:id="rId152"/>
    <p:sldId id="463" r:id="rId153"/>
    <p:sldId id="464" r:id="rId154"/>
    <p:sldId id="455" r:id="rId155"/>
    <p:sldId id="449" r:id="rId156"/>
    <p:sldId id="465" r:id="rId157"/>
    <p:sldId id="450" r:id="rId158"/>
    <p:sldId id="451" r:id="rId159"/>
    <p:sldId id="410" r:id="rId160"/>
    <p:sldId id="416" r:id="rId161"/>
    <p:sldId id="417" r:id="rId162"/>
    <p:sldId id="418" r:id="rId163"/>
    <p:sldId id="419" r:id="rId164"/>
    <p:sldId id="420" r:id="rId165"/>
    <p:sldId id="421" r:id="rId166"/>
    <p:sldId id="422" r:id="rId167"/>
    <p:sldId id="423" r:id="rId168"/>
    <p:sldId id="439" r:id="rId169"/>
    <p:sldId id="440" r:id="rId170"/>
    <p:sldId id="441" r:id="rId171"/>
    <p:sldId id="442" r:id="rId172"/>
    <p:sldId id="298" r:id="rId173"/>
    <p:sldId id="299" r:id="rId174"/>
    <p:sldId id="304" r:id="rId175"/>
    <p:sldId id="305" r:id="rId176"/>
    <p:sldId id="474" r:id="rId177"/>
    <p:sldId id="475" r:id="rId178"/>
    <p:sldId id="258" r:id="rId17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58FA081-B6EF-7B2E-389F-3E8B0B648988}" name="Danyel Coyne" initials="DC" userId="S::dcoyne@p-r-i.org::28966e03-5210-4aa2-bab9-117aaeee2505" providerId="AD"/>
  <p188:author id="{C87B0788-E13D-DF54-1D17-9C63876508B1}" name="Randy Daugharthy" initials="RD" userId="S::rdaugharthy@p-r-i.org::06e487b7-5f4c-41da-8bc1-aa879c3533b5"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92"/>
    <p:restoredTop sz="88646"/>
  </p:normalViewPr>
  <p:slideViewPr>
    <p:cSldViewPr snapToGrid="0" snapToObjects="1">
      <p:cViewPr varScale="1">
        <p:scale>
          <a:sx n="80" d="100"/>
          <a:sy n="80" d="100"/>
        </p:scale>
        <p:origin x="132" y="1380"/>
      </p:cViewPr>
      <p:guideLst/>
    </p:cSldViewPr>
  </p:slideViewPr>
  <p:notesTextViewPr>
    <p:cViewPr>
      <p:scale>
        <a:sx n="1" d="1"/>
        <a:sy n="1" d="1"/>
      </p:scale>
      <p:origin x="0" y="0"/>
    </p:cViewPr>
  </p:notesTextViewPr>
  <p:notesViewPr>
    <p:cSldViewPr snapToGrid="0" snapToObjects="1">
      <p:cViewPr varScale="1">
        <p:scale>
          <a:sx n="157" d="100"/>
          <a:sy n="157" d="100"/>
        </p:scale>
        <p:origin x="4096" y="168"/>
      </p:cViewPr>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handoutMaster" Target="handoutMasters/handoutMaster1.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presProps" Target="presProps.xml"/><Relationship Id="rId6" Type="http://schemas.openxmlformats.org/officeDocument/2006/relationships/slide" Target="slides/slide5.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viewProps" Target="view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theme" Target="theme/theme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notesMaster" Target="notesMasters/notesMaster1.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microsoft.com/office/2016/11/relationships/changesInfo" Target="changesInfos/changesInfo1.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microsoft.com/office/2018/10/relationships/authors" Target="authors.xml"/><Relationship Id="rId1" Type="http://schemas.openxmlformats.org/officeDocument/2006/relationships/slideMaster" Target="slideMasters/slideMaster1.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ndy Daugharthy" userId="06e487b7-5f4c-41da-8bc1-aa879c3533b5" providerId="ADAL" clId="{B821B0CA-7B60-4CDB-9BD5-ECF4FE2F970C}"/>
    <pc:docChg chg="modSld">
      <pc:chgData name="Randy Daugharthy" userId="06e487b7-5f4c-41da-8bc1-aa879c3533b5" providerId="ADAL" clId="{B821B0CA-7B60-4CDB-9BD5-ECF4FE2F970C}" dt="2022-03-30T13:01:12.955" v="13" actId="1076"/>
      <pc:docMkLst>
        <pc:docMk/>
      </pc:docMkLst>
      <pc:sldChg chg="modSp mod">
        <pc:chgData name="Randy Daugharthy" userId="06e487b7-5f4c-41da-8bc1-aa879c3533b5" providerId="ADAL" clId="{B821B0CA-7B60-4CDB-9BD5-ECF4FE2F970C}" dt="2022-03-30T13:01:12.955" v="13" actId="1076"/>
        <pc:sldMkLst>
          <pc:docMk/>
          <pc:sldMk cId="1494586060" sldId="265"/>
        </pc:sldMkLst>
        <pc:spChg chg="mod">
          <ac:chgData name="Randy Daugharthy" userId="06e487b7-5f4c-41da-8bc1-aa879c3533b5" providerId="ADAL" clId="{B821B0CA-7B60-4CDB-9BD5-ECF4FE2F970C}" dt="2022-03-30T13:00:59.567" v="12" actId="20577"/>
          <ac:spMkLst>
            <pc:docMk/>
            <pc:sldMk cId="1494586060" sldId="265"/>
            <ac:spMk id="13" creationId="{353BC11E-C7D4-1A47-9E1E-416348277BD6}"/>
          </ac:spMkLst>
        </pc:spChg>
        <pc:spChg chg="mod">
          <ac:chgData name="Randy Daugharthy" userId="06e487b7-5f4c-41da-8bc1-aa879c3533b5" providerId="ADAL" clId="{B821B0CA-7B60-4CDB-9BD5-ECF4FE2F970C}" dt="2022-03-30T13:01:12.955" v="13" actId="1076"/>
          <ac:spMkLst>
            <pc:docMk/>
            <pc:sldMk cId="1494586060" sldId="265"/>
            <ac:spMk id="14" creationId="{E239CDC8-A54D-A940-88E3-ED24E4B7792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C072B30-02F1-F242-B03F-24DE5E58C8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2E0BA40-E9B7-854B-B6F1-296F3438639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109C3-8838-F543-BB57-5C5827D44EBD}" type="datetimeFigureOut">
              <a:rPr lang="en-US" smtClean="0"/>
              <a:t>11/22/2022</a:t>
            </a:fld>
            <a:endParaRPr lang="en-US"/>
          </a:p>
        </p:txBody>
      </p:sp>
      <p:sp>
        <p:nvSpPr>
          <p:cNvPr id="4" name="Footer Placeholder 3">
            <a:extLst>
              <a:ext uri="{FF2B5EF4-FFF2-40B4-BE49-F238E27FC236}">
                <a16:creationId xmlns:a16="http://schemas.microsoft.com/office/drawing/2014/main" id="{98AAEC16-AE5B-6244-BF35-56E7838BDCD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48E0FE8-7D5C-7D4F-81D3-0EA11A225A6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04F40BA-9B09-7F41-9111-7D775AFE8A77}" type="slidenum">
              <a:rPr lang="en-US" smtClean="0"/>
              <a:t>‹#›</a:t>
            </a:fld>
            <a:endParaRPr lang="en-US"/>
          </a:p>
        </p:txBody>
      </p:sp>
    </p:spTree>
    <p:extLst>
      <p:ext uri="{BB962C8B-B14F-4D97-AF65-F5344CB8AC3E}">
        <p14:creationId xmlns:p14="http://schemas.microsoft.com/office/powerpoint/2010/main" val="40332033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4CE59C-98B9-DA40-968B-8008F1DCFD50}" type="datetimeFigureOut">
              <a:rPr lang="en-US" smtClean="0"/>
              <a:t>11/22/2022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6961EA-1226-B44B-82F4-33BDD934A83D}" type="slidenum">
              <a:rPr lang="en-US" smtClean="0"/>
              <a:t>‹#›</a:t>
            </a:fld>
            <a:endParaRPr lang="en-US"/>
          </a:p>
        </p:txBody>
      </p:sp>
    </p:spTree>
    <p:extLst>
      <p:ext uri="{BB962C8B-B14F-4D97-AF65-F5344CB8AC3E}">
        <p14:creationId xmlns:p14="http://schemas.microsoft.com/office/powerpoint/2010/main" val="33345306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1</a:t>
            </a:fld>
            <a:endParaRPr lang="en-US"/>
          </a:p>
        </p:txBody>
      </p:sp>
    </p:spTree>
    <p:extLst>
      <p:ext uri="{BB962C8B-B14F-4D97-AF65-F5344CB8AC3E}">
        <p14:creationId xmlns:p14="http://schemas.microsoft.com/office/powerpoint/2010/main" val="40539989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125</a:t>
            </a:fld>
            <a:endParaRPr lang="en-US"/>
          </a:p>
        </p:txBody>
      </p:sp>
    </p:spTree>
    <p:extLst>
      <p:ext uri="{BB962C8B-B14F-4D97-AF65-F5344CB8AC3E}">
        <p14:creationId xmlns:p14="http://schemas.microsoft.com/office/powerpoint/2010/main" val="3010859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168</a:t>
            </a:fld>
            <a:endParaRPr lang="en-US"/>
          </a:p>
        </p:txBody>
      </p:sp>
    </p:spTree>
    <p:extLst>
      <p:ext uri="{BB962C8B-B14F-4D97-AF65-F5344CB8AC3E}">
        <p14:creationId xmlns:p14="http://schemas.microsoft.com/office/powerpoint/2010/main" val="883690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178</a:t>
            </a:fld>
            <a:endParaRPr lang="en-US"/>
          </a:p>
        </p:txBody>
      </p:sp>
    </p:spTree>
    <p:extLst>
      <p:ext uri="{BB962C8B-B14F-4D97-AF65-F5344CB8AC3E}">
        <p14:creationId xmlns:p14="http://schemas.microsoft.com/office/powerpoint/2010/main" val="4040902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2</a:t>
            </a:fld>
            <a:endParaRPr lang="en-US"/>
          </a:p>
        </p:txBody>
      </p:sp>
    </p:spTree>
    <p:extLst>
      <p:ext uri="{BB962C8B-B14F-4D97-AF65-F5344CB8AC3E}">
        <p14:creationId xmlns:p14="http://schemas.microsoft.com/office/powerpoint/2010/main" val="24681239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3</a:t>
            </a:fld>
            <a:endParaRPr lang="en-US"/>
          </a:p>
        </p:txBody>
      </p:sp>
    </p:spTree>
    <p:extLst>
      <p:ext uri="{BB962C8B-B14F-4D97-AF65-F5344CB8AC3E}">
        <p14:creationId xmlns:p14="http://schemas.microsoft.com/office/powerpoint/2010/main" val="6712801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58</a:t>
            </a:fld>
            <a:endParaRPr lang="en-US"/>
          </a:p>
        </p:txBody>
      </p:sp>
    </p:spTree>
    <p:extLst>
      <p:ext uri="{BB962C8B-B14F-4D97-AF65-F5344CB8AC3E}">
        <p14:creationId xmlns:p14="http://schemas.microsoft.com/office/powerpoint/2010/main" val="305622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70</a:t>
            </a:fld>
            <a:endParaRPr lang="en-US"/>
          </a:p>
        </p:txBody>
      </p:sp>
    </p:spTree>
    <p:extLst>
      <p:ext uri="{BB962C8B-B14F-4D97-AF65-F5344CB8AC3E}">
        <p14:creationId xmlns:p14="http://schemas.microsoft.com/office/powerpoint/2010/main" val="26226481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84</a:t>
            </a:fld>
            <a:endParaRPr lang="en-US"/>
          </a:p>
        </p:txBody>
      </p:sp>
    </p:spTree>
    <p:extLst>
      <p:ext uri="{BB962C8B-B14F-4D97-AF65-F5344CB8AC3E}">
        <p14:creationId xmlns:p14="http://schemas.microsoft.com/office/powerpoint/2010/main" val="14182130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88</a:t>
            </a:fld>
            <a:endParaRPr lang="en-US"/>
          </a:p>
        </p:txBody>
      </p:sp>
    </p:spTree>
    <p:extLst>
      <p:ext uri="{BB962C8B-B14F-4D97-AF65-F5344CB8AC3E}">
        <p14:creationId xmlns:p14="http://schemas.microsoft.com/office/powerpoint/2010/main" val="28777112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89</a:t>
            </a:fld>
            <a:endParaRPr lang="en-US"/>
          </a:p>
        </p:txBody>
      </p:sp>
    </p:spTree>
    <p:extLst>
      <p:ext uri="{BB962C8B-B14F-4D97-AF65-F5344CB8AC3E}">
        <p14:creationId xmlns:p14="http://schemas.microsoft.com/office/powerpoint/2010/main" val="1837187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90</a:t>
            </a:fld>
            <a:endParaRPr lang="en-US"/>
          </a:p>
        </p:txBody>
      </p:sp>
    </p:spTree>
    <p:extLst>
      <p:ext uri="{BB962C8B-B14F-4D97-AF65-F5344CB8AC3E}">
        <p14:creationId xmlns:p14="http://schemas.microsoft.com/office/powerpoint/2010/main" val="2814359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Banner ">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E1D88DE-5696-2E42-AAFC-6717650AFAD0}"/>
              </a:ext>
            </a:extLst>
          </p:cNvPr>
          <p:cNvSpPr>
            <a:spLocks noGrp="1"/>
          </p:cNvSpPr>
          <p:nvPr>
            <p:ph type="pic" sz="quarter" idx="10" hasCustomPrompt="1"/>
          </p:nvPr>
        </p:nvSpPr>
        <p:spPr>
          <a:xfrm>
            <a:off x="0" y="0"/>
            <a:ext cx="12192000" cy="6858000"/>
          </a:xfrm>
          <a:pattFill prst="pct5">
            <a:fgClr>
              <a:schemeClr val="accent2"/>
            </a:fgClr>
            <a:bgClr>
              <a:schemeClr val="accent4"/>
            </a:bgClr>
          </a:patt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solidFill>
                  <a:schemeClr val="bg2"/>
                </a:solidFill>
                <a:latin typeface="Arial" panose="020B0604020202020204" pitchFamily="34" charset="0"/>
                <a:cs typeface="Arial" panose="020B0604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Tree>
    <p:extLst>
      <p:ext uri="{BB962C8B-B14F-4D97-AF65-F5344CB8AC3E}">
        <p14:creationId xmlns:p14="http://schemas.microsoft.com/office/powerpoint/2010/main" val="3164952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reliminary Slides Image 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AEE77AC5-36FE-2F4A-8825-EB388249D7D1}"/>
              </a:ext>
            </a:extLst>
          </p:cNvPr>
          <p:cNvSpPr/>
          <p:nvPr/>
        </p:nvSpPr>
        <p:spPr>
          <a:xfrm>
            <a:off x="0" y="0"/>
            <a:ext cx="9593848" cy="6858000"/>
          </a:xfrm>
          <a:custGeom>
            <a:avLst/>
            <a:gdLst>
              <a:gd name="connsiteX0" fmla="*/ 0 w 9593848"/>
              <a:gd name="connsiteY0" fmla="*/ 0 h 6858000"/>
              <a:gd name="connsiteX1" fmla="*/ 2755356 w 9593848"/>
              <a:gd name="connsiteY1" fmla="*/ 0 h 6858000"/>
              <a:gd name="connsiteX2" fmla="*/ 3754498 w 9593848"/>
              <a:gd name="connsiteY2" fmla="*/ 0 h 6858000"/>
              <a:gd name="connsiteX3" fmla="*/ 9593848 w 9593848"/>
              <a:gd name="connsiteY3" fmla="*/ 0 h 6858000"/>
              <a:gd name="connsiteX4" fmla="*/ 6627283 w 9593848"/>
              <a:gd name="connsiteY4" fmla="*/ 6858000 h 6858000"/>
              <a:gd name="connsiteX5" fmla="*/ 3754498 w 9593848"/>
              <a:gd name="connsiteY5" fmla="*/ 6858000 h 6858000"/>
              <a:gd name="connsiteX6" fmla="*/ 2755356 w 9593848"/>
              <a:gd name="connsiteY6" fmla="*/ 6858000 h 6858000"/>
              <a:gd name="connsiteX7" fmla="*/ 0 w 9593848"/>
              <a:gd name="connsiteY7" fmla="*/ 6858000 h 6858000"/>
              <a:gd name="connsiteX8" fmla="*/ 0 w 9593848"/>
              <a:gd name="connsiteY8"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93848" h="6858000">
                <a:moveTo>
                  <a:pt x="0" y="0"/>
                </a:moveTo>
                <a:lnTo>
                  <a:pt x="2755356" y="0"/>
                </a:lnTo>
                <a:lnTo>
                  <a:pt x="3754498" y="0"/>
                </a:lnTo>
                <a:lnTo>
                  <a:pt x="9593848" y="0"/>
                </a:lnTo>
                <a:lnTo>
                  <a:pt x="6627283" y="6858000"/>
                </a:lnTo>
                <a:lnTo>
                  <a:pt x="3754498" y="6858000"/>
                </a:lnTo>
                <a:lnTo>
                  <a:pt x="2755356" y="6858000"/>
                </a:lnTo>
                <a:lnTo>
                  <a:pt x="0" y="68580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50976"/>
            <a:ext cx="5181600" cy="985033"/>
          </a:xfrm>
          <a:ln>
            <a:noFill/>
          </a:ln>
        </p:spPr>
        <p:txBody>
          <a:bodyPr anchor="t">
            <a:normAutofit/>
          </a:bodyPr>
          <a:lstStyle>
            <a:lvl1pPr>
              <a:buClr>
                <a:schemeClr val="bg1"/>
              </a:buClr>
              <a:defRPr sz="3200" b="1" i="0">
                <a:solidFill>
                  <a:schemeClr val="bg1"/>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966823"/>
            <a:ext cx="5469632" cy="526073"/>
          </a:xfrm>
          <a:ln>
            <a:noFill/>
          </a:ln>
        </p:spPr>
        <p:txBody>
          <a:bodyPr anchor="t">
            <a:noAutofit/>
          </a:bodyPr>
          <a:lstStyle>
            <a:lvl1pPr marL="0" indent="0" algn="l">
              <a:buClr>
                <a:schemeClr val="bg1"/>
              </a:buClr>
              <a:buNone/>
              <a:defRPr sz="2200" b="0" i="0" cap="all" baseline="0">
                <a:solidFill>
                  <a:schemeClr val="bg1"/>
                </a:solidFill>
                <a:latin typeface="+mn-lt"/>
              </a:defRPr>
            </a:lvl1pPr>
          </a:lstStyle>
          <a:p>
            <a:pPr lvl="0"/>
            <a:r>
              <a:rPr lang="en-US" dirty="0"/>
              <a:t>CLICK TO EDIT MASTER TEXT STYLES</a:t>
            </a:r>
          </a:p>
        </p:txBody>
      </p:sp>
      <p:sp>
        <p:nvSpPr>
          <p:cNvPr id="13" name="Picture Placeholder 12">
            <a:extLst>
              <a:ext uri="{FF2B5EF4-FFF2-40B4-BE49-F238E27FC236}">
                <a16:creationId xmlns:a16="http://schemas.microsoft.com/office/drawing/2014/main" id="{CAB80103-2FD4-2144-89E1-EC7CD7A02B65}"/>
              </a:ext>
            </a:extLst>
          </p:cNvPr>
          <p:cNvSpPr>
            <a:spLocks noGrp="1"/>
          </p:cNvSpPr>
          <p:nvPr>
            <p:ph type="pic" sz="quarter" idx="21" hasCustomPrompt="1"/>
          </p:nvPr>
        </p:nvSpPr>
        <p:spPr>
          <a:xfrm>
            <a:off x="5404000" y="981790"/>
            <a:ext cx="6788001" cy="5222198"/>
          </a:xfrm>
          <a:custGeom>
            <a:avLst/>
            <a:gdLst>
              <a:gd name="connsiteX0" fmla="*/ 2279281 w 6788001"/>
              <a:gd name="connsiteY0" fmla="*/ 0 h 5222198"/>
              <a:gd name="connsiteX1" fmla="*/ 6788001 w 6788001"/>
              <a:gd name="connsiteY1" fmla="*/ 0 h 5222198"/>
              <a:gd name="connsiteX2" fmla="*/ 6788001 w 6788001"/>
              <a:gd name="connsiteY2" fmla="*/ 5125323 h 5222198"/>
              <a:gd name="connsiteX3" fmla="*/ 6788000 w 6788001"/>
              <a:gd name="connsiteY3" fmla="*/ 5125323 h 5222198"/>
              <a:gd name="connsiteX4" fmla="*/ 6788000 w 6788001"/>
              <a:gd name="connsiteY4" fmla="*/ 5222198 h 5222198"/>
              <a:gd name="connsiteX5" fmla="*/ 0 w 6788001"/>
              <a:gd name="connsiteY5" fmla="*/ 5222198 h 5222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88001" h="5222198">
                <a:moveTo>
                  <a:pt x="2279281" y="0"/>
                </a:moveTo>
                <a:lnTo>
                  <a:pt x="6788001" y="0"/>
                </a:lnTo>
                <a:lnTo>
                  <a:pt x="6788001" y="5125323"/>
                </a:lnTo>
                <a:lnTo>
                  <a:pt x="6788000" y="5125323"/>
                </a:lnTo>
                <a:lnTo>
                  <a:pt x="6788000" y="5222198"/>
                </a:lnTo>
                <a:lnTo>
                  <a:pt x="0" y="5222198"/>
                </a:lnTo>
                <a:close/>
              </a:path>
            </a:pathLst>
          </a:custGeom>
          <a:pattFill prst="pct5">
            <a:fgClr>
              <a:schemeClr val="bg1"/>
            </a:fgClr>
            <a:bgClr>
              <a:schemeClr val="accent4"/>
            </a:bgClr>
          </a:pattFill>
        </p:spPr>
        <p:txBody>
          <a:bodyPr wrap="square">
            <a:noAutofit/>
          </a:bodyPr>
          <a:lstStyle>
            <a:lvl1pPr marL="228600" marR="0" indent="-228600" algn="l" defTabSz="914400" rtl="0" eaLnBrk="1" fontAlgn="auto" latinLnBrk="0" hangingPunct="1">
              <a:lnSpc>
                <a:spcPct val="90000"/>
              </a:lnSpc>
              <a:spcBef>
                <a:spcPts val="1000"/>
              </a:spcBef>
              <a:spcAft>
                <a:spcPts val="0"/>
              </a:spcAft>
              <a:buClr>
                <a:schemeClr val="bg1"/>
              </a:buClr>
              <a:buSzTx/>
              <a:buFont typeface="Arial" panose="020B0604020202020204" pitchFamily="34" charset="0"/>
              <a:buChar char="•"/>
              <a:tabLst/>
              <a:defRPr sz="1600" b="0">
                <a:solidFill>
                  <a:schemeClr val="bg1"/>
                </a:solidFill>
                <a:latin typeface="+mn-lt"/>
                <a:ea typeface="Open Sans" panose="020B0606030504020204" pitchFamily="34" charset="0"/>
                <a:cs typeface="Open Sans" panose="020B0606030504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11" name="Content Placeholder 20">
            <a:extLst>
              <a:ext uri="{FF2B5EF4-FFF2-40B4-BE49-F238E27FC236}">
                <a16:creationId xmlns:a16="http://schemas.microsoft.com/office/drawing/2014/main" id="{D1CDE595-6ED8-2947-94E6-904F16877878}"/>
              </a:ext>
            </a:extLst>
          </p:cNvPr>
          <p:cNvSpPr>
            <a:spLocks noGrp="1"/>
          </p:cNvSpPr>
          <p:nvPr>
            <p:ph sz="quarter" idx="16"/>
          </p:nvPr>
        </p:nvSpPr>
        <p:spPr>
          <a:xfrm>
            <a:off x="914400" y="2636912"/>
            <a:ext cx="4762500" cy="3567076"/>
          </a:xfrm>
        </p:spPr>
        <p:txBody>
          <a:bodyPr/>
          <a:lstStyle>
            <a:lvl1pPr>
              <a:buClr>
                <a:schemeClr val="bg1"/>
              </a:buClr>
              <a:defRPr b="0" i="0">
                <a:solidFill>
                  <a:schemeClr val="bg1"/>
                </a:solidFill>
                <a:latin typeface="+mn-lt"/>
              </a:defRPr>
            </a:lvl1pPr>
            <a:lvl2pPr>
              <a:buClr>
                <a:schemeClr val="bg1"/>
              </a:buClr>
              <a:defRPr b="0" i="0">
                <a:solidFill>
                  <a:schemeClr val="bg1"/>
                </a:solidFill>
                <a:latin typeface="+mn-lt"/>
              </a:defRPr>
            </a:lvl2pPr>
            <a:lvl3pPr>
              <a:buClr>
                <a:schemeClr val="bg1"/>
              </a:buClr>
              <a:defRPr b="0" i="0">
                <a:solidFill>
                  <a:schemeClr val="bg1"/>
                </a:solidFill>
                <a:latin typeface="+mn-lt"/>
              </a:defRPr>
            </a:lvl3pPr>
            <a:lvl4pPr>
              <a:buClr>
                <a:schemeClr val="bg1"/>
              </a:buClr>
              <a:defRPr b="0" i="0">
                <a:solidFill>
                  <a:schemeClr val="bg1"/>
                </a:solidFill>
                <a:latin typeface="+mn-lt"/>
              </a:defRPr>
            </a:lvl4pPr>
            <a:lvl5pPr>
              <a:buClr>
                <a:schemeClr val="bg1"/>
              </a:buClr>
              <a:defRPr b="0" i="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A2BD1D44-EFA5-CE41-BD3D-5470790C438F}"/>
              </a:ext>
            </a:extLst>
          </p:cNvPr>
          <p:cNvSpPr>
            <a:spLocks noGrp="1"/>
          </p:cNvSpPr>
          <p:nvPr>
            <p:ph type="ftr" sz="quarter" idx="22"/>
          </p:nvPr>
        </p:nvSpPr>
        <p:spPr/>
        <p:txBody>
          <a:bodyPr/>
          <a:lstStyle/>
          <a:p>
            <a:r>
              <a:rPr lang="en-US"/>
              <a:t>Copyright© Performance Review Institute (RF-153 Rev. 1)</a:t>
            </a:r>
            <a:endParaRPr lang="en-US" dirty="0"/>
          </a:p>
        </p:txBody>
      </p:sp>
      <p:sp>
        <p:nvSpPr>
          <p:cNvPr id="3" name="Slide Number Placeholder 2">
            <a:extLst>
              <a:ext uri="{FF2B5EF4-FFF2-40B4-BE49-F238E27FC236}">
                <a16:creationId xmlns:a16="http://schemas.microsoft.com/office/drawing/2014/main" id="{408D6DE3-1CDF-AC48-98D4-12B90C30894F}"/>
              </a:ext>
            </a:extLst>
          </p:cNvPr>
          <p:cNvSpPr>
            <a:spLocks noGrp="1"/>
          </p:cNvSpPr>
          <p:nvPr>
            <p:ph type="sldNum" sz="quarter" idx="23"/>
          </p:nvPr>
        </p:nvSpPr>
        <p:spPr/>
        <p:txBody>
          <a:bodyPr/>
          <a:lstStyle/>
          <a:p>
            <a:fld id="{836C8E4F-BDC4-414D-910C-516BEB09BCD1}" type="slidenum">
              <a:rPr lang="en-US" smtClean="0"/>
              <a:t>‹#›</a:t>
            </a:fld>
            <a:endParaRPr lang="en-US"/>
          </a:p>
        </p:txBody>
      </p:sp>
      <p:pic>
        <p:nvPicPr>
          <p:cNvPr id="10" name="Picture 9">
            <a:extLst>
              <a:ext uri="{FF2B5EF4-FFF2-40B4-BE49-F238E27FC236}">
                <a16:creationId xmlns:a16="http://schemas.microsoft.com/office/drawing/2014/main" id="{71E21AF9-AE5C-364D-9131-CBB936583650}"/>
              </a:ext>
            </a:extLst>
          </p:cNvPr>
          <p:cNvPicPr>
            <a:picLocks noChangeAspect="1"/>
          </p:cNvPicPr>
          <p:nvPr/>
        </p:nvPicPr>
        <p:blipFill>
          <a:blip r:embed="rId2"/>
          <a:srcRect/>
          <a:stretch/>
        </p:blipFill>
        <p:spPr>
          <a:xfrm>
            <a:off x="9696618" y="245353"/>
            <a:ext cx="2103120" cy="428334"/>
          </a:xfrm>
          <a:prstGeom prst="rect">
            <a:avLst/>
          </a:prstGeom>
        </p:spPr>
      </p:pic>
    </p:spTree>
    <p:extLst>
      <p:ext uri="{BB962C8B-B14F-4D97-AF65-F5344CB8AC3E}">
        <p14:creationId xmlns:p14="http://schemas.microsoft.com/office/powerpoint/2010/main" val="3944848541"/>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ntent or Agenda">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AFD3181A-094B-B249-B7A1-FD23BC2480A2}"/>
              </a:ext>
            </a:extLst>
          </p:cNvPr>
          <p:cNvSpPr/>
          <p:nvPr/>
        </p:nvSpPr>
        <p:spPr>
          <a:xfrm>
            <a:off x="0" y="0"/>
            <a:ext cx="5287017" cy="6858000"/>
          </a:xfrm>
          <a:custGeom>
            <a:avLst/>
            <a:gdLst>
              <a:gd name="connsiteX0" fmla="*/ 0 w 5287017"/>
              <a:gd name="connsiteY0" fmla="*/ 0 h 6858000"/>
              <a:gd name="connsiteX1" fmla="*/ 5287017 w 5287017"/>
              <a:gd name="connsiteY1" fmla="*/ 0 h 6858000"/>
              <a:gd name="connsiteX2" fmla="*/ 2320452 w 5287017"/>
              <a:gd name="connsiteY2" fmla="*/ 6858000 h 6858000"/>
              <a:gd name="connsiteX3" fmla="*/ 0 w 5287017"/>
              <a:gd name="connsiteY3" fmla="*/ 6858000 h 6858000"/>
              <a:gd name="connsiteX4" fmla="*/ 0 w 528701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7017" h="6858000">
                <a:moveTo>
                  <a:pt x="0" y="0"/>
                </a:moveTo>
                <a:lnTo>
                  <a:pt x="5287017" y="0"/>
                </a:lnTo>
                <a:lnTo>
                  <a:pt x="2320452" y="6858000"/>
                </a:lnTo>
                <a:lnTo>
                  <a:pt x="0" y="68580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6">
            <a:extLst>
              <a:ext uri="{FF2B5EF4-FFF2-40B4-BE49-F238E27FC236}">
                <a16:creationId xmlns:a16="http://schemas.microsoft.com/office/drawing/2014/main" id="{E6DC67E5-E61B-CF42-BAAC-413A81D7BA15}"/>
              </a:ext>
            </a:extLst>
          </p:cNvPr>
          <p:cNvSpPr>
            <a:spLocks noGrp="1"/>
          </p:cNvSpPr>
          <p:nvPr>
            <p:ph type="title" hasCustomPrompt="1"/>
          </p:nvPr>
        </p:nvSpPr>
        <p:spPr>
          <a:xfrm>
            <a:off x="914400" y="1538557"/>
            <a:ext cx="2980267" cy="1407843"/>
          </a:xfrm>
        </p:spPr>
        <p:txBody>
          <a:bodyPr anchor="t">
            <a:normAutofit/>
          </a:bodyPr>
          <a:lstStyle>
            <a:lvl1pPr>
              <a:defRPr sz="3200" b="1" i="0">
                <a:solidFill>
                  <a:schemeClr val="bg1"/>
                </a:solidFill>
                <a:latin typeface="+mj-lt"/>
              </a:defRPr>
            </a:lvl1pPr>
          </a:lstStyle>
          <a:p>
            <a:r>
              <a:rPr lang="en-US" dirty="0"/>
              <a:t>CLICK TO EDIT MASTER TITLE STYLE</a:t>
            </a:r>
          </a:p>
        </p:txBody>
      </p:sp>
      <p:sp>
        <p:nvSpPr>
          <p:cNvPr id="10" name="Text Placeholder 6">
            <a:extLst>
              <a:ext uri="{FF2B5EF4-FFF2-40B4-BE49-F238E27FC236}">
                <a16:creationId xmlns:a16="http://schemas.microsoft.com/office/drawing/2014/main" id="{7EB42814-B1D7-F146-8428-D55841FA664A}"/>
              </a:ext>
            </a:extLst>
          </p:cNvPr>
          <p:cNvSpPr>
            <a:spLocks noGrp="1"/>
          </p:cNvSpPr>
          <p:nvPr>
            <p:ph type="body" sz="quarter" idx="10" hasCustomPrompt="1"/>
          </p:nvPr>
        </p:nvSpPr>
        <p:spPr>
          <a:xfrm>
            <a:off x="914400" y="2946400"/>
            <a:ext cx="2980267" cy="1072444"/>
          </a:xfrm>
        </p:spPr>
        <p:txBody>
          <a:bodyPr anchor="t">
            <a:noAutofit/>
          </a:bodyPr>
          <a:lstStyle>
            <a:lvl1pPr marL="0" indent="0" algn="l">
              <a:buNone/>
              <a:defRPr sz="2200" b="0" i="0" cap="all" baseline="0">
                <a:solidFill>
                  <a:schemeClr val="bg1"/>
                </a:solidFill>
                <a:latin typeface="+mn-lt"/>
              </a:defRPr>
            </a:lvl1pPr>
          </a:lstStyle>
          <a:p>
            <a:pPr lvl="0"/>
            <a:r>
              <a:rPr lang="en-US" dirty="0"/>
              <a:t>CLICK TO EDIT MASTER TEXT STYLES</a:t>
            </a:r>
          </a:p>
        </p:txBody>
      </p:sp>
      <p:sp>
        <p:nvSpPr>
          <p:cNvPr id="11" name="Content Placeholder 20">
            <a:extLst>
              <a:ext uri="{FF2B5EF4-FFF2-40B4-BE49-F238E27FC236}">
                <a16:creationId xmlns:a16="http://schemas.microsoft.com/office/drawing/2014/main" id="{A5764E4C-1FDB-1644-8CF6-5368B1D6774A}"/>
              </a:ext>
            </a:extLst>
          </p:cNvPr>
          <p:cNvSpPr>
            <a:spLocks noGrp="1"/>
          </p:cNvSpPr>
          <p:nvPr>
            <p:ph sz="quarter" idx="16"/>
          </p:nvPr>
        </p:nvSpPr>
        <p:spPr>
          <a:xfrm>
            <a:off x="5596569" y="1538557"/>
            <a:ext cx="6203169" cy="4498975"/>
          </a:xfrm>
        </p:spPr>
        <p:txBody>
          <a:bodyPr/>
          <a:lstStyle>
            <a:lvl1pPr>
              <a:defRPr b="0" i="0">
                <a:solidFill>
                  <a:schemeClr val="accent5"/>
                </a:solidFill>
                <a:latin typeface="+mn-lt"/>
              </a:defRPr>
            </a:lvl1pPr>
            <a:lvl2pPr>
              <a:defRPr b="0" i="0">
                <a:solidFill>
                  <a:schemeClr val="accent5"/>
                </a:solidFill>
                <a:latin typeface="+mn-lt"/>
              </a:defRPr>
            </a:lvl2pPr>
            <a:lvl3pPr>
              <a:defRPr b="0" i="0">
                <a:solidFill>
                  <a:schemeClr val="accent5"/>
                </a:solidFill>
                <a:latin typeface="+mn-lt"/>
              </a:defRPr>
            </a:lvl3pPr>
            <a:lvl4pPr>
              <a:defRPr b="0" i="0">
                <a:solidFill>
                  <a:schemeClr val="accent5"/>
                </a:solidFill>
                <a:latin typeface="+mn-lt"/>
              </a:defRPr>
            </a:lvl4pPr>
            <a:lvl5pPr>
              <a:defRPr b="0" i="0">
                <a:solidFill>
                  <a:schemeClr val="accent5"/>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A641F517-2AB8-B248-AC9F-22FD5F4ABE8B}"/>
              </a:ext>
            </a:extLst>
          </p:cNvPr>
          <p:cNvSpPr>
            <a:spLocks noGrp="1"/>
          </p:cNvSpPr>
          <p:nvPr>
            <p:ph type="ftr" sz="quarter" idx="17"/>
          </p:nvPr>
        </p:nvSpPr>
        <p:spPr/>
        <p:txBody>
          <a:bodyPr/>
          <a:lstStyle/>
          <a:p>
            <a:r>
              <a:rPr lang="en-US"/>
              <a:t>Copyright© Performance Review Institute (RF-153 Rev. 1)</a:t>
            </a:r>
            <a:endParaRPr lang="en-US" dirty="0"/>
          </a:p>
        </p:txBody>
      </p:sp>
      <p:sp>
        <p:nvSpPr>
          <p:cNvPr id="3" name="Slide Number Placeholder 2">
            <a:extLst>
              <a:ext uri="{FF2B5EF4-FFF2-40B4-BE49-F238E27FC236}">
                <a16:creationId xmlns:a16="http://schemas.microsoft.com/office/drawing/2014/main" id="{FA09FF3B-391A-7140-AF22-7DC187FA5356}"/>
              </a:ext>
            </a:extLst>
          </p:cNvPr>
          <p:cNvSpPr>
            <a:spLocks noGrp="1"/>
          </p:cNvSpPr>
          <p:nvPr>
            <p:ph type="sldNum" sz="quarter" idx="18"/>
          </p:nvPr>
        </p:nvSpPr>
        <p:spPr/>
        <p:txBody>
          <a:bodyPr/>
          <a:lstStyle/>
          <a:p>
            <a:fld id="{836C8E4F-BDC4-414D-910C-516BEB09BCD1}" type="slidenum">
              <a:rPr lang="en-US" smtClean="0"/>
              <a:t>‹#›</a:t>
            </a:fld>
            <a:endParaRPr lang="en-US"/>
          </a:p>
        </p:txBody>
      </p:sp>
      <p:pic>
        <p:nvPicPr>
          <p:cNvPr id="13" name="Picture 12">
            <a:extLst>
              <a:ext uri="{FF2B5EF4-FFF2-40B4-BE49-F238E27FC236}">
                <a16:creationId xmlns:a16="http://schemas.microsoft.com/office/drawing/2014/main" id="{9DF1291D-157D-1048-ABBB-841FB70E483F}"/>
              </a:ext>
            </a:extLst>
          </p:cNvPr>
          <p:cNvPicPr>
            <a:picLocks noChangeAspect="1"/>
          </p:cNvPicPr>
          <p:nvPr/>
        </p:nvPicPr>
        <p:blipFill>
          <a:blip r:embed="rId2"/>
          <a:srcRect/>
          <a:stretch/>
        </p:blipFill>
        <p:spPr>
          <a:xfrm>
            <a:off x="914400" y="639063"/>
            <a:ext cx="2676657" cy="545143"/>
          </a:xfrm>
          <a:prstGeom prst="rect">
            <a:avLst/>
          </a:prstGeom>
        </p:spPr>
      </p:pic>
    </p:spTree>
    <p:extLst>
      <p:ext uri="{BB962C8B-B14F-4D97-AF65-F5344CB8AC3E}">
        <p14:creationId xmlns:p14="http://schemas.microsoft.com/office/powerpoint/2010/main" val="3669025539"/>
      </p:ext>
    </p:extLst>
  </p:cSld>
  <p:clrMapOvr>
    <a:masterClrMapping/>
  </p:clrMapOvr>
  <p:extLst>
    <p:ext uri="{DCECCB84-F9BA-43D5-87BE-67443E8EF086}">
      <p15:sldGuideLst xmlns:p15="http://schemas.microsoft.com/office/powerpoint/2012/main">
        <p15:guide id="1" orient="horz" pos="2160">
          <p15:clr>
            <a:srgbClr val="FBAE40"/>
          </p15:clr>
        </p15:guide>
        <p15:guide id="2" pos="57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Single Column">
    <p:spTree>
      <p:nvGrpSpPr>
        <p:cNvPr id="1" name=""/>
        <p:cNvGrpSpPr/>
        <p:nvPr/>
      </p:nvGrpSpPr>
      <p:grpSpPr>
        <a:xfrm>
          <a:off x="0" y="0"/>
          <a:ext cx="0" cy="0"/>
          <a:chOff x="0" y="0"/>
          <a:chExt cx="0" cy="0"/>
        </a:xfrm>
      </p:grpSpPr>
      <p:sp>
        <p:nvSpPr>
          <p:cNvPr id="21" name="Content Placeholder 20">
            <a:extLst>
              <a:ext uri="{FF2B5EF4-FFF2-40B4-BE49-F238E27FC236}">
                <a16:creationId xmlns:a16="http://schemas.microsoft.com/office/drawing/2014/main" id="{960B3B4F-2906-B14C-B329-7809381AA0A5}"/>
              </a:ext>
            </a:extLst>
          </p:cNvPr>
          <p:cNvSpPr>
            <a:spLocks noGrp="1"/>
          </p:cNvSpPr>
          <p:nvPr>
            <p:ph sz="quarter" idx="16"/>
          </p:nvPr>
        </p:nvSpPr>
        <p:spPr>
          <a:xfrm>
            <a:off x="912532" y="2060848"/>
            <a:ext cx="10363200" cy="3847826"/>
          </a:xfrm>
        </p:spPr>
        <p:txBody>
          <a:bodyPr/>
          <a:lstStyle>
            <a:lvl1pPr>
              <a:defRPr b="0" i="0">
                <a:solidFill>
                  <a:schemeClr val="accent5"/>
                </a:solidFill>
                <a:latin typeface="+mn-lt"/>
              </a:defRPr>
            </a:lvl1pPr>
            <a:lvl2pPr>
              <a:defRPr b="0" i="0">
                <a:solidFill>
                  <a:schemeClr val="accent5"/>
                </a:solidFill>
                <a:latin typeface="+mn-lt"/>
              </a:defRPr>
            </a:lvl2pPr>
            <a:lvl3pPr>
              <a:defRPr b="0" i="0">
                <a:solidFill>
                  <a:schemeClr val="accent5"/>
                </a:solidFill>
                <a:latin typeface="+mn-lt"/>
              </a:defRPr>
            </a:lvl3pPr>
            <a:lvl4pPr>
              <a:defRPr b="0" i="0">
                <a:solidFill>
                  <a:schemeClr val="accent5"/>
                </a:solidFill>
                <a:latin typeface="+mn-lt"/>
              </a:defRPr>
            </a:lvl4pPr>
            <a:lvl5pPr>
              <a:defRPr b="0" i="0">
                <a:solidFill>
                  <a:schemeClr val="accent5"/>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49326"/>
            <a:ext cx="10363200" cy="504106"/>
          </a:xfrm>
          <a:ln>
            <a:noFill/>
          </a:ln>
        </p:spPr>
        <p:txBody>
          <a:bodyPr anchor="t">
            <a:noAutofit/>
          </a:bodyPr>
          <a:lstStyle>
            <a:lvl1pPr>
              <a:defRPr sz="3200" b="1" i="0">
                <a:solidFill>
                  <a:schemeClr val="accent6"/>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485901"/>
            <a:ext cx="10363200" cy="381000"/>
          </a:xfrm>
          <a:ln>
            <a:noFill/>
          </a:ln>
        </p:spPr>
        <p:txBody>
          <a:bodyPr anchor="t">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E1CFA171-AA2F-B644-B310-DBD928E147F5}"/>
              </a:ext>
            </a:extLst>
          </p:cNvPr>
          <p:cNvSpPr>
            <a:spLocks noGrp="1"/>
          </p:cNvSpPr>
          <p:nvPr>
            <p:ph type="ftr" sz="quarter" idx="17"/>
          </p:nvPr>
        </p:nvSpPr>
        <p:spPr/>
        <p:txBody>
          <a:bodyPr/>
          <a:lstStyle/>
          <a:p>
            <a:r>
              <a:rPr lang="en-US"/>
              <a:t>Copyright© Performance Review Institute (RF-153 Rev. 1)</a:t>
            </a:r>
            <a:endParaRPr lang="en-US" dirty="0"/>
          </a:p>
        </p:txBody>
      </p:sp>
      <p:sp>
        <p:nvSpPr>
          <p:cNvPr id="3" name="Slide Number Placeholder 2">
            <a:extLst>
              <a:ext uri="{FF2B5EF4-FFF2-40B4-BE49-F238E27FC236}">
                <a16:creationId xmlns:a16="http://schemas.microsoft.com/office/drawing/2014/main" id="{A7D28F86-66BC-E749-AD45-5535C3EA6734}"/>
              </a:ext>
            </a:extLst>
          </p:cNvPr>
          <p:cNvSpPr>
            <a:spLocks noGrp="1"/>
          </p:cNvSpPr>
          <p:nvPr>
            <p:ph type="sldNum" sz="quarter" idx="18"/>
          </p:nvPr>
        </p:nvSpPr>
        <p:spPr/>
        <p:txBody>
          <a:bodyPr/>
          <a:lstStyle>
            <a:lvl1pPr>
              <a:defRPr sz="900"/>
            </a:lvl1pPr>
          </a:lstStyle>
          <a:p>
            <a:fld id="{836C8E4F-BDC4-414D-910C-516BEB09BCD1}" type="slidenum">
              <a:rPr lang="en-US" smtClean="0"/>
              <a:pPr/>
              <a:t>‹#›</a:t>
            </a:fld>
            <a:endParaRPr lang="en-US"/>
          </a:p>
        </p:txBody>
      </p:sp>
      <p:pic>
        <p:nvPicPr>
          <p:cNvPr id="11" name="Picture 10">
            <a:extLst>
              <a:ext uri="{FF2B5EF4-FFF2-40B4-BE49-F238E27FC236}">
                <a16:creationId xmlns:a16="http://schemas.microsoft.com/office/drawing/2014/main" id="{51582527-2B16-B04C-8989-7B66F311732F}"/>
              </a:ext>
            </a:extLst>
          </p:cNvPr>
          <p:cNvPicPr>
            <a:picLocks noChangeAspect="1"/>
          </p:cNvPicPr>
          <p:nvPr/>
        </p:nvPicPr>
        <p:blipFill>
          <a:blip r:embed="rId2"/>
          <a:srcRect/>
          <a:stretch/>
        </p:blipFill>
        <p:spPr>
          <a:xfrm>
            <a:off x="9696618" y="245353"/>
            <a:ext cx="2103120" cy="428334"/>
          </a:xfrm>
          <a:prstGeom prst="rect">
            <a:avLst/>
          </a:prstGeom>
        </p:spPr>
      </p:pic>
      <p:sp>
        <p:nvSpPr>
          <p:cNvPr id="13" name="Freeform 12">
            <a:extLst>
              <a:ext uri="{FF2B5EF4-FFF2-40B4-BE49-F238E27FC236}">
                <a16:creationId xmlns:a16="http://schemas.microsoft.com/office/drawing/2014/main" id="{BBE819B9-7077-3A42-B39B-4C78BE96C363}"/>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a:extLst>
              <a:ext uri="{FF2B5EF4-FFF2-40B4-BE49-F238E27FC236}">
                <a16:creationId xmlns:a16="http://schemas.microsoft.com/office/drawing/2014/main" id="{F3CAEAA6-0571-A445-A67D-AB7992AA77DA}"/>
              </a:ext>
            </a:extLst>
          </p:cNvPr>
          <p:cNvSpPr/>
          <p:nvPr userDrawn="1"/>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5870702"/>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 Double Column">
    <p:spTree>
      <p:nvGrpSpPr>
        <p:cNvPr id="1" name=""/>
        <p:cNvGrpSpPr/>
        <p:nvPr/>
      </p:nvGrpSpPr>
      <p:grpSpPr>
        <a:xfrm>
          <a:off x="0" y="0"/>
          <a:ext cx="0" cy="0"/>
          <a:chOff x="0" y="0"/>
          <a:chExt cx="0" cy="0"/>
        </a:xfrm>
      </p:grpSpPr>
      <p:sp>
        <p:nvSpPr>
          <p:cNvPr id="21" name="Content Placeholder 20">
            <a:extLst>
              <a:ext uri="{FF2B5EF4-FFF2-40B4-BE49-F238E27FC236}">
                <a16:creationId xmlns:a16="http://schemas.microsoft.com/office/drawing/2014/main" id="{960B3B4F-2906-B14C-B329-7809381AA0A5}"/>
              </a:ext>
            </a:extLst>
          </p:cNvPr>
          <p:cNvSpPr>
            <a:spLocks noGrp="1"/>
          </p:cNvSpPr>
          <p:nvPr>
            <p:ph sz="quarter" idx="16"/>
          </p:nvPr>
        </p:nvSpPr>
        <p:spPr>
          <a:xfrm>
            <a:off x="914400" y="2057400"/>
            <a:ext cx="4866526" cy="3851274"/>
          </a:xfrm>
        </p:spPr>
        <p:txBody>
          <a:bodyPr/>
          <a:lstStyle>
            <a:lvl1pPr>
              <a:defRPr b="0" i="0">
                <a:solidFill>
                  <a:schemeClr val="accent5"/>
                </a:solidFill>
                <a:latin typeface="+mn-lt"/>
              </a:defRPr>
            </a:lvl1pPr>
            <a:lvl2pPr>
              <a:defRPr b="0" i="0">
                <a:solidFill>
                  <a:schemeClr val="accent5"/>
                </a:solidFill>
                <a:latin typeface="+mn-lt"/>
              </a:defRPr>
            </a:lvl2pPr>
            <a:lvl3pPr>
              <a:defRPr b="0" i="0">
                <a:solidFill>
                  <a:schemeClr val="accent5"/>
                </a:solidFill>
                <a:latin typeface="+mn-lt"/>
              </a:defRPr>
            </a:lvl3pPr>
            <a:lvl4pPr>
              <a:defRPr b="0" i="0">
                <a:solidFill>
                  <a:schemeClr val="accent5"/>
                </a:solidFill>
                <a:latin typeface="+mn-lt"/>
              </a:defRPr>
            </a:lvl4pPr>
            <a:lvl5pPr>
              <a:defRPr b="0" i="0">
                <a:solidFill>
                  <a:schemeClr val="accent5"/>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49326"/>
            <a:ext cx="10363200" cy="504106"/>
          </a:xfrm>
          <a:ln>
            <a:noFill/>
          </a:ln>
        </p:spPr>
        <p:txBody>
          <a:bodyPr anchor="t">
            <a:noAutofit/>
          </a:bodyPr>
          <a:lstStyle>
            <a:lvl1pPr>
              <a:defRPr sz="3200" b="1" i="0">
                <a:solidFill>
                  <a:schemeClr val="accent6"/>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485901"/>
            <a:ext cx="10363200" cy="381000"/>
          </a:xfrm>
          <a:ln>
            <a:noFill/>
          </a:ln>
        </p:spPr>
        <p:txBody>
          <a:bodyPr anchor="t">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10" name="Content Placeholder 20">
            <a:extLst>
              <a:ext uri="{FF2B5EF4-FFF2-40B4-BE49-F238E27FC236}">
                <a16:creationId xmlns:a16="http://schemas.microsoft.com/office/drawing/2014/main" id="{C27504F1-F7F2-524F-B374-D9487E6BA9A0}"/>
              </a:ext>
            </a:extLst>
          </p:cNvPr>
          <p:cNvSpPr>
            <a:spLocks noGrp="1"/>
          </p:cNvSpPr>
          <p:nvPr>
            <p:ph sz="quarter" idx="17"/>
          </p:nvPr>
        </p:nvSpPr>
        <p:spPr>
          <a:xfrm>
            <a:off x="6411074" y="2057400"/>
            <a:ext cx="4866526" cy="3851274"/>
          </a:xfrm>
        </p:spPr>
        <p:txBody>
          <a:bodyPr/>
          <a:lstStyle>
            <a:lvl1pPr>
              <a:defRPr b="0" i="0">
                <a:solidFill>
                  <a:schemeClr val="accent5"/>
                </a:solidFill>
                <a:latin typeface="+mn-lt"/>
              </a:defRPr>
            </a:lvl1pPr>
            <a:lvl2pPr>
              <a:defRPr b="0" i="0">
                <a:solidFill>
                  <a:schemeClr val="accent5"/>
                </a:solidFill>
                <a:latin typeface="+mn-lt"/>
              </a:defRPr>
            </a:lvl2pPr>
            <a:lvl3pPr>
              <a:defRPr b="0" i="0">
                <a:solidFill>
                  <a:schemeClr val="accent5"/>
                </a:solidFill>
                <a:latin typeface="+mn-lt"/>
              </a:defRPr>
            </a:lvl3pPr>
            <a:lvl4pPr>
              <a:defRPr b="0" i="0">
                <a:solidFill>
                  <a:schemeClr val="accent5"/>
                </a:solidFill>
                <a:latin typeface="+mn-lt"/>
              </a:defRPr>
            </a:lvl4pPr>
            <a:lvl5pPr>
              <a:defRPr b="0" i="0">
                <a:solidFill>
                  <a:schemeClr val="accent5"/>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FE234A52-42AB-0A4B-B99D-0A254545ABB6}"/>
              </a:ext>
            </a:extLst>
          </p:cNvPr>
          <p:cNvSpPr>
            <a:spLocks noGrp="1"/>
          </p:cNvSpPr>
          <p:nvPr>
            <p:ph type="ftr" sz="quarter" idx="18"/>
          </p:nvPr>
        </p:nvSpPr>
        <p:spPr/>
        <p:txBody>
          <a:bodyPr/>
          <a:lstStyle/>
          <a:p>
            <a:r>
              <a:rPr lang="en-US"/>
              <a:t>Copyright© Performance Review Institute (RF-153 Rev. 1)</a:t>
            </a:r>
            <a:endParaRPr lang="en-US" dirty="0"/>
          </a:p>
        </p:txBody>
      </p:sp>
      <p:sp>
        <p:nvSpPr>
          <p:cNvPr id="3" name="Slide Number Placeholder 2">
            <a:extLst>
              <a:ext uri="{FF2B5EF4-FFF2-40B4-BE49-F238E27FC236}">
                <a16:creationId xmlns:a16="http://schemas.microsoft.com/office/drawing/2014/main" id="{B7EBBAD6-4DAE-A64A-A9D2-214FC9EE573D}"/>
              </a:ext>
            </a:extLst>
          </p:cNvPr>
          <p:cNvSpPr>
            <a:spLocks noGrp="1"/>
          </p:cNvSpPr>
          <p:nvPr>
            <p:ph type="sldNum" sz="quarter" idx="19"/>
          </p:nvPr>
        </p:nvSpPr>
        <p:spPr/>
        <p:txBody>
          <a:bodyPr/>
          <a:lstStyle/>
          <a:p>
            <a:fld id="{836C8E4F-BDC4-414D-910C-516BEB09BCD1}" type="slidenum">
              <a:rPr lang="en-US" smtClean="0"/>
              <a:t>‹#›</a:t>
            </a:fld>
            <a:endParaRPr lang="en-US"/>
          </a:p>
        </p:txBody>
      </p:sp>
      <p:pic>
        <p:nvPicPr>
          <p:cNvPr id="11" name="Picture 10">
            <a:extLst>
              <a:ext uri="{FF2B5EF4-FFF2-40B4-BE49-F238E27FC236}">
                <a16:creationId xmlns:a16="http://schemas.microsoft.com/office/drawing/2014/main" id="{59C8E0DE-DC93-7240-917E-51572F9F6CC2}"/>
              </a:ext>
            </a:extLst>
          </p:cNvPr>
          <p:cNvPicPr>
            <a:picLocks noChangeAspect="1"/>
          </p:cNvPicPr>
          <p:nvPr/>
        </p:nvPicPr>
        <p:blipFill>
          <a:blip r:embed="rId2"/>
          <a:srcRect/>
          <a:stretch/>
        </p:blipFill>
        <p:spPr>
          <a:xfrm>
            <a:off x="9696618" y="245353"/>
            <a:ext cx="2103120" cy="428334"/>
          </a:xfrm>
          <a:prstGeom prst="rect">
            <a:avLst/>
          </a:prstGeom>
        </p:spPr>
      </p:pic>
      <p:sp>
        <p:nvSpPr>
          <p:cNvPr id="13" name="Freeform 12">
            <a:extLst>
              <a:ext uri="{FF2B5EF4-FFF2-40B4-BE49-F238E27FC236}">
                <a16:creationId xmlns:a16="http://schemas.microsoft.com/office/drawing/2014/main" id="{2FB26EDD-2863-D34B-B3CE-F67EC0C3C0BD}"/>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AB2E3748-2E8B-AD49-8433-5F01286E063D}"/>
              </a:ext>
            </a:extLst>
          </p:cNvPr>
          <p:cNvSpPr/>
          <p:nvPr userDrawn="1"/>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8083576"/>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ext Blank">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50976"/>
            <a:ext cx="10363200" cy="504106"/>
          </a:xfrm>
          <a:ln>
            <a:noFill/>
          </a:ln>
        </p:spPr>
        <p:txBody>
          <a:bodyPr anchor="t">
            <a:noAutofit/>
          </a:bodyPr>
          <a:lstStyle>
            <a:lvl1pPr>
              <a:defRPr sz="3200" b="1" i="0">
                <a:solidFill>
                  <a:schemeClr val="accent6"/>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485901"/>
            <a:ext cx="10363200" cy="381000"/>
          </a:xfrm>
          <a:ln>
            <a:noFill/>
          </a:ln>
        </p:spPr>
        <p:txBody>
          <a:bodyPr anchor="t">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89A55689-EA6D-BF42-8724-C819EEFB4BBE}"/>
              </a:ext>
            </a:extLst>
          </p:cNvPr>
          <p:cNvSpPr>
            <a:spLocks noGrp="1"/>
          </p:cNvSpPr>
          <p:nvPr>
            <p:ph type="ftr" sz="quarter" idx="11"/>
          </p:nvPr>
        </p:nvSpPr>
        <p:spPr/>
        <p:txBody>
          <a:bodyPr/>
          <a:lstStyle/>
          <a:p>
            <a:r>
              <a:rPr lang="en-US"/>
              <a:t>Copyright© Performance Review Institute (RF-153 Rev. 1)</a:t>
            </a:r>
            <a:endParaRPr lang="en-US" dirty="0"/>
          </a:p>
        </p:txBody>
      </p:sp>
      <p:sp>
        <p:nvSpPr>
          <p:cNvPr id="3" name="Slide Number Placeholder 2">
            <a:extLst>
              <a:ext uri="{FF2B5EF4-FFF2-40B4-BE49-F238E27FC236}">
                <a16:creationId xmlns:a16="http://schemas.microsoft.com/office/drawing/2014/main" id="{AC901558-FE65-6742-B58D-0E9ABD7CBFB0}"/>
              </a:ext>
            </a:extLst>
          </p:cNvPr>
          <p:cNvSpPr>
            <a:spLocks noGrp="1"/>
          </p:cNvSpPr>
          <p:nvPr>
            <p:ph type="sldNum" sz="quarter" idx="12"/>
          </p:nvPr>
        </p:nvSpPr>
        <p:spPr/>
        <p:txBody>
          <a:bodyPr/>
          <a:lstStyle/>
          <a:p>
            <a:fld id="{836C8E4F-BDC4-414D-910C-516BEB09BCD1}" type="slidenum">
              <a:rPr lang="en-US" smtClean="0"/>
              <a:t>‹#›</a:t>
            </a:fld>
            <a:endParaRPr lang="en-US"/>
          </a:p>
        </p:txBody>
      </p:sp>
      <p:pic>
        <p:nvPicPr>
          <p:cNvPr id="8" name="Picture 7">
            <a:extLst>
              <a:ext uri="{FF2B5EF4-FFF2-40B4-BE49-F238E27FC236}">
                <a16:creationId xmlns:a16="http://schemas.microsoft.com/office/drawing/2014/main" id="{AAC59FF4-9358-7A4F-8C1A-8D2C80BE4C11}"/>
              </a:ext>
            </a:extLst>
          </p:cNvPr>
          <p:cNvPicPr>
            <a:picLocks noChangeAspect="1"/>
          </p:cNvPicPr>
          <p:nvPr/>
        </p:nvPicPr>
        <p:blipFill>
          <a:blip r:embed="rId2"/>
          <a:srcRect/>
          <a:stretch/>
        </p:blipFill>
        <p:spPr>
          <a:xfrm>
            <a:off x="9696618" y="245353"/>
            <a:ext cx="2103120" cy="428334"/>
          </a:xfrm>
          <a:prstGeom prst="rect">
            <a:avLst/>
          </a:prstGeom>
        </p:spPr>
      </p:pic>
      <p:sp>
        <p:nvSpPr>
          <p:cNvPr id="11" name="Freeform 10">
            <a:extLst>
              <a:ext uri="{FF2B5EF4-FFF2-40B4-BE49-F238E27FC236}">
                <a16:creationId xmlns:a16="http://schemas.microsoft.com/office/drawing/2014/main" id="{BBF80FA8-4A4E-0743-97ED-0B89B3B5F43A}"/>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a:extLst>
              <a:ext uri="{FF2B5EF4-FFF2-40B4-BE49-F238E27FC236}">
                <a16:creationId xmlns:a16="http://schemas.microsoft.com/office/drawing/2014/main" id="{9D50BCF0-9D26-4E42-9653-D4C9EE8E23F1}"/>
              </a:ext>
            </a:extLst>
          </p:cNvPr>
          <p:cNvSpPr/>
          <p:nvPr userDrawn="1"/>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32260718"/>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Headline + Image 1">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50976"/>
            <a:ext cx="5181600" cy="985033"/>
          </a:xfrm>
          <a:ln>
            <a:noFill/>
          </a:ln>
        </p:spPr>
        <p:txBody>
          <a:bodyPr anchor="t">
            <a:normAutofit/>
          </a:bodyPr>
          <a:lstStyle>
            <a:lvl1pPr>
              <a:defRPr sz="3200" b="1" i="0">
                <a:solidFill>
                  <a:schemeClr val="accent6"/>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966823"/>
            <a:ext cx="5469632" cy="526073"/>
          </a:xfrm>
          <a:ln>
            <a:noFill/>
          </a:ln>
        </p:spPr>
        <p:txBody>
          <a:bodyPr anchor="t">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13" name="Picture Placeholder 12">
            <a:extLst>
              <a:ext uri="{FF2B5EF4-FFF2-40B4-BE49-F238E27FC236}">
                <a16:creationId xmlns:a16="http://schemas.microsoft.com/office/drawing/2014/main" id="{CAB80103-2FD4-2144-89E1-EC7CD7A02B65}"/>
              </a:ext>
            </a:extLst>
          </p:cNvPr>
          <p:cNvSpPr>
            <a:spLocks noGrp="1"/>
          </p:cNvSpPr>
          <p:nvPr>
            <p:ph type="pic" sz="quarter" idx="21" hasCustomPrompt="1"/>
          </p:nvPr>
        </p:nvSpPr>
        <p:spPr>
          <a:xfrm>
            <a:off x="5404000" y="981790"/>
            <a:ext cx="6788001" cy="5222198"/>
          </a:xfrm>
          <a:custGeom>
            <a:avLst/>
            <a:gdLst>
              <a:gd name="connsiteX0" fmla="*/ 2279281 w 6788001"/>
              <a:gd name="connsiteY0" fmla="*/ 0 h 5222198"/>
              <a:gd name="connsiteX1" fmla="*/ 6788001 w 6788001"/>
              <a:gd name="connsiteY1" fmla="*/ 0 h 5222198"/>
              <a:gd name="connsiteX2" fmla="*/ 6788001 w 6788001"/>
              <a:gd name="connsiteY2" fmla="*/ 5125323 h 5222198"/>
              <a:gd name="connsiteX3" fmla="*/ 6788000 w 6788001"/>
              <a:gd name="connsiteY3" fmla="*/ 5125323 h 5222198"/>
              <a:gd name="connsiteX4" fmla="*/ 6788000 w 6788001"/>
              <a:gd name="connsiteY4" fmla="*/ 5222198 h 5222198"/>
              <a:gd name="connsiteX5" fmla="*/ 0 w 6788001"/>
              <a:gd name="connsiteY5" fmla="*/ 5222198 h 5222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88001" h="5222198">
                <a:moveTo>
                  <a:pt x="2279281" y="0"/>
                </a:moveTo>
                <a:lnTo>
                  <a:pt x="6788001" y="0"/>
                </a:lnTo>
                <a:lnTo>
                  <a:pt x="6788001" y="5125323"/>
                </a:lnTo>
                <a:lnTo>
                  <a:pt x="6788000" y="5125323"/>
                </a:lnTo>
                <a:lnTo>
                  <a:pt x="6788000" y="5222198"/>
                </a:lnTo>
                <a:lnTo>
                  <a:pt x="0" y="5222198"/>
                </a:lnTo>
                <a:close/>
              </a:path>
            </a:pathLst>
          </a:custGeom>
          <a:pattFill prst="pct5">
            <a:fgClr>
              <a:schemeClr val="bg1"/>
            </a:fgClr>
            <a:bgClr>
              <a:schemeClr val="accent4"/>
            </a:bgClr>
          </a:pattFill>
        </p:spPr>
        <p:txBody>
          <a:bodyPr wrap="square">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mn-lt"/>
                <a:ea typeface="Open Sans" panose="020B0606030504020204" pitchFamily="34" charset="0"/>
                <a:cs typeface="Open Sans" panose="020B0606030504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11" name="Content Placeholder 20">
            <a:extLst>
              <a:ext uri="{FF2B5EF4-FFF2-40B4-BE49-F238E27FC236}">
                <a16:creationId xmlns:a16="http://schemas.microsoft.com/office/drawing/2014/main" id="{D1CDE595-6ED8-2947-94E6-904F16877878}"/>
              </a:ext>
            </a:extLst>
          </p:cNvPr>
          <p:cNvSpPr>
            <a:spLocks noGrp="1"/>
          </p:cNvSpPr>
          <p:nvPr>
            <p:ph sz="quarter" idx="16"/>
          </p:nvPr>
        </p:nvSpPr>
        <p:spPr>
          <a:xfrm>
            <a:off x="914400" y="2636912"/>
            <a:ext cx="4762500" cy="3567076"/>
          </a:xfrm>
        </p:spPr>
        <p:txBody>
          <a:bodyPr/>
          <a:lstStyle>
            <a:lvl1pPr>
              <a:defRPr b="0" i="0">
                <a:solidFill>
                  <a:schemeClr val="accent5"/>
                </a:solidFill>
                <a:latin typeface="+mn-lt"/>
              </a:defRPr>
            </a:lvl1pPr>
            <a:lvl2pPr>
              <a:defRPr b="0" i="0">
                <a:solidFill>
                  <a:schemeClr val="accent5"/>
                </a:solidFill>
                <a:latin typeface="+mn-lt"/>
              </a:defRPr>
            </a:lvl2pPr>
            <a:lvl3pPr>
              <a:defRPr b="0" i="0">
                <a:solidFill>
                  <a:schemeClr val="accent5"/>
                </a:solidFill>
                <a:latin typeface="+mn-lt"/>
              </a:defRPr>
            </a:lvl3pPr>
            <a:lvl4pPr>
              <a:defRPr b="0" i="0">
                <a:solidFill>
                  <a:schemeClr val="accent5"/>
                </a:solidFill>
                <a:latin typeface="+mn-lt"/>
              </a:defRPr>
            </a:lvl4pPr>
            <a:lvl5pPr>
              <a:defRPr b="0" i="0">
                <a:solidFill>
                  <a:schemeClr val="accent5"/>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7946F9D9-A575-874C-A467-F51262784E11}"/>
              </a:ext>
            </a:extLst>
          </p:cNvPr>
          <p:cNvSpPr>
            <a:spLocks noGrp="1"/>
          </p:cNvSpPr>
          <p:nvPr>
            <p:ph type="ftr" sz="quarter" idx="22"/>
          </p:nvPr>
        </p:nvSpPr>
        <p:spPr/>
        <p:txBody>
          <a:bodyPr/>
          <a:lstStyle/>
          <a:p>
            <a:r>
              <a:rPr lang="en-US"/>
              <a:t>Copyright© Performance Review Institute (RF-153 Rev. 1)</a:t>
            </a:r>
            <a:endParaRPr lang="en-US" dirty="0"/>
          </a:p>
        </p:txBody>
      </p:sp>
      <p:sp>
        <p:nvSpPr>
          <p:cNvPr id="3" name="Slide Number Placeholder 2">
            <a:extLst>
              <a:ext uri="{FF2B5EF4-FFF2-40B4-BE49-F238E27FC236}">
                <a16:creationId xmlns:a16="http://schemas.microsoft.com/office/drawing/2014/main" id="{C5D89D92-CBFF-964D-BD96-9EC9901F0092}"/>
              </a:ext>
            </a:extLst>
          </p:cNvPr>
          <p:cNvSpPr>
            <a:spLocks noGrp="1"/>
          </p:cNvSpPr>
          <p:nvPr>
            <p:ph type="sldNum" sz="quarter" idx="23"/>
          </p:nvPr>
        </p:nvSpPr>
        <p:spPr/>
        <p:txBody>
          <a:bodyPr/>
          <a:lstStyle/>
          <a:p>
            <a:fld id="{836C8E4F-BDC4-414D-910C-516BEB09BCD1}" type="slidenum">
              <a:rPr lang="en-US" smtClean="0"/>
              <a:t>‹#›</a:t>
            </a:fld>
            <a:endParaRPr lang="en-US"/>
          </a:p>
        </p:txBody>
      </p:sp>
      <p:pic>
        <p:nvPicPr>
          <p:cNvPr id="12" name="Picture 11">
            <a:extLst>
              <a:ext uri="{FF2B5EF4-FFF2-40B4-BE49-F238E27FC236}">
                <a16:creationId xmlns:a16="http://schemas.microsoft.com/office/drawing/2014/main" id="{6E2AEE62-435A-B648-8C0F-84888353B226}"/>
              </a:ext>
            </a:extLst>
          </p:cNvPr>
          <p:cNvPicPr>
            <a:picLocks noChangeAspect="1"/>
          </p:cNvPicPr>
          <p:nvPr/>
        </p:nvPicPr>
        <p:blipFill>
          <a:blip r:embed="rId2"/>
          <a:srcRect/>
          <a:stretch/>
        </p:blipFill>
        <p:spPr>
          <a:xfrm>
            <a:off x="9696618" y="245353"/>
            <a:ext cx="2103120" cy="428334"/>
          </a:xfrm>
          <a:prstGeom prst="rect">
            <a:avLst/>
          </a:prstGeom>
        </p:spPr>
      </p:pic>
      <p:sp>
        <p:nvSpPr>
          <p:cNvPr id="14" name="Freeform 13">
            <a:extLst>
              <a:ext uri="{FF2B5EF4-FFF2-40B4-BE49-F238E27FC236}">
                <a16:creationId xmlns:a16="http://schemas.microsoft.com/office/drawing/2014/main" id="{B7D35C75-8417-A047-BDD3-22FA82BE6CE6}"/>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107AF822-1253-2043-B55E-217D67DB70C5}"/>
              </a:ext>
            </a:extLst>
          </p:cNvPr>
          <p:cNvSpPr/>
          <p:nvPr userDrawn="1"/>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2153211"/>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Headline + Image 2">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ADAA766-7F72-2141-9650-F7B38A32BF83}"/>
              </a:ext>
            </a:extLst>
          </p:cNvPr>
          <p:cNvSpPr>
            <a:spLocks noGrp="1"/>
          </p:cNvSpPr>
          <p:nvPr>
            <p:ph type="pic" sz="quarter" idx="18" hasCustomPrompt="1"/>
          </p:nvPr>
        </p:nvSpPr>
        <p:spPr>
          <a:xfrm>
            <a:off x="910797" y="2057400"/>
            <a:ext cx="10363200" cy="3344861"/>
          </a:xfrm>
          <a:pattFill prst="pct5">
            <a:fgClr>
              <a:schemeClr val="accent2"/>
            </a:fgClr>
            <a:bgClr>
              <a:schemeClr val="accent4"/>
            </a:bgClr>
          </a:patt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chemeClr val="bg1"/>
                </a:solidFill>
                <a:latin typeface="+mn-lt"/>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a:p>
            <a:endParaRPr lang="en-US" dirty="0"/>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49326"/>
            <a:ext cx="10363200" cy="504106"/>
          </a:xfrm>
          <a:ln>
            <a:noFill/>
          </a:ln>
        </p:spPr>
        <p:txBody>
          <a:bodyPr anchor="t">
            <a:noAutofit/>
          </a:bodyPr>
          <a:lstStyle>
            <a:lvl1pPr>
              <a:defRPr sz="3200" b="1" i="0">
                <a:solidFill>
                  <a:schemeClr val="accent6"/>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485901"/>
            <a:ext cx="10363200" cy="381000"/>
          </a:xfrm>
          <a:ln>
            <a:noFill/>
          </a:ln>
        </p:spPr>
        <p:txBody>
          <a:bodyPr anchor="t">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EF635BC1-9DD1-FE4C-96C2-3735A9A5B6F7}"/>
              </a:ext>
            </a:extLst>
          </p:cNvPr>
          <p:cNvSpPr>
            <a:spLocks noGrp="1"/>
          </p:cNvSpPr>
          <p:nvPr>
            <p:ph type="ftr" sz="quarter" idx="19"/>
          </p:nvPr>
        </p:nvSpPr>
        <p:spPr/>
        <p:txBody>
          <a:bodyPr/>
          <a:lstStyle/>
          <a:p>
            <a:r>
              <a:rPr lang="en-US"/>
              <a:t>Copyright© Performance Review Institute (RF-153 Rev. 1)</a:t>
            </a:r>
            <a:endParaRPr lang="en-US" dirty="0"/>
          </a:p>
        </p:txBody>
      </p:sp>
      <p:sp>
        <p:nvSpPr>
          <p:cNvPr id="4" name="Slide Number Placeholder 3">
            <a:extLst>
              <a:ext uri="{FF2B5EF4-FFF2-40B4-BE49-F238E27FC236}">
                <a16:creationId xmlns:a16="http://schemas.microsoft.com/office/drawing/2014/main" id="{A5B8F163-D253-FE41-8B88-C941EE7B4A11}"/>
              </a:ext>
            </a:extLst>
          </p:cNvPr>
          <p:cNvSpPr>
            <a:spLocks noGrp="1"/>
          </p:cNvSpPr>
          <p:nvPr>
            <p:ph type="sldNum" sz="quarter" idx="20"/>
          </p:nvPr>
        </p:nvSpPr>
        <p:spPr/>
        <p:txBody>
          <a:bodyPr/>
          <a:lstStyle/>
          <a:p>
            <a:fld id="{836C8E4F-BDC4-414D-910C-516BEB09BCD1}" type="slidenum">
              <a:rPr lang="en-US" smtClean="0"/>
              <a:t>‹#›</a:t>
            </a:fld>
            <a:endParaRPr lang="en-US"/>
          </a:p>
        </p:txBody>
      </p:sp>
      <p:pic>
        <p:nvPicPr>
          <p:cNvPr id="10" name="Picture 9">
            <a:extLst>
              <a:ext uri="{FF2B5EF4-FFF2-40B4-BE49-F238E27FC236}">
                <a16:creationId xmlns:a16="http://schemas.microsoft.com/office/drawing/2014/main" id="{CD15A61B-EFDC-D345-BD73-B31323C1846F}"/>
              </a:ext>
            </a:extLst>
          </p:cNvPr>
          <p:cNvPicPr>
            <a:picLocks noChangeAspect="1"/>
          </p:cNvPicPr>
          <p:nvPr/>
        </p:nvPicPr>
        <p:blipFill>
          <a:blip r:embed="rId2"/>
          <a:srcRect/>
          <a:stretch/>
        </p:blipFill>
        <p:spPr>
          <a:xfrm>
            <a:off x="9696618" y="245353"/>
            <a:ext cx="2103120" cy="428334"/>
          </a:xfrm>
          <a:prstGeom prst="rect">
            <a:avLst/>
          </a:prstGeom>
        </p:spPr>
      </p:pic>
      <p:sp>
        <p:nvSpPr>
          <p:cNvPr id="12" name="Freeform 11">
            <a:extLst>
              <a:ext uri="{FF2B5EF4-FFF2-40B4-BE49-F238E27FC236}">
                <a16:creationId xmlns:a16="http://schemas.microsoft.com/office/drawing/2014/main" id="{E1915856-795E-6946-B22A-4146A0ED1270}"/>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a:extLst>
              <a:ext uri="{FF2B5EF4-FFF2-40B4-BE49-F238E27FC236}">
                <a16:creationId xmlns:a16="http://schemas.microsoft.com/office/drawing/2014/main" id="{163F2DC3-04F4-D549-AF6D-C1A2801FEB5C}"/>
              </a:ext>
            </a:extLst>
          </p:cNvPr>
          <p:cNvSpPr/>
          <p:nvPr userDrawn="1"/>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1015505"/>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ext + Image">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981E6A29-DCDC-364B-853F-94EB2E406D81}"/>
              </a:ext>
            </a:extLst>
          </p:cNvPr>
          <p:cNvSpPr/>
          <p:nvPr/>
        </p:nvSpPr>
        <p:spPr>
          <a:xfrm flipH="1" flipV="1">
            <a:off x="5353508" y="0"/>
            <a:ext cx="6838492" cy="6858000"/>
          </a:xfrm>
          <a:custGeom>
            <a:avLst/>
            <a:gdLst>
              <a:gd name="connsiteX0" fmla="*/ 0 w 6838492"/>
              <a:gd name="connsiteY0" fmla="*/ 0 h 6858000"/>
              <a:gd name="connsiteX1" fmla="*/ 6838492 w 6838492"/>
              <a:gd name="connsiteY1" fmla="*/ 0 h 6858000"/>
              <a:gd name="connsiteX2" fmla="*/ 3871927 w 6838492"/>
              <a:gd name="connsiteY2" fmla="*/ 6858000 h 6858000"/>
              <a:gd name="connsiteX3" fmla="*/ 0 w 6838492"/>
              <a:gd name="connsiteY3" fmla="*/ 6858000 h 6858000"/>
              <a:gd name="connsiteX4" fmla="*/ 0 w 683849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38492" h="6858000">
                <a:moveTo>
                  <a:pt x="0" y="0"/>
                </a:moveTo>
                <a:lnTo>
                  <a:pt x="6838492" y="0"/>
                </a:lnTo>
                <a:lnTo>
                  <a:pt x="3871927" y="6858000"/>
                </a:lnTo>
                <a:lnTo>
                  <a:pt x="0" y="6858000"/>
                </a:lnTo>
                <a:lnTo>
                  <a:pt x="0" y="0"/>
                </a:lnTo>
                <a:close/>
              </a:path>
            </a:pathLst>
          </a:custGeom>
          <a:solidFill>
            <a:schemeClr val="bg2">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Content Placeholder 20">
            <a:extLst>
              <a:ext uri="{FF2B5EF4-FFF2-40B4-BE49-F238E27FC236}">
                <a16:creationId xmlns:a16="http://schemas.microsoft.com/office/drawing/2014/main" id="{960B3B4F-2906-B14C-B329-7809381AA0A5}"/>
              </a:ext>
            </a:extLst>
          </p:cNvPr>
          <p:cNvSpPr>
            <a:spLocks noGrp="1"/>
          </p:cNvSpPr>
          <p:nvPr>
            <p:ph sz="quarter" idx="16"/>
          </p:nvPr>
        </p:nvSpPr>
        <p:spPr>
          <a:xfrm>
            <a:off x="914400" y="2057400"/>
            <a:ext cx="4279900" cy="3851274"/>
          </a:xfrm>
        </p:spPr>
        <p:txBody>
          <a:bodyPr/>
          <a:lstStyle>
            <a:lvl1pPr>
              <a:defRPr b="0" i="0">
                <a:solidFill>
                  <a:schemeClr val="accent5"/>
                </a:solidFill>
                <a:latin typeface="+mn-lt"/>
              </a:defRPr>
            </a:lvl1pPr>
            <a:lvl2pPr>
              <a:defRPr b="0" i="0">
                <a:solidFill>
                  <a:schemeClr val="accent5"/>
                </a:solidFill>
                <a:latin typeface="+mn-lt"/>
              </a:defRPr>
            </a:lvl2pPr>
            <a:lvl3pPr>
              <a:defRPr b="0" i="0">
                <a:solidFill>
                  <a:schemeClr val="accent5"/>
                </a:solidFill>
                <a:latin typeface="+mn-lt"/>
              </a:defRPr>
            </a:lvl3pPr>
            <a:lvl4pPr>
              <a:defRPr b="0" i="0">
                <a:solidFill>
                  <a:schemeClr val="accent5"/>
                </a:solidFill>
                <a:latin typeface="+mn-lt"/>
              </a:defRPr>
            </a:lvl4pPr>
            <a:lvl5pPr>
              <a:defRPr b="0" i="0">
                <a:solidFill>
                  <a:schemeClr val="accent5"/>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49326"/>
            <a:ext cx="10363200" cy="504106"/>
          </a:xfrm>
          <a:ln>
            <a:noFill/>
          </a:ln>
        </p:spPr>
        <p:txBody>
          <a:bodyPr anchor="t">
            <a:noAutofit/>
          </a:bodyPr>
          <a:lstStyle>
            <a:lvl1pPr>
              <a:defRPr sz="3200" b="1" i="0">
                <a:solidFill>
                  <a:schemeClr val="accent6"/>
                </a:solidFill>
                <a:latin typeface="+mn-lt"/>
              </a:defRPr>
            </a:lvl1pPr>
          </a:lstStyle>
          <a:p>
            <a:r>
              <a:rPr lang="en-US" dirty="0"/>
              <a:t>CLICK TO EDIT MASTER TITLE STYLE</a:t>
            </a:r>
          </a:p>
        </p:txBody>
      </p:sp>
      <p:sp>
        <p:nvSpPr>
          <p:cNvPr id="3" name="Picture Placeholder 2">
            <a:extLst>
              <a:ext uri="{FF2B5EF4-FFF2-40B4-BE49-F238E27FC236}">
                <a16:creationId xmlns:a16="http://schemas.microsoft.com/office/drawing/2014/main" id="{62C2188E-E084-474E-810A-759A4705C42B}"/>
              </a:ext>
            </a:extLst>
          </p:cNvPr>
          <p:cNvSpPr>
            <a:spLocks noGrp="1"/>
          </p:cNvSpPr>
          <p:nvPr>
            <p:ph type="pic" sz="quarter" idx="17"/>
          </p:nvPr>
        </p:nvSpPr>
        <p:spPr>
          <a:xfrm>
            <a:off x="6096000" y="2057400"/>
            <a:ext cx="5181600" cy="3074987"/>
          </a:xfrm>
          <a:pattFill prst="pct5">
            <a:fgClr>
              <a:schemeClr val="bg1"/>
            </a:fgClr>
            <a:bgClr>
              <a:schemeClr val="accent4"/>
            </a:bgClr>
          </a:pattFill>
        </p:spPr>
        <p:txBody>
          <a:bodyPr/>
          <a:lstStyle>
            <a:lvl1pPr marL="0" indent="0">
              <a:buNone/>
              <a:defRPr>
                <a:solidFill>
                  <a:schemeClr val="bg2"/>
                </a:solidFill>
                <a:latin typeface="+mn-lt"/>
              </a:defRPr>
            </a:lvl1pPr>
          </a:lstStyle>
          <a:p>
            <a:r>
              <a:rPr lang="en-US"/>
              <a:t>Click icon to add picture</a:t>
            </a:r>
            <a:endParaRPr lang="en-US" dirty="0"/>
          </a:p>
        </p:txBody>
      </p:sp>
      <p:sp>
        <p:nvSpPr>
          <p:cNvPr id="2" name="Footer Placeholder 1">
            <a:extLst>
              <a:ext uri="{FF2B5EF4-FFF2-40B4-BE49-F238E27FC236}">
                <a16:creationId xmlns:a16="http://schemas.microsoft.com/office/drawing/2014/main" id="{AA756794-88FC-D94D-B5ED-D618054338E0}"/>
              </a:ext>
            </a:extLst>
          </p:cNvPr>
          <p:cNvSpPr>
            <a:spLocks noGrp="1"/>
          </p:cNvSpPr>
          <p:nvPr>
            <p:ph type="ftr" sz="quarter" idx="18"/>
          </p:nvPr>
        </p:nvSpPr>
        <p:spPr/>
        <p:txBody>
          <a:bodyPr/>
          <a:lstStyle/>
          <a:p>
            <a:r>
              <a:rPr lang="en-US"/>
              <a:t>Copyright© Performance Review Institute (RF-153 Rev. 1)</a:t>
            </a:r>
            <a:endParaRPr lang="en-US" dirty="0"/>
          </a:p>
        </p:txBody>
      </p:sp>
      <p:sp>
        <p:nvSpPr>
          <p:cNvPr id="4" name="Slide Number Placeholder 3">
            <a:extLst>
              <a:ext uri="{FF2B5EF4-FFF2-40B4-BE49-F238E27FC236}">
                <a16:creationId xmlns:a16="http://schemas.microsoft.com/office/drawing/2014/main" id="{C541580E-B478-864F-9C76-91E5F98C8A29}"/>
              </a:ext>
            </a:extLst>
          </p:cNvPr>
          <p:cNvSpPr>
            <a:spLocks noGrp="1"/>
          </p:cNvSpPr>
          <p:nvPr>
            <p:ph type="sldNum" sz="quarter" idx="19"/>
          </p:nvPr>
        </p:nvSpPr>
        <p:spPr/>
        <p:txBody>
          <a:bodyPr/>
          <a:lstStyle/>
          <a:p>
            <a:fld id="{836C8E4F-BDC4-414D-910C-516BEB09BCD1}" type="slidenum">
              <a:rPr lang="en-US" smtClean="0"/>
              <a:t>‹#›</a:t>
            </a:fld>
            <a:endParaRPr lang="en-US"/>
          </a:p>
        </p:txBody>
      </p:sp>
      <p:sp>
        <p:nvSpPr>
          <p:cNvPr id="12" name="Text Placeholder 6">
            <a:extLst>
              <a:ext uri="{FF2B5EF4-FFF2-40B4-BE49-F238E27FC236}">
                <a16:creationId xmlns:a16="http://schemas.microsoft.com/office/drawing/2014/main" id="{BC3E6C61-5273-0D44-AF52-5110D9F53BB0}"/>
              </a:ext>
            </a:extLst>
          </p:cNvPr>
          <p:cNvSpPr>
            <a:spLocks noGrp="1"/>
          </p:cNvSpPr>
          <p:nvPr>
            <p:ph type="body" sz="quarter" idx="10" hasCustomPrompt="1"/>
          </p:nvPr>
        </p:nvSpPr>
        <p:spPr>
          <a:xfrm>
            <a:off x="914400" y="1485901"/>
            <a:ext cx="10363200" cy="381000"/>
          </a:xfrm>
          <a:ln>
            <a:noFill/>
          </a:ln>
        </p:spPr>
        <p:txBody>
          <a:bodyPr anchor="t">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9" name="Text Placeholder 8">
            <a:extLst>
              <a:ext uri="{FF2B5EF4-FFF2-40B4-BE49-F238E27FC236}">
                <a16:creationId xmlns:a16="http://schemas.microsoft.com/office/drawing/2014/main" id="{1B2C3BBA-A242-5449-85EB-5D5B755F6831}"/>
              </a:ext>
            </a:extLst>
          </p:cNvPr>
          <p:cNvSpPr>
            <a:spLocks noGrp="1"/>
          </p:cNvSpPr>
          <p:nvPr>
            <p:ph type="body" sz="quarter" idx="20"/>
          </p:nvPr>
        </p:nvSpPr>
        <p:spPr>
          <a:xfrm>
            <a:off x="6096001" y="5132388"/>
            <a:ext cx="5181600" cy="485775"/>
          </a:xfrm>
        </p:spPr>
        <p:txBody>
          <a:bodyPr>
            <a:noAutofit/>
          </a:bodyPr>
          <a:lstStyle>
            <a:lvl1pPr marL="0" indent="0" algn="r">
              <a:buNone/>
              <a:defRPr sz="1200">
                <a:solidFill>
                  <a:schemeClr val="accent3"/>
                </a:solidFill>
              </a:defRPr>
            </a:lvl1pPr>
            <a:lvl2pPr marL="457200" indent="0" algn="r">
              <a:buNone/>
              <a:defRPr sz="1200"/>
            </a:lvl2pPr>
            <a:lvl3pPr marL="914400" indent="0">
              <a:buNone/>
              <a:defRPr sz="1200"/>
            </a:lvl3pPr>
            <a:lvl4pPr marL="1371600" indent="0">
              <a:buNone/>
              <a:defRPr sz="1200"/>
            </a:lvl4pPr>
            <a:lvl5pPr marL="1828800" indent="0">
              <a:buNone/>
              <a:defRPr sz="1200"/>
            </a:lvl5pPr>
          </a:lstStyle>
          <a:p>
            <a:pPr lvl="0"/>
            <a:r>
              <a:rPr lang="en-US"/>
              <a:t>Click to edit Master text styles</a:t>
            </a:r>
          </a:p>
        </p:txBody>
      </p:sp>
      <p:pic>
        <p:nvPicPr>
          <p:cNvPr id="19" name="Picture 18">
            <a:extLst>
              <a:ext uri="{FF2B5EF4-FFF2-40B4-BE49-F238E27FC236}">
                <a16:creationId xmlns:a16="http://schemas.microsoft.com/office/drawing/2014/main" id="{D22919E4-022B-FE46-9D43-B59DEBA64792}"/>
              </a:ext>
            </a:extLst>
          </p:cNvPr>
          <p:cNvPicPr>
            <a:picLocks noChangeAspect="1"/>
          </p:cNvPicPr>
          <p:nvPr/>
        </p:nvPicPr>
        <p:blipFill>
          <a:blip r:embed="rId2"/>
          <a:srcRect/>
          <a:stretch/>
        </p:blipFill>
        <p:spPr>
          <a:xfrm>
            <a:off x="9696618" y="245353"/>
            <a:ext cx="2103120" cy="428334"/>
          </a:xfrm>
          <a:prstGeom prst="rect">
            <a:avLst/>
          </a:prstGeom>
        </p:spPr>
      </p:pic>
      <p:sp>
        <p:nvSpPr>
          <p:cNvPr id="20" name="Freeform 19">
            <a:extLst>
              <a:ext uri="{FF2B5EF4-FFF2-40B4-BE49-F238E27FC236}">
                <a16:creationId xmlns:a16="http://schemas.microsoft.com/office/drawing/2014/main" id="{96D9998A-DEF9-0949-86C3-3FB8FF504631}"/>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a:extLst>
              <a:ext uri="{FF2B5EF4-FFF2-40B4-BE49-F238E27FC236}">
                <a16:creationId xmlns:a16="http://schemas.microsoft.com/office/drawing/2014/main" id="{A9CB6E31-9379-9F46-8D1A-10231B790EDE}"/>
              </a:ext>
            </a:extLst>
          </p:cNvPr>
          <p:cNvSpPr/>
          <p:nvPr userDrawn="1"/>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7029756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ext + Image (Blu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640A308-8768-9848-B893-4F890FF476E8}"/>
              </a:ext>
            </a:extLst>
          </p:cNvPr>
          <p:cNvPicPr>
            <a:picLocks noChangeAspect="1"/>
          </p:cNvPicPr>
          <p:nvPr/>
        </p:nvPicPr>
        <p:blipFill>
          <a:blip r:embed="rId2"/>
          <a:srcRect/>
          <a:stretch/>
        </p:blipFill>
        <p:spPr>
          <a:xfrm>
            <a:off x="9696618" y="245353"/>
            <a:ext cx="2103120" cy="428334"/>
          </a:xfrm>
          <a:prstGeom prst="rect">
            <a:avLst/>
          </a:prstGeom>
        </p:spPr>
      </p:pic>
      <p:sp>
        <p:nvSpPr>
          <p:cNvPr id="10" name="Freeform 9">
            <a:extLst>
              <a:ext uri="{FF2B5EF4-FFF2-40B4-BE49-F238E27FC236}">
                <a16:creationId xmlns:a16="http://schemas.microsoft.com/office/drawing/2014/main" id="{E7AD539D-B727-5745-B35D-C99540E6D04D}"/>
              </a:ext>
            </a:extLst>
          </p:cNvPr>
          <p:cNvSpPr/>
          <p:nvPr/>
        </p:nvSpPr>
        <p:spPr>
          <a:xfrm>
            <a:off x="0" y="0"/>
            <a:ext cx="9593848" cy="6858000"/>
          </a:xfrm>
          <a:custGeom>
            <a:avLst/>
            <a:gdLst>
              <a:gd name="connsiteX0" fmla="*/ 0 w 9593848"/>
              <a:gd name="connsiteY0" fmla="*/ 0 h 6858000"/>
              <a:gd name="connsiteX1" fmla="*/ 2755356 w 9593848"/>
              <a:gd name="connsiteY1" fmla="*/ 0 h 6858000"/>
              <a:gd name="connsiteX2" fmla="*/ 3754498 w 9593848"/>
              <a:gd name="connsiteY2" fmla="*/ 0 h 6858000"/>
              <a:gd name="connsiteX3" fmla="*/ 9593848 w 9593848"/>
              <a:gd name="connsiteY3" fmla="*/ 0 h 6858000"/>
              <a:gd name="connsiteX4" fmla="*/ 6627283 w 9593848"/>
              <a:gd name="connsiteY4" fmla="*/ 6858000 h 6858000"/>
              <a:gd name="connsiteX5" fmla="*/ 3754498 w 9593848"/>
              <a:gd name="connsiteY5" fmla="*/ 6858000 h 6858000"/>
              <a:gd name="connsiteX6" fmla="*/ 2755356 w 9593848"/>
              <a:gd name="connsiteY6" fmla="*/ 6858000 h 6858000"/>
              <a:gd name="connsiteX7" fmla="*/ 0 w 9593848"/>
              <a:gd name="connsiteY7" fmla="*/ 6858000 h 6858000"/>
              <a:gd name="connsiteX8" fmla="*/ 0 w 9593848"/>
              <a:gd name="connsiteY8"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93848" h="6858000">
                <a:moveTo>
                  <a:pt x="0" y="0"/>
                </a:moveTo>
                <a:lnTo>
                  <a:pt x="2755356" y="0"/>
                </a:lnTo>
                <a:lnTo>
                  <a:pt x="3754498" y="0"/>
                </a:lnTo>
                <a:lnTo>
                  <a:pt x="9593848" y="0"/>
                </a:lnTo>
                <a:lnTo>
                  <a:pt x="6627283" y="6858000"/>
                </a:lnTo>
                <a:lnTo>
                  <a:pt x="3754498" y="6858000"/>
                </a:lnTo>
                <a:lnTo>
                  <a:pt x="2755356" y="6858000"/>
                </a:lnTo>
                <a:lnTo>
                  <a:pt x="0" y="68580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49326"/>
            <a:ext cx="10363200" cy="504106"/>
          </a:xfrm>
          <a:ln>
            <a:noFill/>
          </a:ln>
        </p:spPr>
        <p:txBody>
          <a:bodyPr anchor="t">
            <a:noAutofit/>
          </a:bodyPr>
          <a:lstStyle>
            <a:lvl1pPr>
              <a:defRPr sz="3200" b="1" i="0">
                <a:solidFill>
                  <a:schemeClr val="bg1"/>
                </a:solidFill>
                <a:latin typeface="+mn-lt"/>
              </a:defRPr>
            </a:lvl1pPr>
          </a:lstStyle>
          <a:p>
            <a:r>
              <a:rPr lang="en-US" dirty="0"/>
              <a:t>CLICK TO EDIT MASTER TITLE STYLE</a:t>
            </a:r>
          </a:p>
        </p:txBody>
      </p:sp>
      <p:sp>
        <p:nvSpPr>
          <p:cNvPr id="3" name="Picture Placeholder 2">
            <a:extLst>
              <a:ext uri="{FF2B5EF4-FFF2-40B4-BE49-F238E27FC236}">
                <a16:creationId xmlns:a16="http://schemas.microsoft.com/office/drawing/2014/main" id="{62C2188E-E084-474E-810A-759A4705C42B}"/>
              </a:ext>
            </a:extLst>
          </p:cNvPr>
          <p:cNvSpPr>
            <a:spLocks noGrp="1"/>
          </p:cNvSpPr>
          <p:nvPr>
            <p:ph type="pic" sz="quarter" idx="17"/>
          </p:nvPr>
        </p:nvSpPr>
        <p:spPr>
          <a:xfrm>
            <a:off x="3228617" y="1988840"/>
            <a:ext cx="5734766" cy="3517802"/>
          </a:xfrm>
          <a:pattFill prst="pct5">
            <a:fgClr>
              <a:schemeClr val="bg1"/>
            </a:fgClr>
            <a:bgClr>
              <a:schemeClr val="accent4"/>
            </a:bgClr>
          </a:pattFill>
        </p:spPr>
        <p:txBody>
          <a:bodyPr/>
          <a:lstStyle>
            <a:lvl1pPr>
              <a:defRPr>
                <a:solidFill>
                  <a:schemeClr val="bg1"/>
                </a:solidFill>
                <a:latin typeface="+mn-lt"/>
              </a:defRPr>
            </a:lvl1pPr>
          </a:lstStyle>
          <a:p>
            <a:r>
              <a:rPr lang="en-US"/>
              <a:t>Click icon to add picture</a:t>
            </a:r>
            <a:endParaRPr lang="en-US" dirty="0"/>
          </a:p>
        </p:txBody>
      </p:sp>
      <p:sp>
        <p:nvSpPr>
          <p:cNvPr id="2" name="Footer Placeholder 1">
            <a:extLst>
              <a:ext uri="{FF2B5EF4-FFF2-40B4-BE49-F238E27FC236}">
                <a16:creationId xmlns:a16="http://schemas.microsoft.com/office/drawing/2014/main" id="{6FE03A78-C558-D64F-8558-099EF5D7E1D6}"/>
              </a:ext>
            </a:extLst>
          </p:cNvPr>
          <p:cNvSpPr>
            <a:spLocks noGrp="1"/>
          </p:cNvSpPr>
          <p:nvPr>
            <p:ph type="ftr" sz="quarter" idx="18"/>
          </p:nvPr>
        </p:nvSpPr>
        <p:spPr/>
        <p:txBody>
          <a:bodyPr/>
          <a:lstStyle/>
          <a:p>
            <a:r>
              <a:rPr lang="en-US"/>
              <a:t>Copyright© Performance Review Institute (RF-153 Rev. 1)</a:t>
            </a:r>
            <a:endParaRPr lang="en-US" dirty="0"/>
          </a:p>
        </p:txBody>
      </p:sp>
      <p:sp>
        <p:nvSpPr>
          <p:cNvPr id="4" name="Slide Number Placeholder 3">
            <a:extLst>
              <a:ext uri="{FF2B5EF4-FFF2-40B4-BE49-F238E27FC236}">
                <a16:creationId xmlns:a16="http://schemas.microsoft.com/office/drawing/2014/main" id="{DCA58544-7AA3-8B46-B6FC-593C8F8C7D8A}"/>
              </a:ext>
            </a:extLst>
          </p:cNvPr>
          <p:cNvSpPr>
            <a:spLocks noGrp="1"/>
          </p:cNvSpPr>
          <p:nvPr>
            <p:ph type="sldNum" sz="quarter" idx="19"/>
          </p:nvPr>
        </p:nvSpPr>
        <p:spPr/>
        <p:txBody>
          <a:bodyPr/>
          <a:lstStyle/>
          <a:p>
            <a:fld id="{836C8E4F-BDC4-414D-910C-516BEB09BCD1}" type="slidenum">
              <a:rPr lang="en-US" smtClean="0"/>
              <a:t>‹#›</a:t>
            </a:fld>
            <a:endParaRPr lang="en-US"/>
          </a:p>
        </p:txBody>
      </p:sp>
    </p:spTree>
    <p:extLst>
      <p:ext uri="{BB962C8B-B14F-4D97-AF65-F5344CB8AC3E}">
        <p14:creationId xmlns:p14="http://schemas.microsoft.com/office/powerpoint/2010/main" val="36255041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9D7489F0-3F92-AD48-A5C8-3589E8EFF66F}"/>
              </a:ext>
            </a:extLst>
          </p:cNvPr>
          <p:cNvSpPr/>
          <p:nvPr/>
        </p:nvSpPr>
        <p:spPr>
          <a:xfrm>
            <a:off x="0" y="1028700"/>
            <a:ext cx="8913179" cy="4749800"/>
          </a:xfrm>
          <a:custGeom>
            <a:avLst/>
            <a:gdLst>
              <a:gd name="connsiteX0" fmla="*/ 0 w 8913179"/>
              <a:gd name="connsiteY0" fmla="*/ 0 h 4749800"/>
              <a:gd name="connsiteX1" fmla="*/ 4176890 w 8913179"/>
              <a:gd name="connsiteY1" fmla="*/ 0 h 4749800"/>
              <a:gd name="connsiteX2" fmla="*/ 4868888 w 8913179"/>
              <a:gd name="connsiteY2" fmla="*/ 0 h 4749800"/>
              <a:gd name="connsiteX3" fmla="*/ 8913179 w 8913179"/>
              <a:gd name="connsiteY3" fmla="*/ 0 h 4749800"/>
              <a:gd name="connsiteX4" fmla="*/ 6858558 w 8913179"/>
              <a:gd name="connsiteY4" fmla="*/ 4749800 h 4749800"/>
              <a:gd name="connsiteX5" fmla="*/ 4868888 w 8913179"/>
              <a:gd name="connsiteY5" fmla="*/ 4749800 h 4749800"/>
              <a:gd name="connsiteX6" fmla="*/ 4176890 w 8913179"/>
              <a:gd name="connsiteY6" fmla="*/ 4749800 h 4749800"/>
              <a:gd name="connsiteX7" fmla="*/ 0 w 8913179"/>
              <a:gd name="connsiteY7" fmla="*/ 4749800 h 474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13179" h="4749800">
                <a:moveTo>
                  <a:pt x="0" y="0"/>
                </a:moveTo>
                <a:lnTo>
                  <a:pt x="4176890" y="0"/>
                </a:lnTo>
                <a:lnTo>
                  <a:pt x="4868888" y="0"/>
                </a:lnTo>
                <a:lnTo>
                  <a:pt x="8913179" y="0"/>
                </a:lnTo>
                <a:lnTo>
                  <a:pt x="6858558" y="4749800"/>
                </a:lnTo>
                <a:lnTo>
                  <a:pt x="4868888" y="4749800"/>
                </a:lnTo>
                <a:lnTo>
                  <a:pt x="4176890" y="4749800"/>
                </a:lnTo>
                <a:lnTo>
                  <a:pt x="0" y="47498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85FE595A-81A4-C34C-87AC-F104D4B8089A}"/>
              </a:ext>
            </a:extLst>
          </p:cNvPr>
          <p:cNvSpPr txBox="1"/>
          <p:nvPr/>
        </p:nvSpPr>
        <p:spPr>
          <a:xfrm>
            <a:off x="3052464" y="1223158"/>
            <a:ext cx="771392" cy="1200329"/>
          </a:xfrm>
          <a:prstGeom prst="rect">
            <a:avLst/>
          </a:prstGeom>
          <a:noFill/>
        </p:spPr>
        <p:txBody>
          <a:bodyPr wrap="square" rtlCol="0">
            <a:spAutoFit/>
          </a:bodyPr>
          <a:lstStyle/>
          <a:p>
            <a:r>
              <a:rPr lang="en-US" sz="7200" b="1" i="0" dirty="0">
                <a:solidFill>
                  <a:schemeClr val="accent2"/>
                </a:solidFill>
                <a:latin typeface="Arial" panose="020B0604020202020204" pitchFamily="34" charset="0"/>
                <a:cs typeface="Arial" panose="020B0604020202020204" pitchFamily="34" charset="0"/>
              </a:rPr>
              <a:t>“</a:t>
            </a:r>
          </a:p>
        </p:txBody>
      </p:sp>
      <p:sp>
        <p:nvSpPr>
          <p:cNvPr id="14" name="Picture Placeholder 13">
            <a:extLst>
              <a:ext uri="{FF2B5EF4-FFF2-40B4-BE49-F238E27FC236}">
                <a16:creationId xmlns:a16="http://schemas.microsoft.com/office/drawing/2014/main" id="{A9A49A6B-89AF-2843-8B30-6B5DC9F35F67}"/>
              </a:ext>
            </a:extLst>
          </p:cNvPr>
          <p:cNvSpPr>
            <a:spLocks noGrp="1"/>
          </p:cNvSpPr>
          <p:nvPr>
            <p:ph type="pic" sz="quarter" idx="12" hasCustomPrompt="1"/>
          </p:nvPr>
        </p:nvSpPr>
        <p:spPr>
          <a:xfrm>
            <a:off x="7083864" y="1028700"/>
            <a:ext cx="5108137" cy="4749800"/>
          </a:xfrm>
          <a:custGeom>
            <a:avLst/>
            <a:gdLst>
              <a:gd name="connsiteX0" fmla="*/ 2073098 w 5108137"/>
              <a:gd name="connsiteY0" fmla="*/ 0 h 4749800"/>
              <a:gd name="connsiteX1" fmla="*/ 5108137 w 5108137"/>
              <a:gd name="connsiteY1" fmla="*/ 0 h 4749800"/>
              <a:gd name="connsiteX2" fmla="*/ 5108137 w 5108137"/>
              <a:gd name="connsiteY2" fmla="*/ 4749800 h 4749800"/>
              <a:gd name="connsiteX3" fmla="*/ 0 w 5108137"/>
              <a:gd name="connsiteY3" fmla="*/ 4749800 h 4749800"/>
            </a:gdLst>
            <a:ahLst/>
            <a:cxnLst>
              <a:cxn ang="0">
                <a:pos x="connsiteX0" y="connsiteY0"/>
              </a:cxn>
              <a:cxn ang="0">
                <a:pos x="connsiteX1" y="connsiteY1"/>
              </a:cxn>
              <a:cxn ang="0">
                <a:pos x="connsiteX2" y="connsiteY2"/>
              </a:cxn>
              <a:cxn ang="0">
                <a:pos x="connsiteX3" y="connsiteY3"/>
              </a:cxn>
            </a:cxnLst>
            <a:rect l="l" t="t" r="r" b="b"/>
            <a:pathLst>
              <a:path w="5108137" h="4749800">
                <a:moveTo>
                  <a:pt x="2073098" y="0"/>
                </a:moveTo>
                <a:lnTo>
                  <a:pt x="5108137" y="0"/>
                </a:lnTo>
                <a:lnTo>
                  <a:pt x="5108137" y="4749800"/>
                </a:lnTo>
                <a:lnTo>
                  <a:pt x="0" y="4749800"/>
                </a:lnTo>
                <a:close/>
              </a:path>
            </a:pathLst>
          </a:custGeom>
          <a:pattFill prst="pct5">
            <a:fgClr>
              <a:schemeClr val="bg1"/>
            </a:fgClr>
            <a:bgClr>
              <a:schemeClr val="accent4"/>
            </a:bgClr>
          </a:pattFill>
        </p:spPr>
        <p:txBody>
          <a:bodyPr wrap="square">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i="0">
                <a:solidFill>
                  <a:schemeClr val="bg2"/>
                </a:solidFill>
                <a:latin typeface="+mn-lt"/>
                <a:ea typeface="Open Sans" panose="020B0606030504020204" pitchFamily="34" charset="0"/>
                <a:cs typeface="Arial" panose="020B0604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56" name="Text Placeholder 55">
            <a:extLst>
              <a:ext uri="{FF2B5EF4-FFF2-40B4-BE49-F238E27FC236}">
                <a16:creationId xmlns:a16="http://schemas.microsoft.com/office/drawing/2014/main" id="{79C1F6C3-ADF5-194D-B9F6-64E759CED320}"/>
              </a:ext>
            </a:extLst>
          </p:cNvPr>
          <p:cNvSpPr>
            <a:spLocks noGrp="1"/>
          </p:cNvSpPr>
          <p:nvPr>
            <p:ph type="body" sz="quarter" idx="13" hasCustomPrompt="1"/>
          </p:nvPr>
        </p:nvSpPr>
        <p:spPr>
          <a:xfrm>
            <a:off x="914400" y="2057400"/>
            <a:ext cx="5570537" cy="3171800"/>
          </a:xfrm>
        </p:spPr>
        <p:txBody>
          <a:bodyPr>
            <a:normAutofit/>
          </a:bodyPr>
          <a:lstStyle>
            <a:lvl1pPr marL="0" indent="0">
              <a:buNone/>
              <a:defRPr sz="2800" b="0" i="1">
                <a:solidFill>
                  <a:schemeClr val="bg1"/>
                </a:solidFill>
                <a:latin typeface="Arial" panose="020B0604020202020204" pitchFamily="34" charset="0"/>
                <a:cs typeface="Arial" panose="020B0604020202020204" pitchFamily="34" charset="0"/>
              </a:defRPr>
            </a:lvl1pPr>
            <a:lvl2pPr marL="457200" indent="0">
              <a:buFont typeface="Arial" panose="020B0604020202020204" pitchFamily="34" charset="0"/>
              <a:buNone/>
              <a:defRPr/>
            </a:lvl2pPr>
          </a:lstStyle>
          <a:p>
            <a:pPr lvl="0"/>
            <a:r>
              <a:rPr lang="en-US" dirty="0"/>
              <a:t>Click to edit master text styles</a:t>
            </a:r>
          </a:p>
        </p:txBody>
      </p:sp>
      <p:sp>
        <p:nvSpPr>
          <p:cNvPr id="2" name="Footer Placeholder 1">
            <a:extLst>
              <a:ext uri="{FF2B5EF4-FFF2-40B4-BE49-F238E27FC236}">
                <a16:creationId xmlns:a16="http://schemas.microsoft.com/office/drawing/2014/main" id="{B40DAE06-0021-0D45-90C2-A7EA113AEA1C}"/>
              </a:ext>
            </a:extLst>
          </p:cNvPr>
          <p:cNvSpPr>
            <a:spLocks noGrp="1"/>
          </p:cNvSpPr>
          <p:nvPr>
            <p:ph type="ftr" sz="quarter" idx="14"/>
          </p:nvPr>
        </p:nvSpPr>
        <p:spPr/>
        <p:txBody>
          <a:bodyPr/>
          <a:lstStyle/>
          <a:p>
            <a:r>
              <a:rPr lang="en-US"/>
              <a:t>Copyright© Performance Review Institute (RF-153 Rev. 1)</a:t>
            </a:r>
            <a:endParaRPr lang="en-US" dirty="0"/>
          </a:p>
        </p:txBody>
      </p:sp>
      <p:sp>
        <p:nvSpPr>
          <p:cNvPr id="3" name="Slide Number Placeholder 2">
            <a:extLst>
              <a:ext uri="{FF2B5EF4-FFF2-40B4-BE49-F238E27FC236}">
                <a16:creationId xmlns:a16="http://schemas.microsoft.com/office/drawing/2014/main" id="{3D68C36D-9E59-3B4E-96F5-EB11CB3D1D22}"/>
              </a:ext>
            </a:extLst>
          </p:cNvPr>
          <p:cNvSpPr>
            <a:spLocks noGrp="1"/>
          </p:cNvSpPr>
          <p:nvPr>
            <p:ph type="sldNum" sz="quarter" idx="15"/>
          </p:nvPr>
        </p:nvSpPr>
        <p:spPr/>
        <p:txBody>
          <a:bodyPr/>
          <a:lstStyle/>
          <a:p>
            <a:fld id="{836C8E4F-BDC4-414D-910C-516BEB09BCD1}" type="slidenum">
              <a:rPr lang="en-US" smtClean="0"/>
              <a:t>‹#›</a:t>
            </a:fld>
            <a:endParaRPr lang="en-US"/>
          </a:p>
        </p:txBody>
      </p:sp>
      <p:pic>
        <p:nvPicPr>
          <p:cNvPr id="9" name="Picture 8">
            <a:extLst>
              <a:ext uri="{FF2B5EF4-FFF2-40B4-BE49-F238E27FC236}">
                <a16:creationId xmlns:a16="http://schemas.microsoft.com/office/drawing/2014/main" id="{A772E845-F0C1-0042-B1F5-2AA0BC29484D}"/>
              </a:ext>
            </a:extLst>
          </p:cNvPr>
          <p:cNvPicPr>
            <a:picLocks noChangeAspect="1"/>
          </p:cNvPicPr>
          <p:nvPr/>
        </p:nvPicPr>
        <p:blipFill>
          <a:blip r:embed="rId2"/>
          <a:srcRect/>
          <a:stretch/>
        </p:blipFill>
        <p:spPr>
          <a:xfrm>
            <a:off x="9696618" y="245353"/>
            <a:ext cx="2103120" cy="428334"/>
          </a:xfrm>
          <a:prstGeom prst="rect">
            <a:avLst/>
          </a:prstGeom>
        </p:spPr>
      </p:pic>
    </p:spTree>
    <p:extLst>
      <p:ext uri="{BB962C8B-B14F-4D97-AF65-F5344CB8AC3E}">
        <p14:creationId xmlns:p14="http://schemas.microsoft.com/office/powerpoint/2010/main" val="2135138179"/>
      </p:ext>
    </p:extLst>
  </p:cSld>
  <p:clrMapOvr>
    <a:masterClrMapping/>
  </p:clrMapOvr>
  <p:extLst>
    <p:ext uri="{DCECCB84-F9BA-43D5-87BE-67443E8EF086}">
      <p15:sldGuideLst xmlns:p15="http://schemas.microsoft.com/office/powerpoint/2012/main">
        <p15:guide id="1" orient="horz" pos="2160">
          <p15:clr>
            <a:srgbClr val="FBAE40"/>
          </p15:clr>
        </p15:guide>
        <p15:guide id="2" pos="57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1">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F951E-5C53-0948-802C-467D303BC49C}"/>
              </a:ext>
            </a:extLst>
          </p:cNvPr>
          <p:cNvSpPr>
            <a:spLocks noGrp="1"/>
          </p:cNvSpPr>
          <p:nvPr>
            <p:ph type="title" hasCustomPrompt="1"/>
          </p:nvPr>
        </p:nvSpPr>
        <p:spPr>
          <a:xfrm>
            <a:off x="6488501" y="2099034"/>
            <a:ext cx="4789098" cy="1008931"/>
          </a:xfrm>
        </p:spPr>
        <p:txBody>
          <a:bodyPr anchor="t">
            <a:normAutofit/>
          </a:bodyPr>
          <a:lstStyle>
            <a:lvl1pPr algn="r">
              <a:defRPr sz="3200" b="1" i="0">
                <a:solidFill>
                  <a:schemeClr val="bg2"/>
                </a:solidFill>
                <a:latin typeface="+mj-lt"/>
              </a:defRPr>
            </a:lvl1pPr>
          </a:lstStyle>
          <a:p>
            <a:r>
              <a:rPr lang="en-US" dirty="0"/>
              <a:t>CLICK TO EDIT MASTER TITLE STYLE</a:t>
            </a:r>
          </a:p>
        </p:txBody>
      </p:sp>
      <p:sp>
        <p:nvSpPr>
          <p:cNvPr id="7" name="Text Placeholder 6">
            <a:extLst>
              <a:ext uri="{FF2B5EF4-FFF2-40B4-BE49-F238E27FC236}">
                <a16:creationId xmlns:a16="http://schemas.microsoft.com/office/drawing/2014/main" id="{9B87889E-CB65-0D40-B29A-9C553E146B32}"/>
              </a:ext>
            </a:extLst>
          </p:cNvPr>
          <p:cNvSpPr>
            <a:spLocks noGrp="1"/>
          </p:cNvSpPr>
          <p:nvPr>
            <p:ph type="body" sz="quarter" idx="10" hasCustomPrompt="1"/>
          </p:nvPr>
        </p:nvSpPr>
        <p:spPr>
          <a:xfrm>
            <a:off x="6488501" y="3107965"/>
            <a:ext cx="4789099" cy="1008931"/>
          </a:xfrm>
        </p:spPr>
        <p:txBody>
          <a:bodyPr anchor="t">
            <a:noAutofit/>
          </a:bodyPr>
          <a:lstStyle>
            <a:lvl1pPr marL="0" indent="0" algn="r">
              <a:buNone/>
              <a:defRPr sz="2200" b="0" i="0" cap="all" baseline="0">
                <a:solidFill>
                  <a:schemeClr val="bg1"/>
                </a:solidFill>
                <a:latin typeface="+mj-lt"/>
              </a:defRPr>
            </a:lvl1pPr>
          </a:lstStyle>
          <a:p>
            <a:pPr lvl="0"/>
            <a:r>
              <a:rPr lang="en-US" dirty="0"/>
              <a:t>CLICK TO EDIT MASTER TEXT STYLES</a:t>
            </a:r>
          </a:p>
        </p:txBody>
      </p:sp>
      <p:sp>
        <p:nvSpPr>
          <p:cNvPr id="49" name="Picture Placeholder 48">
            <a:extLst>
              <a:ext uri="{FF2B5EF4-FFF2-40B4-BE49-F238E27FC236}">
                <a16:creationId xmlns:a16="http://schemas.microsoft.com/office/drawing/2014/main" id="{AFFA642D-24AF-FD46-929D-1FE417D7DCD3}"/>
              </a:ext>
            </a:extLst>
          </p:cNvPr>
          <p:cNvSpPr>
            <a:spLocks noGrp="1" noChangeAspect="1"/>
          </p:cNvSpPr>
          <p:nvPr>
            <p:ph type="pic" sz="quarter" idx="11" hasCustomPrompt="1"/>
          </p:nvPr>
        </p:nvSpPr>
        <p:spPr>
          <a:xfrm>
            <a:off x="-3554858" y="0"/>
            <a:ext cx="8835416" cy="6858000"/>
          </a:xfrm>
          <a:custGeom>
            <a:avLst/>
            <a:gdLst>
              <a:gd name="connsiteX0" fmla="*/ 445 w 8835416"/>
              <a:gd name="connsiteY0" fmla="*/ 6856971 h 6858000"/>
              <a:gd name="connsiteX1" fmla="*/ 445 w 8835416"/>
              <a:gd name="connsiteY1" fmla="*/ 6858000 h 6858000"/>
              <a:gd name="connsiteX2" fmla="*/ 0 w 8835416"/>
              <a:gd name="connsiteY2" fmla="*/ 6858000 h 6858000"/>
              <a:gd name="connsiteX3" fmla="*/ 3554858 w 8835416"/>
              <a:gd name="connsiteY3" fmla="*/ 0 h 6858000"/>
              <a:gd name="connsiteX4" fmla="*/ 8835416 w 8835416"/>
              <a:gd name="connsiteY4" fmla="*/ 0 h 6858000"/>
              <a:gd name="connsiteX5" fmla="*/ 5871251 w 8835416"/>
              <a:gd name="connsiteY5" fmla="*/ 6858000 h 6858000"/>
              <a:gd name="connsiteX6" fmla="*/ 3554858 w 883541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35416" h="6858000">
                <a:moveTo>
                  <a:pt x="445" y="6856971"/>
                </a:moveTo>
                <a:lnTo>
                  <a:pt x="445" y="6858000"/>
                </a:lnTo>
                <a:lnTo>
                  <a:pt x="0" y="6858000"/>
                </a:lnTo>
                <a:close/>
                <a:moveTo>
                  <a:pt x="3554858" y="0"/>
                </a:moveTo>
                <a:lnTo>
                  <a:pt x="8835416" y="0"/>
                </a:lnTo>
                <a:lnTo>
                  <a:pt x="5871251" y="6858000"/>
                </a:lnTo>
                <a:lnTo>
                  <a:pt x="3554858" y="6858000"/>
                </a:lnTo>
                <a:close/>
              </a:path>
            </a:pathLst>
          </a:custGeom>
          <a:pattFill prst="pct5">
            <a:fgClr>
              <a:schemeClr val="accent2"/>
            </a:fgClr>
            <a:bgClr>
              <a:schemeClr val="accent4"/>
            </a:bgClr>
          </a:pattFill>
        </p:spPr>
        <p:txBody>
          <a:bodyPr wrap="square">
            <a:noAutofit/>
          </a:bodyPr>
          <a:lstStyle>
            <a:lvl1pPr marL="228600" marR="0" indent="-228600" algn="r" defTabSz="914400" rtl="0" eaLnBrk="1" fontAlgn="auto" latinLnBrk="0" hangingPunct="1">
              <a:lnSpc>
                <a:spcPct val="90000"/>
              </a:lnSpc>
              <a:spcBef>
                <a:spcPts val="1000"/>
              </a:spcBef>
              <a:spcAft>
                <a:spcPts val="0"/>
              </a:spcAft>
              <a:buClrTx/>
              <a:buSzTx/>
              <a:buFont typeface="Arial" panose="020B0604020202020204" pitchFamily="34" charset="0"/>
              <a:buChar char="•"/>
              <a:tabLst/>
              <a:defRPr lang="en-US" sz="2000" kern="1200">
                <a:solidFill>
                  <a:schemeClr val="bg2"/>
                </a:solidFill>
                <a:latin typeface="Arial" panose="020B0604020202020204" pitchFamily="34" charset="0"/>
                <a:ea typeface="+mn-ea"/>
                <a:cs typeface="Arial" panose="020B0604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51" name="Text Placeholder 14">
            <a:extLst>
              <a:ext uri="{FF2B5EF4-FFF2-40B4-BE49-F238E27FC236}">
                <a16:creationId xmlns:a16="http://schemas.microsoft.com/office/drawing/2014/main" id="{BC0998E0-4BE4-564A-80AD-C636A0A32377}"/>
              </a:ext>
            </a:extLst>
          </p:cNvPr>
          <p:cNvSpPr>
            <a:spLocks noGrp="1"/>
          </p:cNvSpPr>
          <p:nvPr>
            <p:ph type="body" sz="quarter" idx="15"/>
          </p:nvPr>
        </p:nvSpPr>
        <p:spPr>
          <a:xfrm>
            <a:off x="7079261" y="5366752"/>
            <a:ext cx="4198338" cy="785235"/>
          </a:xfrm>
        </p:spPr>
        <p:txBody>
          <a:bodyPr/>
          <a:lstStyle>
            <a:lvl1pPr marL="0" indent="0" algn="r">
              <a:buNone/>
              <a:defRPr sz="2000" b="0" i="0">
                <a:solidFill>
                  <a:schemeClr val="bg1"/>
                </a:solidFill>
                <a:latin typeface="+mn-lt"/>
              </a:defRPr>
            </a:lvl1pPr>
            <a:lvl2pPr>
              <a:defRPr sz="1900" b="0" i="0">
                <a:solidFill>
                  <a:schemeClr val="bg1"/>
                </a:solidFill>
                <a:latin typeface="Gotham-Book" pitchFamily="2" charset="0"/>
              </a:defRPr>
            </a:lvl2pPr>
            <a:lvl3pPr>
              <a:defRPr sz="1800" b="0" i="0">
                <a:solidFill>
                  <a:schemeClr val="bg1"/>
                </a:solidFill>
                <a:latin typeface="Gotham-Book" pitchFamily="2" charset="0"/>
              </a:defRPr>
            </a:lvl3pPr>
            <a:lvl4pPr>
              <a:defRPr sz="1800" b="0" i="0">
                <a:solidFill>
                  <a:schemeClr val="bg1"/>
                </a:solidFill>
                <a:latin typeface="Gotham-Book" pitchFamily="2" charset="0"/>
              </a:defRPr>
            </a:lvl4pPr>
            <a:lvl5pPr>
              <a:defRPr sz="1800" b="0" i="0">
                <a:solidFill>
                  <a:schemeClr val="bg1"/>
                </a:solidFill>
                <a:latin typeface="Gotham-Book" pitchFamily="2" charset="0"/>
              </a:defRPr>
            </a:lvl5pPr>
          </a:lstStyle>
          <a:p>
            <a:pPr lvl="0"/>
            <a:r>
              <a:rPr lang="en-US"/>
              <a:t>Click to edit Master text styles</a:t>
            </a:r>
          </a:p>
        </p:txBody>
      </p:sp>
      <p:sp>
        <p:nvSpPr>
          <p:cNvPr id="5" name="Footer Placeholder 4">
            <a:extLst>
              <a:ext uri="{FF2B5EF4-FFF2-40B4-BE49-F238E27FC236}">
                <a16:creationId xmlns:a16="http://schemas.microsoft.com/office/drawing/2014/main" id="{D53C141C-D072-A84E-B0E3-D7250F2AAAA3}"/>
              </a:ext>
            </a:extLst>
          </p:cNvPr>
          <p:cNvSpPr>
            <a:spLocks noGrp="1"/>
          </p:cNvSpPr>
          <p:nvPr>
            <p:ph type="ftr" sz="quarter" idx="16"/>
          </p:nvPr>
        </p:nvSpPr>
        <p:spPr>
          <a:xfrm>
            <a:off x="8742213" y="6381328"/>
            <a:ext cx="2535386" cy="184262"/>
          </a:xfrm>
        </p:spPr>
        <p:txBody>
          <a:bodyPr/>
          <a:lstStyle>
            <a:lvl1pPr algn="r">
              <a:defRPr>
                <a:solidFill>
                  <a:schemeClr val="bg1"/>
                </a:solidFill>
              </a:defRPr>
            </a:lvl1pPr>
          </a:lstStyle>
          <a:p>
            <a:r>
              <a:rPr lang="en-US"/>
              <a:t>Copyright© Performance Review Institute (RF-153 Rev. 1)</a:t>
            </a:r>
            <a:endParaRPr lang="en-US" dirty="0"/>
          </a:p>
        </p:txBody>
      </p:sp>
      <p:pic>
        <p:nvPicPr>
          <p:cNvPr id="14" name="Picture 13">
            <a:extLst>
              <a:ext uri="{FF2B5EF4-FFF2-40B4-BE49-F238E27FC236}">
                <a16:creationId xmlns:a16="http://schemas.microsoft.com/office/drawing/2014/main" id="{5CD65A6F-D44B-094D-AED0-D808D322EDE3}"/>
              </a:ext>
            </a:extLst>
          </p:cNvPr>
          <p:cNvPicPr>
            <a:picLocks noChangeAspect="1"/>
          </p:cNvPicPr>
          <p:nvPr/>
        </p:nvPicPr>
        <p:blipFill>
          <a:blip r:embed="rId2"/>
          <a:srcRect/>
          <a:stretch/>
        </p:blipFill>
        <p:spPr>
          <a:xfrm>
            <a:off x="7800842" y="887301"/>
            <a:ext cx="3591057" cy="731375"/>
          </a:xfrm>
          <a:prstGeom prst="rect">
            <a:avLst/>
          </a:prstGeom>
        </p:spPr>
      </p:pic>
    </p:spTree>
    <p:extLst>
      <p:ext uri="{BB962C8B-B14F-4D97-AF65-F5344CB8AC3E}">
        <p14:creationId xmlns:p14="http://schemas.microsoft.com/office/powerpoint/2010/main" val="155551980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Our Team">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AFD3181A-094B-B249-B7A1-FD23BC2480A2}"/>
              </a:ext>
            </a:extLst>
          </p:cNvPr>
          <p:cNvSpPr/>
          <p:nvPr/>
        </p:nvSpPr>
        <p:spPr>
          <a:xfrm>
            <a:off x="0" y="0"/>
            <a:ext cx="5287017" cy="6858000"/>
          </a:xfrm>
          <a:custGeom>
            <a:avLst/>
            <a:gdLst>
              <a:gd name="connsiteX0" fmla="*/ 0 w 5287017"/>
              <a:gd name="connsiteY0" fmla="*/ 0 h 6858000"/>
              <a:gd name="connsiteX1" fmla="*/ 5287017 w 5287017"/>
              <a:gd name="connsiteY1" fmla="*/ 0 h 6858000"/>
              <a:gd name="connsiteX2" fmla="*/ 2320452 w 5287017"/>
              <a:gd name="connsiteY2" fmla="*/ 6858000 h 6858000"/>
              <a:gd name="connsiteX3" fmla="*/ 0 w 5287017"/>
              <a:gd name="connsiteY3" fmla="*/ 6858000 h 6858000"/>
              <a:gd name="connsiteX4" fmla="*/ 0 w 528701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7017" h="6858000">
                <a:moveTo>
                  <a:pt x="0" y="0"/>
                </a:moveTo>
                <a:lnTo>
                  <a:pt x="5287017" y="0"/>
                </a:lnTo>
                <a:lnTo>
                  <a:pt x="2320452" y="6858000"/>
                </a:lnTo>
                <a:lnTo>
                  <a:pt x="0" y="68580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6">
            <a:extLst>
              <a:ext uri="{FF2B5EF4-FFF2-40B4-BE49-F238E27FC236}">
                <a16:creationId xmlns:a16="http://schemas.microsoft.com/office/drawing/2014/main" id="{E6DC67E5-E61B-CF42-BAAC-413A81D7BA15}"/>
              </a:ext>
            </a:extLst>
          </p:cNvPr>
          <p:cNvSpPr>
            <a:spLocks noGrp="1"/>
          </p:cNvSpPr>
          <p:nvPr>
            <p:ph type="title" hasCustomPrompt="1"/>
          </p:nvPr>
        </p:nvSpPr>
        <p:spPr>
          <a:xfrm>
            <a:off x="914400" y="1538557"/>
            <a:ext cx="2980267" cy="1407843"/>
          </a:xfrm>
        </p:spPr>
        <p:txBody>
          <a:bodyPr anchor="t">
            <a:normAutofit/>
          </a:bodyPr>
          <a:lstStyle>
            <a:lvl1pPr>
              <a:defRPr sz="3200" b="1" i="0">
                <a:solidFill>
                  <a:schemeClr val="bg1"/>
                </a:solidFill>
                <a:latin typeface="+mj-lt"/>
              </a:defRPr>
            </a:lvl1pPr>
          </a:lstStyle>
          <a:p>
            <a:r>
              <a:rPr lang="en-US" dirty="0"/>
              <a:t>CLICK TO EDIT MASTER TITLE STYLE</a:t>
            </a:r>
          </a:p>
        </p:txBody>
      </p:sp>
      <p:sp>
        <p:nvSpPr>
          <p:cNvPr id="10" name="Text Placeholder 6">
            <a:extLst>
              <a:ext uri="{FF2B5EF4-FFF2-40B4-BE49-F238E27FC236}">
                <a16:creationId xmlns:a16="http://schemas.microsoft.com/office/drawing/2014/main" id="{7EB42814-B1D7-F146-8428-D55841FA664A}"/>
              </a:ext>
            </a:extLst>
          </p:cNvPr>
          <p:cNvSpPr>
            <a:spLocks noGrp="1"/>
          </p:cNvSpPr>
          <p:nvPr>
            <p:ph type="body" sz="quarter" idx="10" hasCustomPrompt="1"/>
          </p:nvPr>
        </p:nvSpPr>
        <p:spPr>
          <a:xfrm>
            <a:off x="914400" y="2946400"/>
            <a:ext cx="2980267" cy="1072444"/>
          </a:xfrm>
        </p:spPr>
        <p:txBody>
          <a:bodyPr anchor="t">
            <a:noAutofit/>
          </a:bodyPr>
          <a:lstStyle>
            <a:lvl1pPr marL="0" indent="0" algn="l">
              <a:buNone/>
              <a:defRPr sz="2200" b="0" i="0" cap="all" baseline="0">
                <a:solidFill>
                  <a:schemeClr val="bg1"/>
                </a:solidFill>
                <a:latin typeface="+mn-lt"/>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A641F517-2AB8-B248-AC9F-22FD5F4ABE8B}"/>
              </a:ext>
            </a:extLst>
          </p:cNvPr>
          <p:cNvSpPr>
            <a:spLocks noGrp="1"/>
          </p:cNvSpPr>
          <p:nvPr>
            <p:ph type="ftr" sz="quarter" idx="17"/>
          </p:nvPr>
        </p:nvSpPr>
        <p:spPr/>
        <p:txBody>
          <a:bodyPr/>
          <a:lstStyle/>
          <a:p>
            <a:r>
              <a:rPr lang="en-US"/>
              <a:t>Copyright© Performance Review Institute (RF-153 Rev. 1)</a:t>
            </a:r>
            <a:endParaRPr lang="en-US" dirty="0"/>
          </a:p>
        </p:txBody>
      </p:sp>
      <p:sp>
        <p:nvSpPr>
          <p:cNvPr id="3" name="Slide Number Placeholder 2">
            <a:extLst>
              <a:ext uri="{FF2B5EF4-FFF2-40B4-BE49-F238E27FC236}">
                <a16:creationId xmlns:a16="http://schemas.microsoft.com/office/drawing/2014/main" id="{FA09FF3B-391A-7140-AF22-7DC187FA5356}"/>
              </a:ext>
            </a:extLst>
          </p:cNvPr>
          <p:cNvSpPr>
            <a:spLocks noGrp="1"/>
          </p:cNvSpPr>
          <p:nvPr>
            <p:ph type="sldNum" sz="quarter" idx="18"/>
          </p:nvPr>
        </p:nvSpPr>
        <p:spPr/>
        <p:txBody>
          <a:bodyPr/>
          <a:lstStyle/>
          <a:p>
            <a:fld id="{836C8E4F-BDC4-414D-910C-516BEB09BCD1}" type="slidenum">
              <a:rPr lang="en-US" smtClean="0"/>
              <a:t>‹#›</a:t>
            </a:fld>
            <a:endParaRPr lang="en-US"/>
          </a:p>
        </p:txBody>
      </p:sp>
      <p:pic>
        <p:nvPicPr>
          <p:cNvPr id="13" name="Picture 12">
            <a:extLst>
              <a:ext uri="{FF2B5EF4-FFF2-40B4-BE49-F238E27FC236}">
                <a16:creationId xmlns:a16="http://schemas.microsoft.com/office/drawing/2014/main" id="{9DF1291D-157D-1048-ABBB-841FB70E483F}"/>
              </a:ext>
            </a:extLst>
          </p:cNvPr>
          <p:cNvPicPr>
            <a:picLocks noChangeAspect="1"/>
          </p:cNvPicPr>
          <p:nvPr/>
        </p:nvPicPr>
        <p:blipFill>
          <a:blip r:embed="rId2"/>
          <a:srcRect/>
          <a:stretch/>
        </p:blipFill>
        <p:spPr>
          <a:xfrm>
            <a:off x="914400" y="639063"/>
            <a:ext cx="2676657" cy="545143"/>
          </a:xfrm>
          <a:prstGeom prst="rect">
            <a:avLst/>
          </a:prstGeom>
        </p:spPr>
      </p:pic>
      <p:sp>
        <p:nvSpPr>
          <p:cNvPr id="12" name="Picture Placeholder 8">
            <a:extLst>
              <a:ext uri="{FF2B5EF4-FFF2-40B4-BE49-F238E27FC236}">
                <a16:creationId xmlns:a16="http://schemas.microsoft.com/office/drawing/2014/main" id="{6A957C35-CA06-EF42-9EFE-389804ACE58D}"/>
              </a:ext>
            </a:extLst>
          </p:cNvPr>
          <p:cNvSpPr>
            <a:spLocks noGrp="1"/>
          </p:cNvSpPr>
          <p:nvPr>
            <p:ph type="pic" sz="quarter" idx="12" hasCustomPrompt="1"/>
          </p:nvPr>
        </p:nvSpPr>
        <p:spPr>
          <a:xfrm>
            <a:off x="6407380" y="1018741"/>
            <a:ext cx="1616075" cy="1584325"/>
          </a:xfrm>
          <a:prstGeom prst="ellipse">
            <a:avLst/>
          </a:prstGeom>
        </p:spPr>
        <p:txBody>
          <a:bodyPr/>
          <a:lstStyle>
            <a:lvl1pPr marL="0" indent="0">
              <a:buNone/>
              <a:defRPr sz="1600"/>
            </a:lvl1pPr>
          </a:lstStyle>
          <a:p>
            <a:r>
              <a:rPr lang="en-US" dirty="0"/>
              <a:t>Click to add headshot</a:t>
            </a:r>
          </a:p>
        </p:txBody>
      </p:sp>
      <p:sp>
        <p:nvSpPr>
          <p:cNvPr id="14" name="Content Placeholder 3">
            <a:extLst>
              <a:ext uri="{FF2B5EF4-FFF2-40B4-BE49-F238E27FC236}">
                <a16:creationId xmlns:a16="http://schemas.microsoft.com/office/drawing/2014/main" id="{601AF17A-9029-194E-83E1-9A7B553B62A5}"/>
              </a:ext>
            </a:extLst>
          </p:cNvPr>
          <p:cNvSpPr>
            <a:spLocks noGrp="1"/>
          </p:cNvSpPr>
          <p:nvPr>
            <p:ph sz="half" idx="13" hasCustomPrompt="1"/>
          </p:nvPr>
        </p:nvSpPr>
        <p:spPr>
          <a:xfrm>
            <a:off x="5714661" y="2762733"/>
            <a:ext cx="3001511" cy="263916"/>
          </a:xfrm>
          <a:prstGeom prst="rect">
            <a:avLst/>
          </a:prstGeom>
        </p:spPr>
        <p:txBody>
          <a:bodyPr/>
          <a:lstStyle>
            <a:lvl1pPr marL="0" indent="0" algn="ctr">
              <a:buFont typeface="Arial" panose="020B0604020202020204" pitchFamily="34" charset="0"/>
              <a:buNone/>
              <a:defRPr lang="en-US" sz="1600" b="1" i="0" kern="1200" cap="none" baseline="0" dirty="0" smtClean="0">
                <a:solidFill>
                  <a:schemeClr val="tx2"/>
                </a:solidFill>
                <a:latin typeface="+mn-lt"/>
                <a:ea typeface="Open Sans Condensed" panose="020B0606030504020204" pitchFamily="34" charset="0"/>
                <a:cs typeface="Open Sans Condensed" panose="020B06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dirty="0"/>
              <a:t>CLICK TO EDIT MASTER TEXT STYLES</a:t>
            </a:r>
          </a:p>
        </p:txBody>
      </p:sp>
      <p:sp>
        <p:nvSpPr>
          <p:cNvPr id="15" name="Content Placeholder 3">
            <a:extLst>
              <a:ext uri="{FF2B5EF4-FFF2-40B4-BE49-F238E27FC236}">
                <a16:creationId xmlns:a16="http://schemas.microsoft.com/office/drawing/2014/main" id="{BE883274-CD63-BE40-8C9B-F5340D2ED69F}"/>
              </a:ext>
            </a:extLst>
          </p:cNvPr>
          <p:cNvSpPr>
            <a:spLocks noGrp="1"/>
          </p:cNvSpPr>
          <p:nvPr>
            <p:ph sz="half" idx="14"/>
          </p:nvPr>
        </p:nvSpPr>
        <p:spPr>
          <a:xfrm>
            <a:off x="5714661" y="3026649"/>
            <a:ext cx="3001511" cy="263916"/>
          </a:xfrm>
          <a:prstGeom prst="rect">
            <a:avLst/>
          </a:prstGeom>
        </p:spPr>
        <p:txBody>
          <a:bodyPr/>
          <a:lstStyle>
            <a:lvl1pPr marL="0" indent="0" algn="ctr">
              <a:buFont typeface="Arial" panose="020B0604020202020204" pitchFamily="34" charset="0"/>
              <a:buNone/>
              <a:defRPr lang="en-US" sz="1400" b="0" i="0" kern="1200" cap="all" baseline="0" dirty="0" smtClean="0">
                <a:solidFill>
                  <a:schemeClr val="tx1"/>
                </a:solidFill>
                <a:latin typeface="+mn-lt"/>
                <a:ea typeface="Open Sans Condensed Light" panose="020B0306030504020204" pitchFamily="34" charset="0"/>
                <a:cs typeface="Open Sans Condensed Light" panose="020B03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Click to edit Master text styles</a:t>
            </a:r>
          </a:p>
        </p:txBody>
      </p:sp>
      <p:sp>
        <p:nvSpPr>
          <p:cNvPr id="16" name="Picture Placeholder 8">
            <a:extLst>
              <a:ext uri="{FF2B5EF4-FFF2-40B4-BE49-F238E27FC236}">
                <a16:creationId xmlns:a16="http://schemas.microsoft.com/office/drawing/2014/main" id="{85994228-D9F7-4240-BEDA-000CE33AE22C}"/>
              </a:ext>
            </a:extLst>
          </p:cNvPr>
          <p:cNvSpPr>
            <a:spLocks noGrp="1"/>
          </p:cNvSpPr>
          <p:nvPr>
            <p:ph type="pic" sz="quarter" idx="15" hasCustomPrompt="1"/>
          </p:nvPr>
        </p:nvSpPr>
        <p:spPr>
          <a:xfrm>
            <a:off x="9602792" y="1018741"/>
            <a:ext cx="1616075" cy="1584325"/>
          </a:xfrm>
          <a:prstGeom prst="ellipse">
            <a:avLst/>
          </a:prstGeom>
        </p:spPr>
        <p:txBody>
          <a:bodyPr/>
          <a:lstStyle>
            <a:lvl1pPr marL="0" indent="0">
              <a:buNone/>
              <a:defRPr sz="1600"/>
            </a:lvl1pPr>
          </a:lstStyle>
          <a:p>
            <a:r>
              <a:rPr lang="en-US" dirty="0"/>
              <a:t>Click to add headshot</a:t>
            </a:r>
          </a:p>
        </p:txBody>
      </p:sp>
      <p:sp>
        <p:nvSpPr>
          <p:cNvPr id="17" name="Content Placeholder 3">
            <a:extLst>
              <a:ext uri="{FF2B5EF4-FFF2-40B4-BE49-F238E27FC236}">
                <a16:creationId xmlns:a16="http://schemas.microsoft.com/office/drawing/2014/main" id="{834E034C-056F-0249-B204-8E9EBCC4EF06}"/>
              </a:ext>
            </a:extLst>
          </p:cNvPr>
          <p:cNvSpPr>
            <a:spLocks noGrp="1"/>
          </p:cNvSpPr>
          <p:nvPr>
            <p:ph sz="half" idx="16" hasCustomPrompt="1"/>
          </p:nvPr>
        </p:nvSpPr>
        <p:spPr>
          <a:xfrm>
            <a:off x="8910073" y="2762733"/>
            <a:ext cx="3001511" cy="263916"/>
          </a:xfrm>
          <a:prstGeom prst="rect">
            <a:avLst/>
          </a:prstGeom>
        </p:spPr>
        <p:txBody>
          <a:bodyPr/>
          <a:lstStyle>
            <a:lvl1pPr marL="0" indent="0" algn="ctr">
              <a:buFont typeface="Arial" panose="020B0604020202020204" pitchFamily="34" charset="0"/>
              <a:buNone/>
              <a:defRPr lang="en-US" sz="1600" b="1" i="0" kern="1200" cap="none" baseline="0" dirty="0" smtClean="0">
                <a:solidFill>
                  <a:schemeClr val="tx2"/>
                </a:solidFill>
                <a:latin typeface="+mn-lt"/>
                <a:ea typeface="Open Sans Condensed" panose="020B0606030504020204" pitchFamily="34" charset="0"/>
                <a:cs typeface="Open Sans Condensed" panose="020B06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dirty="0"/>
              <a:t>CLICK TO EDIT MASTER TEXT STYLES</a:t>
            </a:r>
          </a:p>
        </p:txBody>
      </p:sp>
      <p:sp>
        <p:nvSpPr>
          <p:cNvPr id="18" name="Content Placeholder 3">
            <a:extLst>
              <a:ext uri="{FF2B5EF4-FFF2-40B4-BE49-F238E27FC236}">
                <a16:creationId xmlns:a16="http://schemas.microsoft.com/office/drawing/2014/main" id="{D4B737A1-FBD1-354C-A648-3F1566A32926}"/>
              </a:ext>
            </a:extLst>
          </p:cNvPr>
          <p:cNvSpPr>
            <a:spLocks noGrp="1"/>
          </p:cNvSpPr>
          <p:nvPr>
            <p:ph sz="half" idx="19"/>
          </p:nvPr>
        </p:nvSpPr>
        <p:spPr>
          <a:xfrm>
            <a:off x="8910073" y="3026649"/>
            <a:ext cx="3001511" cy="263916"/>
          </a:xfrm>
          <a:prstGeom prst="rect">
            <a:avLst/>
          </a:prstGeom>
        </p:spPr>
        <p:txBody>
          <a:bodyPr/>
          <a:lstStyle>
            <a:lvl1pPr marL="0" indent="0" algn="ctr">
              <a:buFont typeface="Arial" panose="020B0604020202020204" pitchFamily="34" charset="0"/>
              <a:buNone/>
              <a:defRPr lang="en-US" sz="1400" b="0" i="0" kern="1200" cap="all" baseline="0" dirty="0" smtClean="0">
                <a:solidFill>
                  <a:schemeClr val="tx1"/>
                </a:solidFill>
                <a:latin typeface="+mn-lt"/>
                <a:ea typeface="Open Sans Condensed Light" panose="020B0306030504020204" pitchFamily="34" charset="0"/>
                <a:cs typeface="Open Sans Condensed Light" panose="020B03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Click to edit Master text styles</a:t>
            </a:r>
          </a:p>
        </p:txBody>
      </p:sp>
      <p:sp>
        <p:nvSpPr>
          <p:cNvPr id="19" name="Picture Placeholder 8">
            <a:extLst>
              <a:ext uri="{FF2B5EF4-FFF2-40B4-BE49-F238E27FC236}">
                <a16:creationId xmlns:a16="http://schemas.microsoft.com/office/drawing/2014/main" id="{D4175C0C-6335-E945-8FC7-B624F1E4056B}"/>
              </a:ext>
            </a:extLst>
          </p:cNvPr>
          <p:cNvSpPr>
            <a:spLocks noGrp="1"/>
          </p:cNvSpPr>
          <p:nvPr>
            <p:ph type="pic" sz="quarter" idx="21" hasCustomPrompt="1"/>
          </p:nvPr>
        </p:nvSpPr>
        <p:spPr>
          <a:xfrm>
            <a:off x="5261332" y="3775128"/>
            <a:ext cx="1616075" cy="1584325"/>
          </a:xfrm>
          <a:prstGeom prst="ellipse">
            <a:avLst/>
          </a:prstGeom>
        </p:spPr>
        <p:txBody>
          <a:bodyPr/>
          <a:lstStyle>
            <a:lvl1pPr marL="0" indent="0">
              <a:buNone/>
              <a:defRPr sz="1600"/>
            </a:lvl1pPr>
          </a:lstStyle>
          <a:p>
            <a:r>
              <a:rPr lang="en-US" dirty="0"/>
              <a:t>Click to add headshot</a:t>
            </a:r>
          </a:p>
        </p:txBody>
      </p:sp>
      <p:sp>
        <p:nvSpPr>
          <p:cNvPr id="20" name="Content Placeholder 3">
            <a:extLst>
              <a:ext uri="{FF2B5EF4-FFF2-40B4-BE49-F238E27FC236}">
                <a16:creationId xmlns:a16="http://schemas.microsoft.com/office/drawing/2014/main" id="{F5FE5140-9706-EE4C-8EA9-4F1E38B14BFC}"/>
              </a:ext>
            </a:extLst>
          </p:cNvPr>
          <p:cNvSpPr>
            <a:spLocks noGrp="1"/>
          </p:cNvSpPr>
          <p:nvPr>
            <p:ph sz="half" idx="22" hasCustomPrompt="1"/>
          </p:nvPr>
        </p:nvSpPr>
        <p:spPr>
          <a:xfrm>
            <a:off x="4568613" y="5519120"/>
            <a:ext cx="3001511" cy="263916"/>
          </a:xfrm>
          <a:prstGeom prst="rect">
            <a:avLst/>
          </a:prstGeom>
        </p:spPr>
        <p:txBody>
          <a:bodyPr/>
          <a:lstStyle>
            <a:lvl1pPr marL="0" indent="0" algn="ctr">
              <a:buFont typeface="Arial" panose="020B0604020202020204" pitchFamily="34" charset="0"/>
              <a:buNone/>
              <a:defRPr lang="en-US" sz="1600" b="1" i="0" kern="1200" cap="none" baseline="0" dirty="0" smtClean="0">
                <a:solidFill>
                  <a:schemeClr val="tx2"/>
                </a:solidFill>
                <a:latin typeface="+mn-lt"/>
                <a:ea typeface="Open Sans Condensed" panose="020B0606030504020204" pitchFamily="34" charset="0"/>
                <a:cs typeface="Open Sans Condensed" panose="020B06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dirty="0"/>
              <a:t>CLICK TO EDIT MASTER TEXT STYLES</a:t>
            </a:r>
          </a:p>
        </p:txBody>
      </p:sp>
      <p:sp>
        <p:nvSpPr>
          <p:cNvPr id="21" name="Content Placeholder 3">
            <a:extLst>
              <a:ext uri="{FF2B5EF4-FFF2-40B4-BE49-F238E27FC236}">
                <a16:creationId xmlns:a16="http://schemas.microsoft.com/office/drawing/2014/main" id="{C86EC74D-FEFF-004A-80B0-E851BB7892AA}"/>
              </a:ext>
            </a:extLst>
          </p:cNvPr>
          <p:cNvSpPr>
            <a:spLocks noGrp="1"/>
          </p:cNvSpPr>
          <p:nvPr>
            <p:ph sz="half" idx="23"/>
          </p:nvPr>
        </p:nvSpPr>
        <p:spPr>
          <a:xfrm>
            <a:off x="4568613" y="5783036"/>
            <a:ext cx="3001511" cy="263916"/>
          </a:xfrm>
          <a:prstGeom prst="rect">
            <a:avLst/>
          </a:prstGeom>
        </p:spPr>
        <p:txBody>
          <a:bodyPr/>
          <a:lstStyle>
            <a:lvl1pPr marL="0" indent="0" algn="ctr">
              <a:buFont typeface="Arial" panose="020B0604020202020204" pitchFamily="34" charset="0"/>
              <a:buNone/>
              <a:defRPr lang="en-US" sz="1400" b="0" i="0" kern="1200" cap="all" baseline="0" dirty="0" smtClean="0">
                <a:solidFill>
                  <a:schemeClr val="tx1"/>
                </a:solidFill>
                <a:latin typeface="+mn-lt"/>
                <a:ea typeface="Open Sans Condensed Light" panose="020B0306030504020204" pitchFamily="34" charset="0"/>
                <a:cs typeface="Open Sans Condensed Light" panose="020B03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Click to edit Master text styles</a:t>
            </a:r>
          </a:p>
        </p:txBody>
      </p:sp>
      <p:sp>
        <p:nvSpPr>
          <p:cNvPr id="22" name="Picture Placeholder 8">
            <a:extLst>
              <a:ext uri="{FF2B5EF4-FFF2-40B4-BE49-F238E27FC236}">
                <a16:creationId xmlns:a16="http://schemas.microsoft.com/office/drawing/2014/main" id="{DD118B31-3B2C-F845-BADE-FC10BE1CD29F}"/>
              </a:ext>
            </a:extLst>
          </p:cNvPr>
          <p:cNvSpPr>
            <a:spLocks noGrp="1"/>
          </p:cNvSpPr>
          <p:nvPr>
            <p:ph type="pic" sz="quarter" idx="24" hasCustomPrompt="1"/>
          </p:nvPr>
        </p:nvSpPr>
        <p:spPr>
          <a:xfrm>
            <a:off x="8456744" y="3775128"/>
            <a:ext cx="1616075" cy="1584325"/>
          </a:xfrm>
          <a:prstGeom prst="ellipse">
            <a:avLst/>
          </a:prstGeom>
        </p:spPr>
        <p:txBody>
          <a:bodyPr/>
          <a:lstStyle>
            <a:lvl1pPr marL="0" indent="0">
              <a:buNone/>
              <a:defRPr sz="1600"/>
            </a:lvl1pPr>
          </a:lstStyle>
          <a:p>
            <a:r>
              <a:rPr lang="en-US" dirty="0"/>
              <a:t>Click to add headshot</a:t>
            </a:r>
          </a:p>
        </p:txBody>
      </p:sp>
      <p:sp>
        <p:nvSpPr>
          <p:cNvPr id="23" name="Content Placeholder 3">
            <a:extLst>
              <a:ext uri="{FF2B5EF4-FFF2-40B4-BE49-F238E27FC236}">
                <a16:creationId xmlns:a16="http://schemas.microsoft.com/office/drawing/2014/main" id="{096E684B-FBF4-2A47-B685-869DC1523AB1}"/>
              </a:ext>
            </a:extLst>
          </p:cNvPr>
          <p:cNvSpPr>
            <a:spLocks noGrp="1"/>
          </p:cNvSpPr>
          <p:nvPr>
            <p:ph sz="half" idx="25" hasCustomPrompt="1"/>
          </p:nvPr>
        </p:nvSpPr>
        <p:spPr>
          <a:xfrm>
            <a:off x="7764025" y="5519120"/>
            <a:ext cx="3001511" cy="263916"/>
          </a:xfrm>
          <a:prstGeom prst="rect">
            <a:avLst/>
          </a:prstGeom>
        </p:spPr>
        <p:txBody>
          <a:bodyPr/>
          <a:lstStyle>
            <a:lvl1pPr marL="0" indent="0" algn="ctr">
              <a:buFont typeface="Arial" panose="020B0604020202020204" pitchFamily="34" charset="0"/>
              <a:buNone/>
              <a:defRPr lang="en-US" sz="1600" b="1" i="0" kern="1200" cap="none" baseline="0" dirty="0" smtClean="0">
                <a:solidFill>
                  <a:schemeClr val="tx2"/>
                </a:solidFill>
                <a:latin typeface="+mn-lt"/>
                <a:ea typeface="Open Sans Condensed" panose="020B0606030504020204" pitchFamily="34" charset="0"/>
                <a:cs typeface="Open Sans Condensed" panose="020B06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dirty="0"/>
              <a:t>CLICK TO EDIT MASTER TEXT STYLES</a:t>
            </a:r>
          </a:p>
        </p:txBody>
      </p:sp>
      <p:sp>
        <p:nvSpPr>
          <p:cNvPr id="24" name="Content Placeholder 3">
            <a:extLst>
              <a:ext uri="{FF2B5EF4-FFF2-40B4-BE49-F238E27FC236}">
                <a16:creationId xmlns:a16="http://schemas.microsoft.com/office/drawing/2014/main" id="{6E1141A5-7ED7-E24A-95A3-0902B602A282}"/>
              </a:ext>
            </a:extLst>
          </p:cNvPr>
          <p:cNvSpPr>
            <a:spLocks noGrp="1"/>
          </p:cNvSpPr>
          <p:nvPr>
            <p:ph sz="half" idx="26"/>
          </p:nvPr>
        </p:nvSpPr>
        <p:spPr>
          <a:xfrm>
            <a:off x="7764025" y="5783036"/>
            <a:ext cx="3001511" cy="263916"/>
          </a:xfrm>
          <a:prstGeom prst="rect">
            <a:avLst/>
          </a:prstGeom>
        </p:spPr>
        <p:txBody>
          <a:bodyPr/>
          <a:lstStyle>
            <a:lvl1pPr marL="0" indent="0" algn="ctr">
              <a:buFont typeface="Arial" panose="020B0604020202020204" pitchFamily="34" charset="0"/>
              <a:buNone/>
              <a:defRPr lang="en-US" sz="1400" b="0" i="0" kern="1200" cap="all" baseline="0" dirty="0" smtClean="0">
                <a:solidFill>
                  <a:schemeClr val="tx1"/>
                </a:solidFill>
                <a:latin typeface="+mn-lt"/>
                <a:ea typeface="Open Sans Condensed Light" panose="020B0306030504020204" pitchFamily="34" charset="0"/>
                <a:cs typeface="Open Sans Condensed Light" panose="020B03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Click to edit Master text styles</a:t>
            </a:r>
          </a:p>
        </p:txBody>
      </p:sp>
    </p:spTree>
    <p:extLst>
      <p:ext uri="{BB962C8B-B14F-4D97-AF65-F5344CB8AC3E}">
        <p14:creationId xmlns:p14="http://schemas.microsoft.com/office/powerpoint/2010/main" val="63249169"/>
      </p:ext>
    </p:extLst>
  </p:cSld>
  <p:clrMapOvr>
    <a:masterClrMapping/>
  </p:clrMapOvr>
  <p:extLst>
    <p:ext uri="{DCECCB84-F9BA-43D5-87BE-67443E8EF086}">
      <p15:sldGuideLst xmlns:p15="http://schemas.microsoft.com/office/powerpoint/2012/main">
        <p15:guide id="1" orient="horz" pos="2160">
          <p15:clr>
            <a:srgbClr val="FBAE40"/>
          </p15:clr>
        </p15:guide>
        <p15:guide id="2" pos="57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End">
    <p:bg>
      <p:bgPr>
        <a:solidFill>
          <a:schemeClr val="accent4"/>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D45BC73C-7B14-2348-973B-B3F3B9AB9B30}"/>
              </a:ext>
            </a:extLst>
          </p:cNvPr>
          <p:cNvSpPr>
            <a:spLocks noGrp="1"/>
          </p:cNvSpPr>
          <p:nvPr>
            <p:ph type="pic" sz="quarter" idx="12" hasCustomPrompt="1"/>
          </p:nvPr>
        </p:nvSpPr>
        <p:spPr>
          <a:xfrm>
            <a:off x="0" y="0"/>
            <a:ext cx="12192000" cy="6858000"/>
          </a:xfrm>
          <a:custGeom>
            <a:avLst/>
            <a:gdLst>
              <a:gd name="connsiteX0" fmla="*/ 2567885 w 12192000"/>
              <a:gd name="connsiteY0" fmla="*/ 0 h 6858000"/>
              <a:gd name="connsiteX1" fmla="*/ 12192000 w 12192000"/>
              <a:gd name="connsiteY1" fmla="*/ 0 h 6858000"/>
              <a:gd name="connsiteX2" fmla="*/ 12192000 w 12192000"/>
              <a:gd name="connsiteY2" fmla="*/ 974566 h 6858000"/>
              <a:gd name="connsiteX3" fmla="*/ 9624116 w 12192000"/>
              <a:gd name="connsiteY3" fmla="*/ 6858000 h 6858000"/>
              <a:gd name="connsiteX4" fmla="*/ 0 w 12192000"/>
              <a:gd name="connsiteY4" fmla="*/ 6858000 h 6858000"/>
              <a:gd name="connsiteX5" fmla="*/ 0 w 12192000"/>
              <a:gd name="connsiteY5" fmla="*/ 588343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2567885" y="0"/>
                </a:moveTo>
                <a:lnTo>
                  <a:pt x="12192000" y="0"/>
                </a:lnTo>
                <a:lnTo>
                  <a:pt x="12192000" y="974566"/>
                </a:lnTo>
                <a:lnTo>
                  <a:pt x="9624116" y="6858000"/>
                </a:lnTo>
                <a:lnTo>
                  <a:pt x="0" y="6858000"/>
                </a:lnTo>
                <a:lnTo>
                  <a:pt x="0" y="5883437"/>
                </a:lnTo>
                <a:close/>
              </a:path>
            </a:pathLst>
          </a:custGeom>
          <a:pattFill prst="pct5">
            <a:fgClr>
              <a:schemeClr val="accent2"/>
            </a:fgClr>
            <a:bgClr>
              <a:schemeClr val="accent4"/>
            </a:bgClr>
          </a:pattFill>
        </p:spPr>
        <p:txBody>
          <a:bodyPr wrap="square">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mn-lt"/>
                <a:ea typeface="Open Sans" panose="020B0606030504020204" pitchFamily="34" charset="0"/>
                <a:cs typeface="Open Sans" panose="020B0606030504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Tree>
    <p:extLst>
      <p:ext uri="{BB962C8B-B14F-4D97-AF65-F5344CB8AC3E}">
        <p14:creationId xmlns:p14="http://schemas.microsoft.com/office/powerpoint/2010/main" val="60180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F951E-5C53-0948-802C-467D303BC49C}"/>
              </a:ext>
            </a:extLst>
          </p:cNvPr>
          <p:cNvSpPr>
            <a:spLocks noGrp="1"/>
          </p:cNvSpPr>
          <p:nvPr>
            <p:ph type="title" hasCustomPrompt="1"/>
          </p:nvPr>
        </p:nvSpPr>
        <p:spPr>
          <a:xfrm>
            <a:off x="914400" y="1982415"/>
            <a:ext cx="5037584" cy="1097215"/>
          </a:xfrm>
        </p:spPr>
        <p:txBody>
          <a:bodyPr>
            <a:noAutofit/>
          </a:bodyPr>
          <a:lstStyle>
            <a:lvl1pPr algn="l">
              <a:defRPr sz="3400" b="1" i="0">
                <a:solidFill>
                  <a:schemeClr val="accent5"/>
                </a:solidFill>
                <a:latin typeface="+mj-lt"/>
              </a:defRPr>
            </a:lvl1pPr>
          </a:lstStyle>
          <a:p>
            <a:r>
              <a:rPr lang="en-US" dirty="0"/>
              <a:t>CLICK TO EDIT MASTER TITLE STYLE</a:t>
            </a:r>
          </a:p>
        </p:txBody>
      </p:sp>
      <p:sp>
        <p:nvSpPr>
          <p:cNvPr id="5" name="Picture Placeholder 17">
            <a:extLst>
              <a:ext uri="{FF2B5EF4-FFF2-40B4-BE49-F238E27FC236}">
                <a16:creationId xmlns:a16="http://schemas.microsoft.com/office/drawing/2014/main" id="{86140599-B847-984C-A8B5-449EBE0FBCE1}"/>
              </a:ext>
            </a:extLst>
          </p:cNvPr>
          <p:cNvSpPr>
            <a:spLocks noGrp="1"/>
          </p:cNvSpPr>
          <p:nvPr>
            <p:ph type="pic" sz="quarter" idx="13" hasCustomPrompt="1"/>
          </p:nvPr>
        </p:nvSpPr>
        <p:spPr>
          <a:xfrm>
            <a:off x="4933555" y="0"/>
            <a:ext cx="7258445" cy="6858000"/>
          </a:xfrm>
          <a:custGeom>
            <a:avLst/>
            <a:gdLst>
              <a:gd name="connsiteX0" fmla="*/ 2993243 w 7258445"/>
              <a:gd name="connsiteY0" fmla="*/ 0 h 6858000"/>
              <a:gd name="connsiteX1" fmla="*/ 7258445 w 7258445"/>
              <a:gd name="connsiteY1" fmla="*/ 0 h 6858000"/>
              <a:gd name="connsiteX2" fmla="*/ 7258445 w 7258445"/>
              <a:gd name="connsiteY2" fmla="*/ 3640067 h 6858000"/>
              <a:gd name="connsiteX3" fmla="*/ 5853946 w 7258445"/>
              <a:gd name="connsiteY3" fmla="*/ 6858000 h 6858000"/>
              <a:gd name="connsiteX4" fmla="*/ 0 w 7258445"/>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58445" h="6858000">
                <a:moveTo>
                  <a:pt x="2993243" y="0"/>
                </a:moveTo>
                <a:lnTo>
                  <a:pt x="7258445" y="0"/>
                </a:lnTo>
                <a:lnTo>
                  <a:pt x="7258445" y="3640067"/>
                </a:lnTo>
                <a:lnTo>
                  <a:pt x="5853946" y="6858000"/>
                </a:lnTo>
                <a:lnTo>
                  <a:pt x="0" y="6858000"/>
                </a:lnTo>
                <a:close/>
              </a:path>
            </a:pathLst>
          </a:custGeom>
          <a:pattFill prst="pct5">
            <a:fgClr>
              <a:schemeClr val="accent2"/>
            </a:fgClr>
            <a:bgClr>
              <a:schemeClr val="accent4"/>
            </a:bgClr>
          </a:pattFill>
        </p:spPr>
        <p:txBody>
          <a:bodyPr wrap="square">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mn-lt"/>
                <a:ea typeface="Open Sans" panose="020B0606030504020204" pitchFamily="34" charset="0"/>
                <a:cs typeface="Open Sans" panose="020B0606030504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6" name="Text Placeholder 6">
            <a:extLst>
              <a:ext uri="{FF2B5EF4-FFF2-40B4-BE49-F238E27FC236}">
                <a16:creationId xmlns:a16="http://schemas.microsoft.com/office/drawing/2014/main" id="{A913D655-E7CD-524A-B684-72FC32B32042}"/>
              </a:ext>
            </a:extLst>
          </p:cNvPr>
          <p:cNvSpPr>
            <a:spLocks noGrp="1"/>
          </p:cNvSpPr>
          <p:nvPr>
            <p:ph type="body" sz="quarter" idx="14" hasCustomPrompt="1"/>
          </p:nvPr>
        </p:nvSpPr>
        <p:spPr>
          <a:xfrm>
            <a:off x="914400" y="3092767"/>
            <a:ext cx="3763328" cy="1008931"/>
          </a:xfrm>
        </p:spPr>
        <p:txBody>
          <a:bodyPr>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8" name="Text Placeholder 14">
            <a:extLst>
              <a:ext uri="{FF2B5EF4-FFF2-40B4-BE49-F238E27FC236}">
                <a16:creationId xmlns:a16="http://schemas.microsoft.com/office/drawing/2014/main" id="{CD40DA3D-51C5-B442-8476-1F7A28446E0D}"/>
              </a:ext>
            </a:extLst>
          </p:cNvPr>
          <p:cNvSpPr>
            <a:spLocks noGrp="1"/>
          </p:cNvSpPr>
          <p:nvPr>
            <p:ph type="body" sz="quarter" idx="15"/>
          </p:nvPr>
        </p:nvSpPr>
        <p:spPr>
          <a:xfrm>
            <a:off x="914400" y="5366752"/>
            <a:ext cx="3763328" cy="785235"/>
          </a:xfrm>
        </p:spPr>
        <p:txBody>
          <a:bodyPr/>
          <a:lstStyle>
            <a:lvl1pPr marL="0" indent="0" algn="l">
              <a:buNone/>
              <a:defRPr sz="2000" b="0" i="0">
                <a:solidFill>
                  <a:schemeClr val="accent5"/>
                </a:solidFill>
                <a:latin typeface="+mn-lt"/>
              </a:defRPr>
            </a:lvl1pPr>
            <a:lvl2pPr>
              <a:defRPr sz="1900" b="0" i="0">
                <a:solidFill>
                  <a:schemeClr val="bg1"/>
                </a:solidFill>
                <a:latin typeface="Gotham-Book" pitchFamily="2" charset="0"/>
              </a:defRPr>
            </a:lvl2pPr>
            <a:lvl3pPr>
              <a:defRPr sz="1800" b="0" i="0">
                <a:solidFill>
                  <a:schemeClr val="bg1"/>
                </a:solidFill>
                <a:latin typeface="Gotham-Book" pitchFamily="2" charset="0"/>
              </a:defRPr>
            </a:lvl3pPr>
            <a:lvl4pPr>
              <a:defRPr sz="1800" b="0" i="0">
                <a:solidFill>
                  <a:schemeClr val="bg1"/>
                </a:solidFill>
                <a:latin typeface="Gotham-Book" pitchFamily="2" charset="0"/>
              </a:defRPr>
            </a:lvl4pPr>
            <a:lvl5pPr>
              <a:defRPr sz="1800" b="0" i="0">
                <a:solidFill>
                  <a:schemeClr val="bg1"/>
                </a:solidFill>
                <a:latin typeface="Gotham-Book" pitchFamily="2" charset="0"/>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9A273A0-0289-3541-9324-5FC6170069FC}"/>
              </a:ext>
            </a:extLst>
          </p:cNvPr>
          <p:cNvSpPr>
            <a:spLocks noGrp="1"/>
          </p:cNvSpPr>
          <p:nvPr>
            <p:ph type="ftr" sz="quarter" idx="16"/>
          </p:nvPr>
        </p:nvSpPr>
        <p:spPr>
          <a:xfrm>
            <a:off x="914400" y="6381328"/>
            <a:ext cx="2535386" cy="184262"/>
          </a:xfrm>
        </p:spPr>
        <p:txBody>
          <a:bodyPr/>
          <a:lstStyle>
            <a:lvl1pPr algn="l">
              <a:defRPr>
                <a:solidFill>
                  <a:schemeClr val="accent3"/>
                </a:solidFill>
              </a:defRPr>
            </a:lvl1pPr>
          </a:lstStyle>
          <a:p>
            <a:r>
              <a:rPr lang="en-US"/>
              <a:t>Copyright© Performance Review Institute (RF-153 Rev. 1)</a:t>
            </a:r>
            <a:endParaRPr lang="en-US" dirty="0"/>
          </a:p>
        </p:txBody>
      </p:sp>
      <p:pic>
        <p:nvPicPr>
          <p:cNvPr id="9" name="Picture 8">
            <a:extLst>
              <a:ext uri="{FF2B5EF4-FFF2-40B4-BE49-F238E27FC236}">
                <a16:creationId xmlns:a16="http://schemas.microsoft.com/office/drawing/2014/main" id="{4E7AB1D7-25F6-1948-BEA7-D6E7CD23AFD8}"/>
              </a:ext>
            </a:extLst>
          </p:cNvPr>
          <p:cNvPicPr>
            <a:picLocks noChangeAspect="1"/>
          </p:cNvPicPr>
          <p:nvPr/>
        </p:nvPicPr>
        <p:blipFill>
          <a:blip r:embed="rId2"/>
          <a:srcRect/>
          <a:stretch/>
        </p:blipFill>
        <p:spPr>
          <a:xfrm>
            <a:off x="855674" y="1021699"/>
            <a:ext cx="3591051" cy="731375"/>
          </a:xfrm>
          <a:prstGeom prst="rect">
            <a:avLst/>
          </a:prstGeom>
        </p:spPr>
      </p:pic>
    </p:spTree>
    <p:extLst>
      <p:ext uri="{BB962C8B-B14F-4D97-AF65-F5344CB8AC3E}">
        <p14:creationId xmlns:p14="http://schemas.microsoft.com/office/powerpoint/2010/main" val="666990789"/>
      </p:ext>
    </p:extLst>
  </p:cSld>
  <p:clrMapOvr>
    <a:masterClrMapping/>
  </p:clrMapOvr>
  <p:extLst>
    <p:ext uri="{DCECCB84-F9BA-43D5-87BE-67443E8EF086}">
      <p15:sldGuideLst xmlns:p15="http://schemas.microsoft.com/office/powerpoint/2012/main">
        <p15:guide id="1" orient="horz" pos="2160">
          <p15:clr>
            <a:srgbClr val="FBAE40"/>
          </p15:clr>
        </p15:guide>
        <p15:guide id="2" pos="57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3 (no photo)">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CC866321-511F-B64C-9093-01F876BEF977}"/>
              </a:ext>
            </a:extLst>
          </p:cNvPr>
          <p:cNvSpPr/>
          <p:nvPr/>
        </p:nvSpPr>
        <p:spPr>
          <a:xfrm flipH="1" flipV="1">
            <a:off x="6934876" y="0"/>
            <a:ext cx="8835416" cy="6858000"/>
          </a:xfrm>
          <a:custGeom>
            <a:avLst/>
            <a:gdLst>
              <a:gd name="connsiteX0" fmla="*/ 445 w 8835416"/>
              <a:gd name="connsiteY0" fmla="*/ 6856971 h 6858000"/>
              <a:gd name="connsiteX1" fmla="*/ 445 w 8835416"/>
              <a:gd name="connsiteY1" fmla="*/ 6858000 h 6858000"/>
              <a:gd name="connsiteX2" fmla="*/ 0 w 8835416"/>
              <a:gd name="connsiteY2" fmla="*/ 6858000 h 6858000"/>
              <a:gd name="connsiteX3" fmla="*/ 3554858 w 8835416"/>
              <a:gd name="connsiteY3" fmla="*/ 0 h 6858000"/>
              <a:gd name="connsiteX4" fmla="*/ 8835416 w 8835416"/>
              <a:gd name="connsiteY4" fmla="*/ 0 h 6858000"/>
              <a:gd name="connsiteX5" fmla="*/ 5871251 w 8835416"/>
              <a:gd name="connsiteY5" fmla="*/ 6858000 h 6858000"/>
              <a:gd name="connsiteX6" fmla="*/ 3554858 w 883541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35416" h="6858000">
                <a:moveTo>
                  <a:pt x="445" y="6856971"/>
                </a:moveTo>
                <a:lnTo>
                  <a:pt x="445" y="6858000"/>
                </a:lnTo>
                <a:lnTo>
                  <a:pt x="0" y="6858000"/>
                </a:lnTo>
                <a:close/>
                <a:moveTo>
                  <a:pt x="3554858" y="0"/>
                </a:moveTo>
                <a:lnTo>
                  <a:pt x="8835416" y="0"/>
                </a:lnTo>
                <a:lnTo>
                  <a:pt x="5871251" y="6858000"/>
                </a:lnTo>
                <a:lnTo>
                  <a:pt x="3554858" y="68580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76814BCF-7891-6640-8E71-861644BCA911}"/>
              </a:ext>
            </a:extLst>
          </p:cNvPr>
          <p:cNvSpPr>
            <a:spLocks noGrp="1"/>
          </p:cNvSpPr>
          <p:nvPr>
            <p:ph type="title" hasCustomPrompt="1"/>
          </p:nvPr>
        </p:nvSpPr>
        <p:spPr>
          <a:xfrm>
            <a:off x="914400" y="1982415"/>
            <a:ext cx="5757664" cy="1097215"/>
          </a:xfrm>
        </p:spPr>
        <p:txBody>
          <a:bodyPr>
            <a:noAutofit/>
          </a:bodyPr>
          <a:lstStyle>
            <a:lvl1pPr algn="l">
              <a:defRPr sz="3400" b="1" i="0">
                <a:solidFill>
                  <a:schemeClr val="accent5"/>
                </a:solidFill>
                <a:latin typeface="+mj-lt"/>
              </a:defRPr>
            </a:lvl1pPr>
          </a:lstStyle>
          <a:p>
            <a:r>
              <a:rPr lang="en-US" dirty="0"/>
              <a:t>CLICK TO EDIT MASTER TITLE STYLE</a:t>
            </a:r>
          </a:p>
        </p:txBody>
      </p:sp>
      <p:sp>
        <p:nvSpPr>
          <p:cNvPr id="10" name="Text Placeholder 6">
            <a:extLst>
              <a:ext uri="{FF2B5EF4-FFF2-40B4-BE49-F238E27FC236}">
                <a16:creationId xmlns:a16="http://schemas.microsoft.com/office/drawing/2014/main" id="{690EA9CA-612C-6C40-894F-B58ABFC52E52}"/>
              </a:ext>
            </a:extLst>
          </p:cNvPr>
          <p:cNvSpPr>
            <a:spLocks noGrp="1"/>
          </p:cNvSpPr>
          <p:nvPr>
            <p:ph type="body" sz="quarter" idx="14" hasCustomPrompt="1"/>
          </p:nvPr>
        </p:nvSpPr>
        <p:spPr>
          <a:xfrm>
            <a:off x="914400" y="3092767"/>
            <a:ext cx="3763328" cy="1008931"/>
          </a:xfrm>
        </p:spPr>
        <p:txBody>
          <a:bodyPr>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11" name="Text Placeholder 14">
            <a:extLst>
              <a:ext uri="{FF2B5EF4-FFF2-40B4-BE49-F238E27FC236}">
                <a16:creationId xmlns:a16="http://schemas.microsoft.com/office/drawing/2014/main" id="{7470CB4D-E664-1E48-8483-279259CDEB84}"/>
              </a:ext>
            </a:extLst>
          </p:cNvPr>
          <p:cNvSpPr>
            <a:spLocks noGrp="1"/>
          </p:cNvSpPr>
          <p:nvPr>
            <p:ph type="body" sz="quarter" idx="15"/>
          </p:nvPr>
        </p:nvSpPr>
        <p:spPr>
          <a:xfrm>
            <a:off x="914400" y="5366752"/>
            <a:ext cx="3763328" cy="785235"/>
          </a:xfrm>
        </p:spPr>
        <p:txBody>
          <a:bodyPr/>
          <a:lstStyle>
            <a:lvl1pPr marL="0" indent="0" algn="l">
              <a:buNone/>
              <a:defRPr sz="2000" b="0" i="0">
                <a:solidFill>
                  <a:schemeClr val="accent5"/>
                </a:solidFill>
                <a:latin typeface="+mn-lt"/>
              </a:defRPr>
            </a:lvl1pPr>
            <a:lvl2pPr>
              <a:defRPr sz="1900" b="0" i="0">
                <a:solidFill>
                  <a:schemeClr val="bg1"/>
                </a:solidFill>
                <a:latin typeface="Gotham-Book" pitchFamily="2" charset="0"/>
              </a:defRPr>
            </a:lvl2pPr>
            <a:lvl3pPr>
              <a:defRPr sz="1800" b="0" i="0">
                <a:solidFill>
                  <a:schemeClr val="bg1"/>
                </a:solidFill>
                <a:latin typeface="Gotham-Book" pitchFamily="2" charset="0"/>
              </a:defRPr>
            </a:lvl3pPr>
            <a:lvl4pPr>
              <a:defRPr sz="1800" b="0" i="0">
                <a:solidFill>
                  <a:schemeClr val="bg1"/>
                </a:solidFill>
                <a:latin typeface="Gotham-Book" pitchFamily="2" charset="0"/>
              </a:defRPr>
            </a:lvl4pPr>
            <a:lvl5pPr>
              <a:defRPr sz="1800" b="0" i="0">
                <a:solidFill>
                  <a:schemeClr val="bg1"/>
                </a:solidFill>
                <a:latin typeface="Gotham-Book" pitchFamily="2" charset="0"/>
              </a:defRPr>
            </a:lvl5pPr>
          </a:lstStyle>
          <a:p>
            <a:pPr lvl="0"/>
            <a:r>
              <a:rPr lang="en-US"/>
              <a:t>Click to edit Master text styles</a:t>
            </a:r>
          </a:p>
        </p:txBody>
      </p:sp>
      <p:sp>
        <p:nvSpPr>
          <p:cNvPr id="12" name="Footer Placeholder 4">
            <a:extLst>
              <a:ext uri="{FF2B5EF4-FFF2-40B4-BE49-F238E27FC236}">
                <a16:creationId xmlns:a16="http://schemas.microsoft.com/office/drawing/2014/main" id="{E4DD5BED-17B7-E842-A173-AEB4DDF962ED}"/>
              </a:ext>
            </a:extLst>
          </p:cNvPr>
          <p:cNvSpPr>
            <a:spLocks noGrp="1"/>
          </p:cNvSpPr>
          <p:nvPr>
            <p:ph type="ftr" sz="quarter" idx="16"/>
          </p:nvPr>
        </p:nvSpPr>
        <p:spPr>
          <a:xfrm>
            <a:off x="914400" y="6381328"/>
            <a:ext cx="2535386" cy="184262"/>
          </a:xfrm>
        </p:spPr>
        <p:txBody>
          <a:bodyPr/>
          <a:lstStyle>
            <a:lvl1pPr algn="l">
              <a:defRPr>
                <a:solidFill>
                  <a:schemeClr val="accent3"/>
                </a:solidFill>
              </a:defRPr>
            </a:lvl1pPr>
          </a:lstStyle>
          <a:p>
            <a:r>
              <a:rPr lang="en-US"/>
              <a:t>Copyright© Performance Review Institute (RF-153 Rev. 1)</a:t>
            </a:r>
            <a:endParaRPr lang="en-US" dirty="0"/>
          </a:p>
        </p:txBody>
      </p:sp>
      <p:pic>
        <p:nvPicPr>
          <p:cNvPr id="13" name="Picture 12">
            <a:extLst>
              <a:ext uri="{FF2B5EF4-FFF2-40B4-BE49-F238E27FC236}">
                <a16:creationId xmlns:a16="http://schemas.microsoft.com/office/drawing/2014/main" id="{94E5E7CB-3E90-554E-A5C6-C812CEBA82F0}"/>
              </a:ext>
            </a:extLst>
          </p:cNvPr>
          <p:cNvPicPr>
            <a:picLocks noChangeAspect="1"/>
          </p:cNvPicPr>
          <p:nvPr/>
        </p:nvPicPr>
        <p:blipFill>
          <a:blip r:embed="rId2"/>
          <a:srcRect/>
          <a:stretch/>
        </p:blipFill>
        <p:spPr>
          <a:xfrm>
            <a:off x="855674" y="1021699"/>
            <a:ext cx="3591051" cy="731375"/>
          </a:xfrm>
          <a:prstGeom prst="rect">
            <a:avLst/>
          </a:prstGeom>
        </p:spPr>
      </p:pic>
    </p:spTree>
    <p:extLst>
      <p:ext uri="{BB962C8B-B14F-4D97-AF65-F5344CB8AC3E}">
        <p14:creationId xmlns:p14="http://schemas.microsoft.com/office/powerpoint/2010/main" val="405580049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Break 1 Blue">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C3243-A20E-F640-BB5F-E2DF8E9269EC}"/>
              </a:ext>
            </a:extLst>
          </p:cNvPr>
          <p:cNvSpPr>
            <a:spLocks noGrp="1"/>
          </p:cNvSpPr>
          <p:nvPr>
            <p:ph type="title" hasCustomPrompt="1"/>
          </p:nvPr>
        </p:nvSpPr>
        <p:spPr>
          <a:xfrm>
            <a:off x="914400" y="1629543"/>
            <a:ext cx="5126502" cy="1008931"/>
          </a:xfrm>
        </p:spPr>
        <p:txBody>
          <a:bodyPr anchor="t">
            <a:noAutofit/>
          </a:bodyPr>
          <a:lstStyle>
            <a:lvl1pPr>
              <a:defRPr sz="3400" b="1" i="0">
                <a:solidFill>
                  <a:schemeClr val="bg1"/>
                </a:solidFill>
                <a:latin typeface="+mj-lt"/>
              </a:defRPr>
            </a:lvl1pPr>
          </a:lstStyle>
          <a:p>
            <a:r>
              <a:rPr lang="en-US" dirty="0"/>
              <a:t>CLICK TO EDIT MASTER TITLE STYLE</a:t>
            </a:r>
          </a:p>
        </p:txBody>
      </p:sp>
      <p:sp>
        <p:nvSpPr>
          <p:cNvPr id="4" name="Text Placeholder 6">
            <a:extLst>
              <a:ext uri="{FF2B5EF4-FFF2-40B4-BE49-F238E27FC236}">
                <a16:creationId xmlns:a16="http://schemas.microsoft.com/office/drawing/2014/main" id="{39545DA9-C886-BD4C-852A-5BFA1D1C46A7}"/>
              </a:ext>
            </a:extLst>
          </p:cNvPr>
          <p:cNvSpPr>
            <a:spLocks noGrp="1"/>
          </p:cNvSpPr>
          <p:nvPr>
            <p:ph type="body" sz="quarter" idx="10" hasCustomPrompt="1"/>
          </p:nvPr>
        </p:nvSpPr>
        <p:spPr>
          <a:xfrm>
            <a:off x="914399" y="2671784"/>
            <a:ext cx="4198339" cy="1008931"/>
          </a:xfrm>
        </p:spPr>
        <p:txBody>
          <a:bodyPr anchor="t">
            <a:noAutofit/>
          </a:bodyPr>
          <a:lstStyle>
            <a:lvl1pPr marL="0" indent="0" algn="l">
              <a:buNone/>
              <a:defRPr sz="2200" b="0" i="0" cap="all" baseline="0">
                <a:solidFill>
                  <a:schemeClr val="bg1"/>
                </a:solidFill>
                <a:latin typeface="+mn-lt"/>
                <a:cs typeface="Arial" panose="020B0604020202020204" pitchFamily="34" charset="0"/>
              </a:defRPr>
            </a:lvl1pPr>
          </a:lstStyle>
          <a:p>
            <a:pPr lvl="0"/>
            <a:r>
              <a:rPr lang="en-US" dirty="0"/>
              <a:t>CLICK TO EDIT MASTER TEXT STYLES</a:t>
            </a:r>
          </a:p>
        </p:txBody>
      </p:sp>
      <p:sp>
        <p:nvSpPr>
          <p:cNvPr id="9" name="Picture Placeholder 4">
            <a:extLst>
              <a:ext uri="{FF2B5EF4-FFF2-40B4-BE49-F238E27FC236}">
                <a16:creationId xmlns:a16="http://schemas.microsoft.com/office/drawing/2014/main" id="{BCF87231-8A0D-7A45-885D-77742E41C0CD}"/>
              </a:ext>
            </a:extLst>
          </p:cNvPr>
          <p:cNvSpPr>
            <a:spLocks noGrp="1"/>
          </p:cNvSpPr>
          <p:nvPr>
            <p:ph type="pic" sz="quarter" idx="12" hasCustomPrompt="1"/>
          </p:nvPr>
        </p:nvSpPr>
        <p:spPr>
          <a:xfrm>
            <a:off x="6855000" y="0"/>
            <a:ext cx="4591163" cy="2134546"/>
          </a:xfrm>
          <a:prstGeom prst="parallelogram">
            <a:avLst>
              <a:gd name="adj" fmla="val 43646"/>
            </a:avLst>
          </a:prstGeom>
          <a:pattFill prst="pct5">
            <a:fgClr>
              <a:schemeClr val="accent2"/>
            </a:fgClr>
            <a:bgClr>
              <a:schemeClr val="accent4"/>
            </a:bgClr>
          </a:pattFill>
        </p:spPr>
        <p:txBody>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Arial" panose="020B0604020202020204" pitchFamily="34" charset="0"/>
                <a:ea typeface="Open Sans" panose="020B0606030504020204" pitchFamily="34" charset="0"/>
                <a:cs typeface="Arial" panose="020B0604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12" name="Picture Placeholder 4">
            <a:extLst>
              <a:ext uri="{FF2B5EF4-FFF2-40B4-BE49-F238E27FC236}">
                <a16:creationId xmlns:a16="http://schemas.microsoft.com/office/drawing/2014/main" id="{A2A3B5C1-4E07-C64F-86B5-B66279128F37}"/>
              </a:ext>
            </a:extLst>
          </p:cNvPr>
          <p:cNvSpPr>
            <a:spLocks noGrp="1"/>
          </p:cNvSpPr>
          <p:nvPr>
            <p:ph type="pic" sz="quarter" idx="13" hasCustomPrompt="1"/>
          </p:nvPr>
        </p:nvSpPr>
        <p:spPr>
          <a:xfrm>
            <a:off x="5848238" y="2359891"/>
            <a:ext cx="4591163" cy="2134546"/>
          </a:xfrm>
          <a:prstGeom prst="parallelogram">
            <a:avLst>
              <a:gd name="adj" fmla="val 43646"/>
            </a:avLst>
          </a:prstGeom>
          <a:pattFill prst="pct5">
            <a:fgClr>
              <a:schemeClr val="accent2"/>
            </a:fgClr>
            <a:bgClr>
              <a:schemeClr val="accent4"/>
            </a:bgClr>
          </a:pattFill>
        </p:spPr>
        <p:txBody>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Arial" panose="020B0604020202020204" pitchFamily="34" charset="0"/>
                <a:ea typeface="Open Sans" panose="020B0606030504020204" pitchFamily="34" charset="0"/>
                <a:cs typeface="Arial" panose="020B0604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13" name="Picture Placeholder 4">
            <a:extLst>
              <a:ext uri="{FF2B5EF4-FFF2-40B4-BE49-F238E27FC236}">
                <a16:creationId xmlns:a16="http://schemas.microsoft.com/office/drawing/2014/main" id="{D4E3C13C-A42C-B54C-921D-C38BCF74DDE8}"/>
              </a:ext>
            </a:extLst>
          </p:cNvPr>
          <p:cNvSpPr>
            <a:spLocks noGrp="1"/>
          </p:cNvSpPr>
          <p:nvPr>
            <p:ph type="pic" sz="quarter" idx="14" hasCustomPrompt="1"/>
          </p:nvPr>
        </p:nvSpPr>
        <p:spPr>
          <a:xfrm>
            <a:off x="4841410" y="4722957"/>
            <a:ext cx="4591163" cy="2134546"/>
          </a:xfrm>
          <a:prstGeom prst="parallelogram">
            <a:avLst>
              <a:gd name="adj" fmla="val 43646"/>
            </a:avLst>
          </a:prstGeom>
          <a:pattFill prst="pct5">
            <a:fgClr>
              <a:schemeClr val="accent2"/>
            </a:fgClr>
            <a:bgClr>
              <a:schemeClr val="accent4"/>
            </a:bgClr>
          </a:pattFill>
        </p:spPr>
        <p:txBody>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Arial" panose="020B0604020202020204" pitchFamily="34" charset="0"/>
                <a:ea typeface="Open Sans" panose="020B0606030504020204" pitchFamily="34" charset="0"/>
                <a:cs typeface="Arial" panose="020B0604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3" name="Footer Placeholder 2">
            <a:extLst>
              <a:ext uri="{FF2B5EF4-FFF2-40B4-BE49-F238E27FC236}">
                <a16:creationId xmlns:a16="http://schemas.microsoft.com/office/drawing/2014/main" id="{611CC286-33E1-F849-ADD2-6435DD6391E0}"/>
              </a:ext>
            </a:extLst>
          </p:cNvPr>
          <p:cNvSpPr>
            <a:spLocks noGrp="1"/>
          </p:cNvSpPr>
          <p:nvPr>
            <p:ph type="ftr" sz="quarter" idx="15"/>
          </p:nvPr>
        </p:nvSpPr>
        <p:spPr/>
        <p:txBody>
          <a:bodyPr/>
          <a:lstStyle>
            <a:lvl1pPr>
              <a:defRPr>
                <a:solidFill>
                  <a:schemeClr val="bg1"/>
                </a:solidFill>
              </a:defRPr>
            </a:lvl1pPr>
          </a:lstStyle>
          <a:p>
            <a:r>
              <a:rPr lang="en-US"/>
              <a:t>Copyright© Performance Review Institute (RF-153 Rev. 1)</a:t>
            </a:r>
            <a:endParaRPr lang="en-US" dirty="0"/>
          </a:p>
        </p:txBody>
      </p:sp>
      <p:sp>
        <p:nvSpPr>
          <p:cNvPr id="5" name="Slide Number Placeholder 4">
            <a:extLst>
              <a:ext uri="{FF2B5EF4-FFF2-40B4-BE49-F238E27FC236}">
                <a16:creationId xmlns:a16="http://schemas.microsoft.com/office/drawing/2014/main" id="{C29EB16D-8C9C-5643-A614-BDB34BEC2318}"/>
              </a:ext>
            </a:extLst>
          </p:cNvPr>
          <p:cNvSpPr>
            <a:spLocks noGrp="1"/>
          </p:cNvSpPr>
          <p:nvPr>
            <p:ph type="sldNum" sz="quarter" idx="16"/>
          </p:nvPr>
        </p:nvSpPr>
        <p:spPr/>
        <p:txBody>
          <a:bodyPr/>
          <a:lstStyle>
            <a:lvl1pPr>
              <a:defRPr>
                <a:solidFill>
                  <a:schemeClr val="bg1"/>
                </a:solidFill>
              </a:defRPr>
            </a:lvl1pPr>
          </a:lstStyle>
          <a:p>
            <a:fld id="{836C8E4F-BDC4-414D-910C-516BEB09BCD1}" type="slidenum">
              <a:rPr lang="en-US" smtClean="0"/>
              <a:t>‹#›</a:t>
            </a:fld>
            <a:endParaRPr lang="en-US"/>
          </a:p>
        </p:txBody>
      </p:sp>
    </p:spTree>
    <p:extLst>
      <p:ext uri="{BB962C8B-B14F-4D97-AF65-F5344CB8AC3E}">
        <p14:creationId xmlns:p14="http://schemas.microsoft.com/office/powerpoint/2010/main" val="200806225"/>
      </p:ext>
    </p:extLst>
  </p:cSld>
  <p:clrMapOvr>
    <a:masterClrMapping/>
  </p:clrMapOvr>
  <p:extLst>
    <p:ext uri="{DCECCB84-F9BA-43D5-87BE-67443E8EF086}">
      <p15:sldGuideLst xmlns:p15="http://schemas.microsoft.com/office/powerpoint/2012/main">
        <p15:guide id="1" orient="horz" pos="1032">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Break 1 White">
    <p:spTree>
      <p:nvGrpSpPr>
        <p:cNvPr id="1" name=""/>
        <p:cNvGrpSpPr/>
        <p:nvPr/>
      </p:nvGrpSpPr>
      <p:grpSpPr>
        <a:xfrm>
          <a:off x="0" y="0"/>
          <a:ext cx="0" cy="0"/>
          <a:chOff x="0" y="0"/>
          <a:chExt cx="0" cy="0"/>
        </a:xfrm>
      </p:grpSpPr>
      <p:sp>
        <p:nvSpPr>
          <p:cNvPr id="47" name="Picture Placeholder 46">
            <a:extLst>
              <a:ext uri="{FF2B5EF4-FFF2-40B4-BE49-F238E27FC236}">
                <a16:creationId xmlns:a16="http://schemas.microsoft.com/office/drawing/2014/main" id="{0FB9F9E3-9140-264B-969F-F18A080EB708}"/>
              </a:ext>
            </a:extLst>
          </p:cNvPr>
          <p:cNvSpPr>
            <a:spLocks noGrp="1"/>
          </p:cNvSpPr>
          <p:nvPr>
            <p:ph type="pic" sz="quarter" idx="17" hasCustomPrompt="1"/>
          </p:nvPr>
        </p:nvSpPr>
        <p:spPr>
          <a:xfrm>
            <a:off x="-1315" y="2510"/>
            <a:ext cx="3872674" cy="4903400"/>
          </a:xfrm>
          <a:custGeom>
            <a:avLst/>
            <a:gdLst>
              <a:gd name="connsiteX0" fmla="*/ 1069503 w 3872674"/>
              <a:gd name="connsiteY0" fmla="*/ 0 h 4903400"/>
              <a:gd name="connsiteX1" fmla="*/ 3872674 w 3872674"/>
              <a:gd name="connsiteY1" fmla="*/ 0 h 4903400"/>
              <a:gd name="connsiteX2" fmla="*/ 1732536 w 3872674"/>
              <a:gd name="connsiteY2" fmla="*/ 4903400 h 4903400"/>
              <a:gd name="connsiteX3" fmla="*/ 1315 w 3872674"/>
              <a:gd name="connsiteY3" fmla="*/ 4903400 h 4903400"/>
              <a:gd name="connsiteX4" fmla="*/ 1315 w 3872674"/>
              <a:gd name="connsiteY4" fmla="*/ 4902865 h 4903400"/>
              <a:gd name="connsiteX5" fmla="*/ 1315 w 3872674"/>
              <a:gd name="connsiteY5" fmla="*/ 4809203 h 4903400"/>
              <a:gd name="connsiteX6" fmla="*/ 1315 w 3872674"/>
              <a:gd name="connsiteY6" fmla="*/ 2450404 h 4903400"/>
              <a:gd name="connsiteX7" fmla="*/ 0 w 3872674"/>
              <a:gd name="connsiteY7" fmla="*/ 2450404 h 490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2674" h="4903400">
                <a:moveTo>
                  <a:pt x="1069503" y="0"/>
                </a:moveTo>
                <a:lnTo>
                  <a:pt x="3872674" y="0"/>
                </a:lnTo>
                <a:lnTo>
                  <a:pt x="1732536" y="4903400"/>
                </a:lnTo>
                <a:lnTo>
                  <a:pt x="1315" y="4903400"/>
                </a:lnTo>
                <a:lnTo>
                  <a:pt x="1315" y="4902865"/>
                </a:lnTo>
                <a:lnTo>
                  <a:pt x="1315" y="4809203"/>
                </a:lnTo>
                <a:lnTo>
                  <a:pt x="1315" y="2450404"/>
                </a:lnTo>
                <a:lnTo>
                  <a:pt x="0" y="2450404"/>
                </a:lnTo>
                <a:close/>
              </a:path>
            </a:pathLst>
          </a:custGeom>
          <a:pattFill prst="pct5">
            <a:fgClr>
              <a:schemeClr val="accent2"/>
            </a:fgClr>
            <a:bgClr>
              <a:schemeClr val="accent4"/>
            </a:bgClr>
          </a:pattFill>
        </p:spPr>
        <p:txBody>
          <a:bodyPr wrap="square">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mn-lt"/>
                <a:ea typeface="Open Sans" panose="020B0606030504020204" pitchFamily="34" charset="0"/>
                <a:cs typeface="Open Sans" panose="020B0606030504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2" name="Title 1">
            <a:extLst>
              <a:ext uri="{FF2B5EF4-FFF2-40B4-BE49-F238E27FC236}">
                <a16:creationId xmlns:a16="http://schemas.microsoft.com/office/drawing/2014/main" id="{46D5145A-14DF-D34D-BFAE-9C927CA4DA6E}"/>
              </a:ext>
            </a:extLst>
          </p:cNvPr>
          <p:cNvSpPr>
            <a:spLocks noGrp="1"/>
          </p:cNvSpPr>
          <p:nvPr>
            <p:ph type="title" hasCustomPrompt="1"/>
          </p:nvPr>
        </p:nvSpPr>
        <p:spPr>
          <a:xfrm>
            <a:off x="7205402" y="1600201"/>
            <a:ext cx="4566249" cy="1008932"/>
          </a:xfrm>
        </p:spPr>
        <p:txBody>
          <a:bodyPr anchor="t">
            <a:normAutofit/>
          </a:bodyPr>
          <a:lstStyle>
            <a:lvl1pPr algn="r">
              <a:defRPr sz="3200" b="1" i="0">
                <a:solidFill>
                  <a:schemeClr val="accent5"/>
                </a:solidFill>
                <a:latin typeface="+mj-lt"/>
              </a:defRPr>
            </a:lvl1pPr>
          </a:lstStyle>
          <a:p>
            <a:r>
              <a:rPr lang="en-US" dirty="0">
                <a:solidFill>
                  <a:schemeClr val="accent5"/>
                </a:solidFill>
              </a:rPr>
              <a:t>CLICK TO EDIT MASTER TITLE STYLE</a:t>
            </a:r>
          </a:p>
        </p:txBody>
      </p:sp>
      <p:sp>
        <p:nvSpPr>
          <p:cNvPr id="7" name="Text Placeholder 6">
            <a:extLst>
              <a:ext uri="{FF2B5EF4-FFF2-40B4-BE49-F238E27FC236}">
                <a16:creationId xmlns:a16="http://schemas.microsoft.com/office/drawing/2014/main" id="{A7F6D7E3-3E31-F646-A275-CCC2B55CD223}"/>
              </a:ext>
            </a:extLst>
          </p:cNvPr>
          <p:cNvSpPr>
            <a:spLocks noGrp="1"/>
          </p:cNvSpPr>
          <p:nvPr>
            <p:ph type="body" sz="quarter" idx="10" hasCustomPrompt="1"/>
          </p:nvPr>
        </p:nvSpPr>
        <p:spPr>
          <a:xfrm>
            <a:off x="7205402" y="2620417"/>
            <a:ext cx="4566250" cy="1008931"/>
          </a:xfrm>
        </p:spPr>
        <p:txBody>
          <a:bodyPr anchor="t">
            <a:noAutofit/>
          </a:bodyPr>
          <a:lstStyle>
            <a:lvl1pPr marL="0" indent="0" algn="r">
              <a:buNone/>
              <a:defRPr sz="2200" b="0" i="0" cap="all" baseline="0">
                <a:solidFill>
                  <a:schemeClr val="accent5"/>
                </a:solidFill>
                <a:latin typeface="+mn-lt"/>
              </a:defRPr>
            </a:lvl1pPr>
          </a:lstStyle>
          <a:p>
            <a:pPr lvl="0"/>
            <a:r>
              <a:rPr lang="en-US" dirty="0"/>
              <a:t>CLICK TO EDIT MASTER TEXT STYLES</a:t>
            </a:r>
          </a:p>
        </p:txBody>
      </p:sp>
      <p:sp>
        <p:nvSpPr>
          <p:cNvPr id="8" name="Text Placeholder 14">
            <a:extLst>
              <a:ext uri="{FF2B5EF4-FFF2-40B4-BE49-F238E27FC236}">
                <a16:creationId xmlns:a16="http://schemas.microsoft.com/office/drawing/2014/main" id="{2C5ED2C3-4D2E-4243-86A9-0A07C2309CED}"/>
              </a:ext>
            </a:extLst>
          </p:cNvPr>
          <p:cNvSpPr>
            <a:spLocks noGrp="1"/>
          </p:cNvSpPr>
          <p:nvPr>
            <p:ph type="body" sz="quarter" idx="15"/>
          </p:nvPr>
        </p:nvSpPr>
        <p:spPr>
          <a:xfrm>
            <a:off x="7205402" y="4691643"/>
            <a:ext cx="4566249" cy="785235"/>
          </a:xfrm>
        </p:spPr>
        <p:txBody>
          <a:bodyPr anchor="t"/>
          <a:lstStyle>
            <a:lvl1pPr marL="0" indent="0" algn="r">
              <a:buNone/>
              <a:defRPr sz="2000" b="0" i="0">
                <a:solidFill>
                  <a:schemeClr val="accent5"/>
                </a:solidFill>
                <a:latin typeface="+mn-lt"/>
              </a:defRPr>
            </a:lvl1pPr>
            <a:lvl2pPr>
              <a:defRPr sz="1900" b="0" i="0">
                <a:solidFill>
                  <a:schemeClr val="bg1"/>
                </a:solidFill>
                <a:latin typeface="Gotham-Book" pitchFamily="2" charset="0"/>
              </a:defRPr>
            </a:lvl2pPr>
            <a:lvl3pPr>
              <a:defRPr sz="1800" b="0" i="0">
                <a:solidFill>
                  <a:schemeClr val="bg1"/>
                </a:solidFill>
                <a:latin typeface="Gotham-Book" pitchFamily="2" charset="0"/>
              </a:defRPr>
            </a:lvl3pPr>
            <a:lvl4pPr>
              <a:defRPr sz="1800" b="0" i="0">
                <a:solidFill>
                  <a:schemeClr val="bg1"/>
                </a:solidFill>
                <a:latin typeface="Gotham-Book" pitchFamily="2" charset="0"/>
              </a:defRPr>
            </a:lvl4pPr>
            <a:lvl5pPr>
              <a:defRPr sz="1800" b="0" i="0">
                <a:solidFill>
                  <a:schemeClr val="bg1"/>
                </a:solidFill>
                <a:latin typeface="Gotham-Book" pitchFamily="2" charset="0"/>
              </a:defRPr>
            </a:lvl5pPr>
          </a:lstStyle>
          <a:p>
            <a:pPr lvl="0"/>
            <a:r>
              <a:rPr lang="en-US"/>
              <a:t>Click to edit Master text styles</a:t>
            </a:r>
          </a:p>
        </p:txBody>
      </p:sp>
      <p:sp>
        <p:nvSpPr>
          <p:cNvPr id="13" name="Picture Placeholder 4">
            <a:extLst>
              <a:ext uri="{FF2B5EF4-FFF2-40B4-BE49-F238E27FC236}">
                <a16:creationId xmlns:a16="http://schemas.microsoft.com/office/drawing/2014/main" id="{835F27C5-9942-A644-98EF-161C3DBBB0BF}"/>
              </a:ext>
            </a:extLst>
          </p:cNvPr>
          <p:cNvSpPr>
            <a:spLocks noGrp="1"/>
          </p:cNvSpPr>
          <p:nvPr>
            <p:ph type="pic" sz="quarter" idx="16" hasCustomPrompt="1"/>
          </p:nvPr>
        </p:nvSpPr>
        <p:spPr>
          <a:xfrm>
            <a:off x="1178091" y="1954600"/>
            <a:ext cx="4943309" cy="4903400"/>
          </a:xfrm>
          <a:prstGeom prst="parallelogram">
            <a:avLst>
              <a:gd name="adj" fmla="val 43646"/>
            </a:avLst>
          </a:prstGeom>
          <a:pattFill prst="pct5">
            <a:fgClr>
              <a:schemeClr val="accent2"/>
            </a:fgClr>
            <a:bgClr>
              <a:schemeClr val="accent4"/>
            </a:bgClr>
          </a:pattFill>
        </p:spPr>
        <p:txBody>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mn-lt"/>
                <a:ea typeface="Open Sans" panose="020B0606030504020204" pitchFamily="34" charset="0"/>
                <a:cs typeface="Open Sans" panose="020B0606030504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36" name="Freeform 35">
            <a:extLst>
              <a:ext uri="{FF2B5EF4-FFF2-40B4-BE49-F238E27FC236}">
                <a16:creationId xmlns:a16="http://schemas.microsoft.com/office/drawing/2014/main" id="{C7251F0F-7EFB-1745-918D-3D1CC276EE33}"/>
              </a:ext>
            </a:extLst>
          </p:cNvPr>
          <p:cNvSpPr/>
          <p:nvPr/>
        </p:nvSpPr>
        <p:spPr>
          <a:xfrm>
            <a:off x="3389955" y="0"/>
            <a:ext cx="3532123" cy="1702102"/>
          </a:xfrm>
          <a:custGeom>
            <a:avLst/>
            <a:gdLst>
              <a:gd name="connsiteX0" fmla="*/ 728952 w 3532123"/>
              <a:gd name="connsiteY0" fmla="*/ 0 h 1670146"/>
              <a:gd name="connsiteX1" fmla="*/ 3532123 w 3532123"/>
              <a:gd name="connsiteY1" fmla="*/ 0 h 1670146"/>
              <a:gd name="connsiteX2" fmla="*/ 2803171 w 3532123"/>
              <a:gd name="connsiteY2" fmla="*/ 1670146 h 1670146"/>
              <a:gd name="connsiteX3" fmla="*/ 0 w 3532123"/>
              <a:gd name="connsiteY3" fmla="*/ 1670146 h 1670146"/>
              <a:gd name="connsiteX4" fmla="*/ 728952 w 3532123"/>
              <a:gd name="connsiteY4" fmla="*/ 0 h 1670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2123" h="1670146">
                <a:moveTo>
                  <a:pt x="728952" y="0"/>
                </a:moveTo>
                <a:lnTo>
                  <a:pt x="3532123" y="0"/>
                </a:lnTo>
                <a:lnTo>
                  <a:pt x="2803171" y="1670146"/>
                </a:lnTo>
                <a:lnTo>
                  <a:pt x="0" y="1670146"/>
                </a:lnTo>
                <a:lnTo>
                  <a:pt x="728952"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a:extLst>
              <a:ext uri="{FF2B5EF4-FFF2-40B4-BE49-F238E27FC236}">
                <a16:creationId xmlns:a16="http://schemas.microsoft.com/office/drawing/2014/main" id="{AB8AC9E4-DE48-F74B-A508-AA253DBEDAB9}"/>
              </a:ext>
            </a:extLst>
          </p:cNvPr>
          <p:cNvSpPr/>
          <p:nvPr/>
        </p:nvSpPr>
        <p:spPr>
          <a:xfrm>
            <a:off x="-1" y="5155898"/>
            <a:ext cx="1671801" cy="1702102"/>
          </a:xfrm>
          <a:custGeom>
            <a:avLst/>
            <a:gdLst>
              <a:gd name="connsiteX0" fmla="*/ 0 w 1671801"/>
              <a:gd name="connsiteY0" fmla="*/ 0 h 1702102"/>
              <a:gd name="connsiteX1" fmla="*/ 1671801 w 1671801"/>
              <a:gd name="connsiteY1" fmla="*/ 0 h 1702102"/>
              <a:gd name="connsiteX2" fmla="*/ 942849 w 1671801"/>
              <a:gd name="connsiteY2" fmla="*/ 1702102 h 1702102"/>
              <a:gd name="connsiteX3" fmla="*/ 0 w 1671801"/>
              <a:gd name="connsiteY3" fmla="*/ 1702102 h 1702102"/>
              <a:gd name="connsiteX4" fmla="*/ 0 w 1671801"/>
              <a:gd name="connsiteY4" fmla="*/ 0 h 1702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1801" h="1702102">
                <a:moveTo>
                  <a:pt x="0" y="0"/>
                </a:moveTo>
                <a:lnTo>
                  <a:pt x="1671801" y="0"/>
                </a:lnTo>
                <a:lnTo>
                  <a:pt x="942849" y="1702102"/>
                </a:lnTo>
                <a:lnTo>
                  <a:pt x="0" y="1702102"/>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a:extLst>
              <a:ext uri="{FF2B5EF4-FFF2-40B4-BE49-F238E27FC236}">
                <a16:creationId xmlns:a16="http://schemas.microsoft.com/office/drawing/2014/main" id="{BF2FD1AD-3D5F-DF43-AE86-0F81297517E7}"/>
              </a:ext>
            </a:extLst>
          </p:cNvPr>
          <p:cNvSpPr>
            <a:spLocks noGrp="1"/>
          </p:cNvSpPr>
          <p:nvPr>
            <p:ph type="ftr" sz="quarter" idx="18"/>
          </p:nvPr>
        </p:nvSpPr>
        <p:spPr/>
        <p:txBody>
          <a:bodyPr/>
          <a:lstStyle/>
          <a:p>
            <a:r>
              <a:rPr lang="en-US"/>
              <a:t>Copyright© Performance Review Institute (RF-153 Rev. 1)</a:t>
            </a:r>
            <a:endParaRPr lang="en-US" dirty="0"/>
          </a:p>
        </p:txBody>
      </p:sp>
      <p:sp>
        <p:nvSpPr>
          <p:cNvPr id="4" name="Slide Number Placeholder 3">
            <a:extLst>
              <a:ext uri="{FF2B5EF4-FFF2-40B4-BE49-F238E27FC236}">
                <a16:creationId xmlns:a16="http://schemas.microsoft.com/office/drawing/2014/main" id="{6A065DD1-4544-D845-BAC8-0DCF242E3D7F}"/>
              </a:ext>
            </a:extLst>
          </p:cNvPr>
          <p:cNvSpPr>
            <a:spLocks noGrp="1"/>
          </p:cNvSpPr>
          <p:nvPr>
            <p:ph type="sldNum" sz="quarter" idx="19"/>
          </p:nvPr>
        </p:nvSpPr>
        <p:spPr/>
        <p:txBody>
          <a:bodyPr/>
          <a:lstStyle/>
          <a:p>
            <a:fld id="{836C8E4F-BDC4-414D-910C-516BEB09BCD1}" type="slidenum">
              <a:rPr lang="en-US" smtClean="0"/>
              <a:t>‹#›</a:t>
            </a:fld>
            <a:endParaRPr lang="en-US"/>
          </a:p>
        </p:txBody>
      </p:sp>
      <p:pic>
        <p:nvPicPr>
          <p:cNvPr id="14" name="Picture 13">
            <a:extLst>
              <a:ext uri="{FF2B5EF4-FFF2-40B4-BE49-F238E27FC236}">
                <a16:creationId xmlns:a16="http://schemas.microsoft.com/office/drawing/2014/main" id="{17CFD6B5-7FCB-AA44-B6A4-D3EAC32CD3B3}"/>
              </a:ext>
            </a:extLst>
          </p:cNvPr>
          <p:cNvPicPr>
            <a:picLocks noChangeAspect="1"/>
          </p:cNvPicPr>
          <p:nvPr/>
        </p:nvPicPr>
        <p:blipFill>
          <a:blip r:embed="rId2"/>
          <a:srcRect/>
          <a:stretch/>
        </p:blipFill>
        <p:spPr>
          <a:xfrm>
            <a:off x="9696618" y="245353"/>
            <a:ext cx="2103120" cy="428334"/>
          </a:xfrm>
          <a:prstGeom prst="rect">
            <a:avLst/>
          </a:prstGeom>
        </p:spPr>
      </p:pic>
    </p:spTree>
    <p:extLst>
      <p:ext uri="{BB962C8B-B14F-4D97-AF65-F5344CB8AC3E}">
        <p14:creationId xmlns:p14="http://schemas.microsoft.com/office/powerpoint/2010/main" val="4038609729"/>
      </p:ext>
    </p:extLst>
  </p:cSld>
  <p:clrMapOvr>
    <a:masterClrMapping/>
  </p:clrMapOvr>
  <p:extLst>
    <p:ext uri="{DCECCB84-F9BA-43D5-87BE-67443E8EF086}">
      <p15:sldGuideLst xmlns:p15="http://schemas.microsoft.com/office/powerpoint/2012/main">
        <p15:guide id="1" orient="horz" pos="1008">
          <p15:clr>
            <a:srgbClr val="FBAE40"/>
          </p15:clr>
        </p15:guide>
        <p15:guide id="2" pos="7104">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Break 3">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28059B5-EDC7-BC42-B66E-F5E9E41410DE}"/>
              </a:ext>
            </a:extLst>
          </p:cNvPr>
          <p:cNvGrpSpPr/>
          <p:nvPr/>
        </p:nvGrpSpPr>
        <p:grpSpPr>
          <a:xfrm>
            <a:off x="2971687" y="0"/>
            <a:ext cx="6248627" cy="6858000"/>
            <a:chOff x="3334412" y="0"/>
            <a:chExt cx="5178769" cy="6858000"/>
          </a:xfrm>
        </p:grpSpPr>
        <p:sp>
          <p:nvSpPr>
            <p:cNvPr id="8" name="Parallelogram 7">
              <a:extLst>
                <a:ext uri="{FF2B5EF4-FFF2-40B4-BE49-F238E27FC236}">
                  <a16:creationId xmlns:a16="http://schemas.microsoft.com/office/drawing/2014/main" id="{CB622A1C-79B7-4148-9D71-48444AFB701D}"/>
                </a:ext>
              </a:extLst>
            </p:cNvPr>
            <p:cNvSpPr/>
            <p:nvPr/>
          </p:nvSpPr>
          <p:spPr>
            <a:xfrm>
              <a:off x="4905839" y="0"/>
              <a:ext cx="3607342" cy="2476072"/>
            </a:xfrm>
            <a:prstGeom prst="parallelogram">
              <a:avLst>
                <a:gd name="adj" fmla="val 4325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arallelogram 9">
              <a:extLst>
                <a:ext uri="{FF2B5EF4-FFF2-40B4-BE49-F238E27FC236}">
                  <a16:creationId xmlns:a16="http://schemas.microsoft.com/office/drawing/2014/main" id="{7A823083-F2EB-6847-8215-0026EF10FA13}"/>
                </a:ext>
              </a:extLst>
            </p:cNvPr>
            <p:cNvSpPr/>
            <p:nvPr/>
          </p:nvSpPr>
          <p:spPr>
            <a:xfrm>
              <a:off x="3334412" y="4381928"/>
              <a:ext cx="3607342" cy="2476072"/>
            </a:xfrm>
            <a:prstGeom prst="parallelogram">
              <a:avLst>
                <a:gd name="adj" fmla="val 4325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Title 10">
            <a:extLst>
              <a:ext uri="{FF2B5EF4-FFF2-40B4-BE49-F238E27FC236}">
                <a16:creationId xmlns:a16="http://schemas.microsoft.com/office/drawing/2014/main" id="{275C66F6-5FB4-264A-9CBF-5BE1734ADA4C}"/>
              </a:ext>
            </a:extLst>
          </p:cNvPr>
          <p:cNvSpPr>
            <a:spLocks noGrp="1"/>
          </p:cNvSpPr>
          <p:nvPr>
            <p:ph type="title" hasCustomPrompt="1"/>
          </p:nvPr>
        </p:nvSpPr>
        <p:spPr>
          <a:xfrm>
            <a:off x="838200" y="2949765"/>
            <a:ext cx="10515600" cy="569823"/>
          </a:xfrm>
        </p:spPr>
        <p:txBody>
          <a:bodyPr anchor="t">
            <a:normAutofit/>
          </a:bodyPr>
          <a:lstStyle>
            <a:lvl1pPr algn="ctr">
              <a:defRPr sz="3200" b="1" i="0">
                <a:solidFill>
                  <a:schemeClr val="accent5"/>
                </a:solidFill>
                <a:latin typeface="+mj-lt"/>
              </a:defRPr>
            </a:lvl1pPr>
          </a:lstStyle>
          <a:p>
            <a:r>
              <a:rPr lang="en-US" dirty="0"/>
              <a:t>CLICK TO EDIT MASTER TITLE STYLE</a:t>
            </a:r>
          </a:p>
        </p:txBody>
      </p:sp>
      <p:sp>
        <p:nvSpPr>
          <p:cNvPr id="12" name="Text Placeholder 6">
            <a:extLst>
              <a:ext uri="{FF2B5EF4-FFF2-40B4-BE49-F238E27FC236}">
                <a16:creationId xmlns:a16="http://schemas.microsoft.com/office/drawing/2014/main" id="{C84C4361-3ABF-2446-8E6E-EAE2C8F230C3}"/>
              </a:ext>
            </a:extLst>
          </p:cNvPr>
          <p:cNvSpPr>
            <a:spLocks noGrp="1"/>
          </p:cNvSpPr>
          <p:nvPr>
            <p:ph type="body" sz="quarter" idx="10" hasCustomPrompt="1"/>
          </p:nvPr>
        </p:nvSpPr>
        <p:spPr>
          <a:xfrm>
            <a:off x="838200" y="3527234"/>
            <a:ext cx="10515600" cy="381000"/>
          </a:xfrm>
          <a:ln>
            <a:noFill/>
          </a:ln>
        </p:spPr>
        <p:txBody>
          <a:bodyPr anchor="t">
            <a:noAutofit/>
          </a:bodyPr>
          <a:lstStyle>
            <a:lvl1pPr marL="0" indent="0" algn="ctr">
              <a:buNone/>
              <a:defRPr sz="2200" b="0" i="0" cap="all" baseline="0">
                <a:solidFill>
                  <a:schemeClr val="accent5"/>
                </a:solidFill>
                <a:latin typeface="+mn-lt"/>
              </a:defRPr>
            </a:lvl1pPr>
          </a:lstStyle>
          <a:p>
            <a:pPr lvl="0"/>
            <a:r>
              <a:rPr lang="en-US" dirty="0"/>
              <a:t>CLICK TO EDIT MASTER TEXT STYLES</a:t>
            </a:r>
          </a:p>
        </p:txBody>
      </p:sp>
      <p:sp>
        <p:nvSpPr>
          <p:cNvPr id="3" name="Footer Placeholder 2">
            <a:extLst>
              <a:ext uri="{FF2B5EF4-FFF2-40B4-BE49-F238E27FC236}">
                <a16:creationId xmlns:a16="http://schemas.microsoft.com/office/drawing/2014/main" id="{EACC8704-4F07-F647-9D74-B019C1C2AEDF}"/>
              </a:ext>
            </a:extLst>
          </p:cNvPr>
          <p:cNvSpPr>
            <a:spLocks noGrp="1"/>
          </p:cNvSpPr>
          <p:nvPr>
            <p:ph type="ftr" sz="quarter" idx="11"/>
          </p:nvPr>
        </p:nvSpPr>
        <p:spPr/>
        <p:txBody>
          <a:bodyPr/>
          <a:lstStyle/>
          <a:p>
            <a:r>
              <a:rPr lang="en-US"/>
              <a:t>Copyright© Performance Review Institute (RF-153 Rev. 1)</a:t>
            </a:r>
            <a:endParaRPr lang="en-US" dirty="0"/>
          </a:p>
        </p:txBody>
      </p:sp>
      <p:sp>
        <p:nvSpPr>
          <p:cNvPr id="4" name="Slide Number Placeholder 3">
            <a:extLst>
              <a:ext uri="{FF2B5EF4-FFF2-40B4-BE49-F238E27FC236}">
                <a16:creationId xmlns:a16="http://schemas.microsoft.com/office/drawing/2014/main" id="{F9981A1F-A8EB-DC43-A6B3-1127FA737422}"/>
              </a:ext>
            </a:extLst>
          </p:cNvPr>
          <p:cNvSpPr>
            <a:spLocks noGrp="1"/>
          </p:cNvSpPr>
          <p:nvPr>
            <p:ph type="sldNum" sz="quarter" idx="12"/>
          </p:nvPr>
        </p:nvSpPr>
        <p:spPr/>
        <p:txBody>
          <a:bodyPr/>
          <a:lstStyle/>
          <a:p>
            <a:fld id="{836C8E4F-BDC4-414D-910C-516BEB09BCD1}" type="slidenum">
              <a:rPr lang="en-US" smtClean="0"/>
              <a:t>‹#›</a:t>
            </a:fld>
            <a:endParaRPr lang="en-US"/>
          </a:p>
        </p:txBody>
      </p:sp>
      <p:pic>
        <p:nvPicPr>
          <p:cNvPr id="14" name="Picture 13">
            <a:extLst>
              <a:ext uri="{FF2B5EF4-FFF2-40B4-BE49-F238E27FC236}">
                <a16:creationId xmlns:a16="http://schemas.microsoft.com/office/drawing/2014/main" id="{F2FE5A3E-44D4-A245-BBA1-F4E28B00BD0A}"/>
              </a:ext>
            </a:extLst>
          </p:cNvPr>
          <p:cNvPicPr>
            <a:picLocks noChangeAspect="1"/>
          </p:cNvPicPr>
          <p:nvPr/>
        </p:nvPicPr>
        <p:blipFill>
          <a:blip r:embed="rId2"/>
          <a:srcRect/>
          <a:stretch/>
        </p:blipFill>
        <p:spPr>
          <a:xfrm>
            <a:off x="9696618" y="245353"/>
            <a:ext cx="2103120" cy="428334"/>
          </a:xfrm>
          <a:prstGeom prst="rect">
            <a:avLst/>
          </a:prstGeom>
        </p:spPr>
      </p:pic>
    </p:spTree>
    <p:extLst>
      <p:ext uri="{BB962C8B-B14F-4D97-AF65-F5344CB8AC3E}">
        <p14:creationId xmlns:p14="http://schemas.microsoft.com/office/powerpoint/2010/main" val="25667639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Preliminary Slides Tex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DEE847A-D663-3340-94A5-379816666CB0}"/>
              </a:ext>
            </a:extLst>
          </p:cNvPr>
          <p:cNvSpPr/>
          <p:nvPr/>
        </p:nvSpPr>
        <p:spPr>
          <a:xfrm>
            <a:off x="0" y="791706"/>
            <a:ext cx="12192000" cy="54122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1314464"/>
            <a:ext cx="10363200" cy="504106"/>
          </a:xfrm>
          <a:ln>
            <a:noFill/>
          </a:ln>
        </p:spPr>
        <p:txBody>
          <a:bodyPr anchor="t">
            <a:noAutofit/>
          </a:bodyPr>
          <a:lstStyle>
            <a:lvl1pPr>
              <a:defRPr sz="3200" b="1" i="0">
                <a:solidFill>
                  <a:schemeClr val="bg1"/>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849389"/>
            <a:ext cx="10363200" cy="381000"/>
          </a:xfrm>
          <a:ln>
            <a:noFill/>
          </a:ln>
        </p:spPr>
        <p:txBody>
          <a:bodyPr anchor="t">
            <a:noAutofit/>
          </a:bodyPr>
          <a:lstStyle>
            <a:lvl1pPr marL="0" indent="0" algn="l">
              <a:buNone/>
              <a:defRPr sz="2200" b="0" i="0" cap="all" baseline="0">
                <a:solidFill>
                  <a:schemeClr val="bg1"/>
                </a:solidFill>
                <a:latin typeface="+mn-lt"/>
              </a:defRPr>
            </a:lvl1pPr>
          </a:lstStyle>
          <a:p>
            <a:pPr lvl="0"/>
            <a:r>
              <a:rPr lang="en-US" dirty="0"/>
              <a:t>CLICK TO EDIT MASTER TEXT STYLES</a:t>
            </a:r>
          </a:p>
        </p:txBody>
      </p:sp>
      <p:sp>
        <p:nvSpPr>
          <p:cNvPr id="12" name="Content Placeholder 20">
            <a:extLst>
              <a:ext uri="{FF2B5EF4-FFF2-40B4-BE49-F238E27FC236}">
                <a16:creationId xmlns:a16="http://schemas.microsoft.com/office/drawing/2014/main" id="{18B83332-AAF3-E341-B679-01779CCE61D3}"/>
              </a:ext>
            </a:extLst>
          </p:cNvPr>
          <p:cNvSpPr>
            <a:spLocks noGrp="1"/>
          </p:cNvSpPr>
          <p:nvPr>
            <p:ph sz="quarter" idx="16"/>
          </p:nvPr>
        </p:nvSpPr>
        <p:spPr>
          <a:xfrm>
            <a:off x="914400" y="2420888"/>
            <a:ext cx="10363200" cy="3384376"/>
          </a:xfrm>
        </p:spPr>
        <p:txBody>
          <a:bodyPr/>
          <a:lstStyle>
            <a:lvl1pPr>
              <a:buClr>
                <a:schemeClr val="bg1"/>
              </a:buClr>
              <a:defRPr b="0" i="0">
                <a:solidFill>
                  <a:schemeClr val="bg1"/>
                </a:solidFill>
                <a:latin typeface="+mn-lt"/>
              </a:defRPr>
            </a:lvl1pPr>
            <a:lvl2pPr>
              <a:buClr>
                <a:schemeClr val="bg1"/>
              </a:buClr>
              <a:defRPr b="0" i="0">
                <a:solidFill>
                  <a:schemeClr val="bg1"/>
                </a:solidFill>
                <a:latin typeface="+mn-lt"/>
              </a:defRPr>
            </a:lvl2pPr>
            <a:lvl3pPr>
              <a:buClr>
                <a:schemeClr val="bg1"/>
              </a:buClr>
              <a:defRPr b="0" i="0">
                <a:solidFill>
                  <a:schemeClr val="bg1"/>
                </a:solidFill>
                <a:latin typeface="+mn-lt"/>
              </a:defRPr>
            </a:lvl3pPr>
            <a:lvl4pPr>
              <a:buClr>
                <a:schemeClr val="bg1"/>
              </a:buClr>
              <a:defRPr b="0" i="0">
                <a:solidFill>
                  <a:schemeClr val="bg1"/>
                </a:solidFill>
                <a:latin typeface="+mn-lt"/>
              </a:defRPr>
            </a:lvl4pPr>
            <a:lvl5pPr>
              <a:buClr>
                <a:schemeClr val="bg1"/>
              </a:buClr>
              <a:defRPr b="0" i="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A70866E3-8CAA-0340-8BE9-E0FEDEB4E6F9}"/>
              </a:ext>
            </a:extLst>
          </p:cNvPr>
          <p:cNvSpPr>
            <a:spLocks noGrp="1"/>
          </p:cNvSpPr>
          <p:nvPr>
            <p:ph type="ftr" sz="quarter" idx="17"/>
          </p:nvPr>
        </p:nvSpPr>
        <p:spPr/>
        <p:txBody>
          <a:bodyPr/>
          <a:lstStyle/>
          <a:p>
            <a:r>
              <a:rPr lang="en-US"/>
              <a:t>Copyright© Performance Review Institute (RF-153 Rev. 1)</a:t>
            </a:r>
            <a:endParaRPr lang="en-US" dirty="0"/>
          </a:p>
        </p:txBody>
      </p:sp>
      <p:sp>
        <p:nvSpPr>
          <p:cNvPr id="3" name="Slide Number Placeholder 2">
            <a:extLst>
              <a:ext uri="{FF2B5EF4-FFF2-40B4-BE49-F238E27FC236}">
                <a16:creationId xmlns:a16="http://schemas.microsoft.com/office/drawing/2014/main" id="{2F5F9AAC-7742-A44B-B24B-9E9416109482}"/>
              </a:ext>
            </a:extLst>
          </p:cNvPr>
          <p:cNvSpPr>
            <a:spLocks noGrp="1"/>
          </p:cNvSpPr>
          <p:nvPr>
            <p:ph type="sldNum" sz="quarter" idx="18"/>
          </p:nvPr>
        </p:nvSpPr>
        <p:spPr/>
        <p:txBody>
          <a:bodyPr/>
          <a:lstStyle/>
          <a:p>
            <a:fld id="{836C8E4F-BDC4-414D-910C-516BEB09BCD1}" type="slidenum">
              <a:rPr lang="en-US" smtClean="0"/>
              <a:t>‹#›</a:t>
            </a:fld>
            <a:endParaRPr lang="en-US"/>
          </a:p>
        </p:txBody>
      </p:sp>
      <p:pic>
        <p:nvPicPr>
          <p:cNvPr id="15" name="Picture 14">
            <a:extLst>
              <a:ext uri="{FF2B5EF4-FFF2-40B4-BE49-F238E27FC236}">
                <a16:creationId xmlns:a16="http://schemas.microsoft.com/office/drawing/2014/main" id="{9DD851BB-E0AB-5645-9020-A497921400D5}"/>
              </a:ext>
            </a:extLst>
          </p:cNvPr>
          <p:cNvPicPr>
            <a:picLocks noChangeAspect="1"/>
          </p:cNvPicPr>
          <p:nvPr/>
        </p:nvPicPr>
        <p:blipFill>
          <a:blip r:embed="rId2"/>
          <a:srcRect/>
          <a:stretch/>
        </p:blipFill>
        <p:spPr>
          <a:xfrm>
            <a:off x="9696618" y="245353"/>
            <a:ext cx="2103120" cy="428334"/>
          </a:xfrm>
          <a:prstGeom prst="rect">
            <a:avLst/>
          </a:prstGeom>
        </p:spPr>
      </p:pic>
    </p:spTree>
    <p:extLst>
      <p:ext uri="{BB962C8B-B14F-4D97-AF65-F5344CB8AC3E}">
        <p14:creationId xmlns:p14="http://schemas.microsoft.com/office/powerpoint/2010/main" val="619249099"/>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reliminary Slides Imag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2DFC9AD-2C95-BF4D-B041-E4091C603F54}"/>
              </a:ext>
            </a:extLst>
          </p:cNvPr>
          <p:cNvSpPr/>
          <p:nvPr/>
        </p:nvSpPr>
        <p:spPr>
          <a:xfrm>
            <a:off x="0" y="791706"/>
            <a:ext cx="12192000" cy="54122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1314464"/>
            <a:ext cx="10363200" cy="504106"/>
          </a:xfrm>
          <a:ln>
            <a:noFill/>
          </a:ln>
        </p:spPr>
        <p:txBody>
          <a:bodyPr anchor="t">
            <a:noAutofit/>
          </a:bodyPr>
          <a:lstStyle>
            <a:lvl1pPr>
              <a:defRPr sz="3200" b="1" i="0">
                <a:solidFill>
                  <a:schemeClr val="bg1"/>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849389"/>
            <a:ext cx="10363200" cy="381000"/>
          </a:xfrm>
          <a:ln>
            <a:noFill/>
          </a:ln>
        </p:spPr>
        <p:txBody>
          <a:bodyPr anchor="t">
            <a:noAutofit/>
          </a:bodyPr>
          <a:lstStyle>
            <a:lvl1pPr marL="0" indent="0" algn="l">
              <a:buNone/>
              <a:defRPr sz="2200" b="0" i="0" cap="all" baseline="0">
                <a:solidFill>
                  <a:schemeClr val="bg1"/>
                </a:solidFill>
                <a:latin typeface="+mn-lt"/>
              </a:defRPr>
            </a:lvl1pPr>
          </a:lstStyle>
          <a:p>
            <a:pPr lvl="0"/>
            <a:r>
              <a:rPr lang="en-US" dirty="0"/>
              <a:t>CLICK TO EDIT MASTER TEXT STYLES</a:t>
            </a:r>
          </a:p>
        </p:txBody>
      </p:sp>
      <p:sp>
        <p:nvSpPr>
          <p:cNvPr id="11" name="Picture Placeholder 2">
            <a:extLst>
              <a:ext uri="{FF2B5EF4-FFF2-40B4-BE49-F238E27FC236}">
                <a16:creationId xmlns:a16="http://schemas.microsoft.com/office/drawing/2014/main" id="{4E518E72-28C4-9B47-8342-17F3D794FF98}"/>
              </a:ext>
            </a:extLst>
          </p:cNvPr>
          <p:cNvSpPr>
            <a:spLocks noGrp="1"/>
          </p:cNvSpPr>
          <p:nvPr>
            <p:ph type="pic" sz="quarter" idx="17"/>
          </p:nvPr>
        </p:nvSpPr>
        <p:spPr>
          <a:xfrm>
            <a:off x="6096000" y="2420888"/>
            <a:ext cx="5181600" cy="3074987"/>
          </a:xfrm>
          <a:pattFill prst="pct5">
            <a:fgClr>
              <a:schemeClr val="bg1"/>
            </a:fgClr>
            <a:bgClr>
              <a:schemeClr val="accent4"/>
            </a:bgClr>
          </a:pattFill>
        </p:spPr>
        <p:txBody>
          <a:bodyPr/>
          <a:lstStyle>
            <a:lvl1pPr>
              <a:buClr>
                <a:schemeClr val="bg1"/>
              </a:buClr>
              <a:defRPr>
                <a:solidFill>
                  <a:schemeClr val="bg1"/>
                </a:solidFill>
                <a:latin typeface="+mn-lt"/>
              </a:defRPr>
            </a:lvl1pPr>
          </a:lstStyle>
          <a:p>
            <a:r>
              <a:rPr lang="en-US"/>
              <a:t>Click icon to add picture</a:t>
            </a:r>
            <a:endParaRPr lang="en-US" dirty="0"/>
          </a:p>
        </p:txBody>
      </p:sp>
      <p:sp>
        <p:nvSpPr>
          <p:cNvPr id="12" name="Content Placeholder 20">
            <a:extLst>
              <a:ext uri="{FF2B5EF4-FFF2-40B4-BE49-F238E27FC236}">
                <a16:creationId xmlns:a16="http://schemas.microsoft.com/office/drawing/2014/main" id="{18B83332-AAF3-E341-B679-01779CCE61D3}"/>
              </a:ext>
            </a:extLst>
          </p:cNvPr>
          <p:cNvSpPr>
            <a:spLocks noGrp="1"/>
          </p:cNvSpPr>
          <p:nvPr>
            <p:ph sz="quarter" idx="16"/>
          </p:nvPr>
        </p:nvSpPr>
        <p:spPr>
          <a:xfrm>
            <a:off x="914400" y="2420888"/>
            <a:ext cx="4279900" cy="3528392"/>
          </a:xfrm>
        </p:spPr>
        <p:txBody>
          <a:bodyPr/>
          <a:lstStyle>
            <a:lvl1pPr>
              <a:buClr>
                <a:schemeClr val="bg1"/>
              </a:buClr>
              <a:defRPr b="0" i="0">
                <a:solidFill>
                  <a:schemeClr val="bg1"/>
                </a:solidFill>
                <a:latin typeface="+mn-lt"/>
              </a:defRPr>
            </a:lvl1pPr>
            <a:lvl2pPr>
              <a:buClr>
                <a:schemeClr val="bg1"/>
              </a:buClr>
              <a:defRPr b="0" i="0">
                <a:solidFill>
                  <a:schemeClr val="bg1"/>
                </a:solidFill>
                <a:latin typeface="+mn-lt"/>
              </a:defRPr>
            </a:lvl2pPr>
            <a:lvl3pPr>
              <a:buClr>
                <a:schemeClr val="bg1"/>
              </a:buClr>
              <a:defRPr b="0" i="0">
                <a:solidFill>
                  <a:schemeClr val="bg1"/>
                </a:solidFill>
                <a:latin typeface="+mn-lt"/>
              </a:defRPr>
            </a:lvl3pPr>
            <a:lvl4pPr>
              <a:buClr>
                <a:schemeClr val="bg1"/>
              </a:buClr>
              <a:defRPr b="0" i="0">
                <a:solidFill>
                  <a:schemeClr val="bg1"/>
                </a:solidFill>
                <a:latin typeface="+mn-lt"/>
              </a:defRPr>
            </a:lvl4pPr>
            <a:lvl5pPr>
              <a:buClr>
                <a:schemeClr val="bg1"/>
              </a:buClr>
              <a:defRPr b="0" i="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9C9040F0-F0A1-9F46-88D9-78AC497C9FC2}"/>
              </a:ext>
            </a:extLst>
          </p:cNvPr>
          <p:cNvSpPr>
            <a:spLocks noGrp="1"/>
          </p:cNvSpPr>
          <p:nvPr>
            <p:ph type="ftr" sz="quarter" idx="18"/>
          </p:nvPr>
        </p:nvSpPr>
        <p:spPr/>
        <p:txBody>
          <a:bodyPr/>
          <a:lstStyle/>
          <a:p>
            <a:r>
              <a:rPr lang="en-US"/>
              <a:t>Copyright© Performance Review Institute (RF-153 Rev. 1)</a:t>
            </a:r>
            <a:endParaRPr lang="en-US" dirty="0"/>
          </a:p>
        </p:txBody>
      </p:sp>
      <p:sp>
        <p:nvSpPr>
          <p:cNvPr id="3" name="Slide Number Placeholder 2">
            <a:extLst>
              <a:ext uri="{FF2B5EF4-FFF2-40B4-BE49-F238E27FC236}">
                <a16:creationId xmlns:a16="http://schemas.microsoft.com/office/drawing/2014/main" id="{DA3256AA-ACD3-5E45-AEC3-9C43A78532EE}"/>
              </a:ext>
            </a:extLst>
          </p:cNvPr>
          <p:cNvSpPr>
            <a:spLocks noGrp="1"/>
          </p:cNvSpPr>
          <p:nvPr>
            <p:ph type="sldNum" sz="quarter" idx="19"/>
          </p:nvPr>
        </p:nvSpPr>
        <p:spPr/>
        <p:txBody>
          <a:bodyPr/>
          <a:lstStyle/>
          <a:p>
            <a:fld id="{836C8E4F-BDC4-414D-910C-516BEB09BCD1}" type="slidenum">
              <a:rPr lang="en-US" smtClean="0"/>
              <a:t>‹#›</a:t>
            </a:fld>
            <a:endParaRPr lang="en-US"/>
          </a:p>
        </p:txBody>
      </p:sp>
      <p:sp>
        <p:nvSpPr>
          <p:cNvPr id="14" name="Text Placeholder 8">
            <a:extLst>
              <a:ext uri="{FF2B5EF4-FFF2-40B4-BE49-F238E27FC236}">
                <a16:creationId xmlns:a16="http://schemas.microsoft.com/office/drawing/2014/main" id="{0EE14B6C-F4F9-B242-B06D-E311494DBF23}"/>
              </a:ext>
            </a:extLst>
          </p:cNvPr>
          <p:cNvSpPr>
            <a:spLocks noGrp="1"/>
          </p:cNvSpPr>
          <p:nvPr>
            <p:ph type="body" sz="quarter" idx="20"/>
          </p:nvPr>
        </p:nvSpPr>
        <p:spPr>
          <a:xfrm>
            <a:off x="6096001" y="5490734"/>
            <a:ext cx="5181600" cy="485775"/>
          </a:xfrm>
        </p:spPr>
        <p:txBody>
          <a:bodyPr>
            <a:noAutofit/>
          </a:bodyPr>
          <a:lstStyle>
            <a:lvl1pPr marL="0" indent="0" algn="r">
              <a:buNone/>
              <a:defRPr sz="1200">
                <a:solidFill>
                  <a:schemeClr val="bg1"/>
                </a:solidFill>
              </a:defRPr>
            </a:lvl1pPr>
            <a:lvl2pPr marL="457200" indent="0" algn="r">
              <a:buNone/>
              <a:defRPr sz="1200"/>
            </a:lvl2pPr>
            <a:lvl3pPr marL="914400" indent="0">
              <a:buNone/>
              <a:defRPr sz="1200"/>
            </a:lvl3pPr>
            <a:lvl4pPr marL="1371600" indent="0">
              <a:buNone/>
              <a:defRPr sz="1200"/>
            </a:lvl4pPr>
            <a:lvl5pPr marL="1828800" indent="0">
              <a:buNone/>
              <a:defRPr sz="1200"/>
            </a:lvl5pPr>
          </a:lstStyle>
          <a:p>
            <a:pPr lvl="0"/>
            <a:r>
              <a:rPr lang="en-US"/>
              <a:t>Click to edit Master text styles</a:t>
            </a:r>
          </a:p>
        </p:txBody>
      </p:sp>
      <p:pic>
        <p:nvPicPr>
          <p:cNvPr id="16" name="Picture 15">
            <a:extLst>
              <a:ext uri="{FF2B5EF4-FFF2-40B4-BE49-F238E27FC236}">
                <a16:creationId xmlns:a16="http://schemas.microsoft.com/office/drawing/2014/main" id="{3908D9A7-B042-D349-82FC-B7847F722F70}"/>
              </a:ext>
            </a:extLst>
          </p:cNvPr>
          <p:cNvPicPr>
            <a:picLocks noChangeAspect="1"/>
          </p:cNvPicPr>
          <p:nvPr/>
        </p:nvPicPr>
        <p:blipFill>
          <a:blip r:embed="rId2"/>
          <a:srcRect/>
          <a:stretch/>
        </p:blipFill>
        <p:spPr>
          <a:xfrm>
            <a:off x="9696618" y="245353"/>
            <a:ext cx="2103120" cy="428334"/>
          </a:xfrm>
          <a:prstGeom prst="rect">
            <a:avLst/>
          </a:prstGeom>
        </p:spPr>
      </p:pic>
    </p:spTree>
    <p:extLst>
      <p:ext uri="{BB962C8B-B14F-4D97-AF65-F5344CB8AC3E}">
        <p14:creationId xmlns:p14="http://schemas.microsoft.com/office/powerpoint/2010/main" val="1668489516"/>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2E38A1-406C-864C-8B66-9ED7E12EB839}"/>
              </a:ext>
            </a:extLst>
          </p:cNvPr>
          <p:cNvSpPr>
            <a:spLocks noGrp="1"/>
          </p:cNvSpPr>
          <p:nvPr>
            <p:ph type="title"/>
          </p:nvPr>
        </p:nvSpPr>
        <p:spPr>
          <a:xfrm>
            <a:off x="838200" y="365125"/>
            <a:ext cx="10961538" cy="1325563"/>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DEE3616-B83E-1941-BB5C-5B55E91122F5}"/>
              </a:ext>
            </a:extLst>
          </p:cNvPr>
          <p:cNvSpPr>
            <a:spLocks noGrp="1"/>
          </p:cNvSpPr>
          <p:nvPr>
            <p:ph type="body" idx="1"/>
          </p:nvPr>
        </p:nvSpPr>
        <p:spPr>
          <a:xfrm>
            <a:off x="838200" y="1825625"/>
            <a:ext cx="10961538"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10">
            <a:extLst>
              <a:ext uri="{FF2B5EF4-FFF2-40B4-BE49-F238E27FC236}">
                <a16:creationId xmlns:a16="http://schemas.microsoft.com/office/drawing/2014/main" id="{5F0F0779-1616-FE44-9F8F-937AC90F6754}"/>
              </a:ext>
            </a:extLst>
          </p:cNvPr>
          <p:cNvSpPr>
            <a:spLocks noGrp="1"/>
          </p:cNvSpPr>
          <p:nvPr>
            <p:ph type="ftr" sz="quarter" idx="3"/>
          </p:nvPr>
        </p:nvSpPr>
        <p:spPr>
          <a:xfrm>
            <a:off x="8688288" y="6381328"/>
            <a:ext cx="2535386" cy="184262"/>
          </a:xfrm>
          <a:prstGeom prst="rect">
            <a:avLst/>
          </a:prstGeom>
        </p:spPr>
        <p:txBody>
          <a:bodyPr vert="horz" lIns="91440" tIns="45720" rIns="91440" bIns="45720" rtlCol="0" anchor="ctr"/>
          <a:lstStyle>
            <a:lvl1pPr algn="r">
              <a:defRPr sz="1000">
                <a:solidFill>
                  <a:schemeClr val="tx1">
                    <a:tint val="75000"/>
                  </a:schemeClr>
                </a:solidFill>
              </a:defRPr>
            </a:lvl1pPr>
          </a:lstStyle>
          <a:p>
            <a:r>
              <a:rPr lang="en-US"/>
              <a:t>Copyright© Performance Review Institute (RF-153 Rev. 1)</a:t>
            </a:r>
            <a:endParaRPr lang="en-US" dirty="0"/>
          </a:p>
        </p:txBody>
      </p:sp>
      <p:sp>
        <p:nvSpPr>
          <p:cNvPr id="7" name="Slide Number Placeholder 11">
            <a:extLst>
              <a:ext uri="{FF2B5EF4-FFF2-40B4-BE49-F238E27FC236}">
                <a16:creationId xmlns:a16="http://schemas.microsoft.com/office/drawing/2014/main" id="{65267DC9-E249-774F-80B7-43EB398E7AD6}"/>
              </a:ext>
            </a:extLst>
          </p:cNvPr>
          <p:cNvSpPr>
            <a:spLocks noGrp="1"/>
          </p:cNvSpPr>
          <p:nvPr>
            <p:ph type="sldNum" sz="quarter" idx="4"/>
          </p:nvPr>
        </p:nvSpPr>
        <p:spPr>
          <a:xfrm>
            <a:off x="11288994" y="6381328"/>
            <a:ext cx="510744" cy="184262"/>
          </a:xfrm>
          <a:prstGeom prst="rect">
            <a:avLst/>
          </a:prstGeom>
        </p:spPr>
        <p:txBody>
          <a:bodyPr vert="horz" lIns="91440" tIns="45720" rIns="91440" bIns="45720" rtlCol="0" anchor="ctr"/>
          <a:lstStyle>
            <a:lvl1pPr algn="r">
              <a:defRPr sz="1000">
                <a:solidFill>
                  <a:schemeClr val="accent3"/>
                </a:solidFill>
              </a:defRPr>
            </a:lvl1pPr>
          </a:lstStyle>
          <a:p>
            <a:fld id="{836C8E4F-BDC4-414D-910C-516BEB09BCD1}" type="slidenum">
              <a:rPr lang="en-US" smtClean="0"/>
              <a:t>‹#›</a:t>
            </a:fld>
            <a:endParaRPr lang="en-US"/>
          </a:p>
        </p:txBody>
      </p:sp>
    </p:spTree>
    <p:extLst>
      <p:ext uri="{BB962C8B-B14F-4D97-AF65-F5344CB8AC3E}">
        <p14:creationId xmlns:p14="http://schemas.microsoft.com/office/powerpoint/2010/main" val="4010777490"/>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 id="2147483700" r:id="rId18"/>
    <p:sldLayoutId id="2147483701" r:id="rId19"/>
    <p:sldLayoutId id="2147483702" r:id="rId20"/>
    <p:sldLayoutId id="2147483703" r:id="rId21"/>
  </p:sldLayoutIdLst>
  <p:hf sldNum="0" hdr="0" dt="0"/>
  <p:txStyles>
    <p:titleStyle>
      <a:lvl1pPr algn="l" defTabSz="914400" rtl="0" eaLnBrk="1" latinLnBrk="0" hangingPunct="1">
        <a:lnSpc>
          <a:spcPct val="90000"/>
        </a:lnSpc>
        <a:spcBef>
          <a:spcPct val="0"/>
        </a:spcBef>
        <a:buNone/>
        <a:defRPr sz="3400" kern="1200" cap="all" baseline="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6"/>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Clr>
          <a:schemeClr val="accent6"/>
        </a:buClr>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panose="020B0604020202020204" pitchFamily="34" charset="0"/>
        <a:buChar char="•"/>
        <a:defRPr sz="21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6"/>
        </a:buClr>
        <a:buFont typeface="Arial" panose="020B0604020202020204" pitchFamily="34" charset="0"/>
        <a:buChar char="•"/>
        <a:defRPr sz="21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6"/>
        </a:buClr>
        <a:buFont typeface="Arial" panose="020B0604020202020204" pitchFamily="34" charset="0"/>
        <a:buChar char="•"/>
        <a:defRPr sz="2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hyperlink" Target="https://aesq.sae-itc.com/rm13006" TargetMode="External"/><Relationship Id="rId1" Type="http://schemas.openxmlformats.org/officeDocument/2006/relationships/slideLayout" Target="../slideLayouts/slideLayout1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1.xml.rels><?xml version="1.0" encoding="UTF-8" standalone="yes"?>
<Relationships xmlns="http://schemas.openxmlformats.org/package/2006/relationships"><Relationship Id="rId2" Type="http://schemas.openxmlformats.org/officeDocument/2006/relationships/hyperlink" Target="https://aesq.sae-itc.com/rm13002" TargetMode="External"/><Relationship Id="rId1" Type="http://schemas.openxmlformats.org/officeDocument/2006/relationships/slideLayout" Target="../slideLayouts/slideLayout1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9.xml.rels><?xml version="1.0" encoding="UTF-8" standalone="yes"?>
<Relationships xmlns="http://schemas.openxmlformats.org/package/2006/relationships"><Relationship Id="rId2" Type="http://schemas.openxmlformats.org/officeDocument/2006/relationships/hyperlink" Target="https://aesq.sae-itc.com/rm13011" TargetMode="Externa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0.xml.rels><?xml version="1.0" encoding="UTF-8" standalone="yes"?>
<Relationships xmlns="http://schemas.openxmlformats.org/package/2006/relationships"><Relationship Id="rId2" Type="http://schemas.openxmlformats.org/officeDocument/2006/relationships/hyperlink" Target="https://aesq.sae-itc.com/rm13145" TargetMode="External"/><Relationship Id="rId1" Type="http://schemas.openxmlformats.org/officeDocument/2006/relationships/slideLayout" Target="../slideLayouts/slideLayout1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2" Type="http://schemas.openxmlformats.org/officeDocument/2006/relationships/hyperlink" Target="https://aesq.sae-itc.com/rm13004" TargetMode="External"/><Relationship Id="rId1" Type="http://schemas.openxmlformats.org/officeDocument/2006/relationships/slideLayout" Target="../slideLayouts/slideLayout1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4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14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hyperlink" Target="https://aesq.sae-itc.com/appendix-2-investigation-human-factor-checklist" TargetMode="External"/><Relationship Id="rId1" Type="http://schemas.openxmlformats.org/officeDocument/2006/relationships/slideLayout" Target="../slideLayouts/slideLayout12.xml"/></Relationships>
</file>

<file path=ppt/slides/_rels/slide16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5.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hyperlink" Target="https://aesq.sae-itc.com/compliance-assessment-form" TargetMode="External"/><Relationship Id="rId1" Type="http://schemas.openxmlformats.org/officeDocument/2006/relationships/slideLayout" Target="../slideLayouts/slideLayout12.xml"/><Relationship Id="rId4" Type="http://schemas.openxmlformats.org/officeDocument/2006/relationships/image" Target="../media/image24.emf"/></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8.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27.jpg"/><Relationship Id="rId4" Type="http://schemas.openxmlformats.org/officeDocument/2006/relationships/image" Target="../media/image2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slide" Target="slide176.xml"/><Relationship Id="rId3" Type="http://schemas.openxmlformats.org/officeDocument/2006/relationships/slide" Target="slide3.xml"/><Relationship Id="rId7" Type="http://schemas.openxmlformats.org/officeDocument/2006/relationships/slide" Target="slide174.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slide" Target="slide172.xml"/><Relationship Id="rId5" Type="http://schemas.openxmlformats.org/officeDocument/2006/relationships/slide" Target="slide8.xml"/><Relationship Id="rId4" Type="http://schemas.openxmlformats.org/officeDocument/2006/relationships/slide" Target="slide17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hyperlink" Target="https://aesq.sae-itc.com/rm13003" TargetMode="Externa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hyperlink" Target="https://aesq.sae-itc.com/rm13008" TargetMode="Externa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8" Type="http://schemas.openxmlformats.org/officeDocument/2006/relationships/hyperlink" Target="https://aesq.sae-itc.com/rm13145" TargetMode="External"/><Relationship Id="rId13" Type="http://schemas.openxmlformats.org/officeDocument/2006/relationships/hyperlink" Target="https://aesq.sae-itc.com/appendix-2-investigation-human-factor-checklist" TargetMode="External"/><Relationship Id="rId3" Type="http://schemas.openxmlformats.org/officeDocument/2006/relationships/hyperlink" Target="https://aesq.sae-itc.com/supplier-8d-reporting" TargetMode="External"/><Relationship Id="rId7" Type="http://schemas.openxmlformats.org/officeDocument/2006/relationships/hyperlink" Target="https://aesq.sae-itc.com/alternate-inspection" TargetMode="External"/><Relationship Id="rId12" Type="http://schemas.openxmlformats.org/officeDocument/2006/relationships/hyperlink" Target="https://aesq.sae-itc.com/rm13102" TargetMode="External"/><Relationship Id="rId2" Type="http://schemas.openxmlformats.org/officeDocument/2006/relationships/hyperlink" Target="https://aesq.sae-itc.com/8d-interactive-tool" TargetMode="External"/><Relationship Id="rId1" Type="http://schemas.openxmlformats.org/officeDocument/2006/relationships/slideLayout" Target="../slideLayouts/slideLayout12.xml"/><Relationship Id="rId6" Type="http://schemas.openxmlformats.org/officeDocument/2006/relationships/hyperlink" Target="https://aesq.sae-itc.com/8d-powerpoint-form" TargetMode="External"/><Relationship Id="rId11" Type="http://schemas.openxmlformats.org/officeDocument/2006/relationships/hyperlink" Target="https://aesq.sae-itc.com/rm13008" TargetMode="External"/><Relationship Id="rId5" Type="http://schemas.openxmlformats.org/officeDocument/2006/relationships/hyperlink" Target="https://aesq.sae-itc.com/8d-template" TargetMode="External"/><Relationship Id="rId10" Type="http://schemas.openxmlformats.org/officeDocument/2006/relationships/hyperlink" Target="https://aesq.sae-itc.com/as13004-dfmea-template" TargetMode="External"/><Relationship Id="rId4" Type="http://schemas.openxmlformats.org/officeDocument/2006/relationships/hyperlink" Target="https://aesq.sae-itc.com/8d-word-form" TargetMode="External"/><Relationship Id="rId9" Type="http://schemas.openxmlformats.org/officeDocument/2006/relationships/hyperlink" Target="https://aesq.sae-itc.com/as13004-template-and-examples" TargetMode="External"/><Relationship Id="rId14" Type="http://schemas.openxmlformats.org/officeDocument/2006/relationships/hyperlink" Target="https://aesq.sae-itc.com/appendix-3-meda"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8" Type="http://schemas.openxmlformats.org/officeDocument/2006/relationships/hyperlink" Target="https://aesq.sae-itc.com/rm13011" TargetMode="External"/><Relationship Id="rId13" Type="http://schemas.openxmlformats.org/officeDocument/2006/relationships/hyperlink" Target="https://aesq.sae-itc.com/as13006%E2%80%93appendix-e" TargetMode="External"/><Relationship Id="rId3" Type="http://schemas.openxmlformats.org/officeDocument/2006/relationships/hyperlink" Target="https://aesq.sae-itc.com/appendix-b-risk-assessment" TargetMode="External"/><Relationship Id="rId7" Type="http://schemas.openxmlformats.org/officeDocument/2006/relationships/hyperlink" Target="https://aesq.sae-itc.com/appendix-f-annual-audit-report" TargetMode="External"/><Relationship Id="rId12" Type="http://schemas.openxmlformats.org/officeDocument/2006/relationships/hyperlink" Target="https://aesq.sae-itc.com/as13006%E2%80%93appendix-d" TargetMode="External"/><Relationship Id="rId2" Type="http://schemas.openxmlformats.org/officeDocument/2006/relationships/hyperlink" Target="https://aesq.sae-itc.com/rm13003" TargetMode="External"/><Relationship Id="rId1" Type="http://schemas.openxmlformats.org/officeDocument/2006/relationships/slideLayout" Target="../slideLayouts/slideLayout12.xml"/><Relationship Id="rId6" Type="http://schemas.openxmlformats.org/officeDocument/2006/relationships/hyperlink" Target="https://aesq.sae-itc.com/appendix-e-management-review" TargetMode="External"/><Relationship Id="rId11" Type="http://schemas.openxmlformats.org/officeDocument/2006/relationships/hyperlink" Target="https://aesq.sae-itc.com/as13006%E2%80%93appendix-c" TargetMode="External"/><Relationship Id="rId5" Type="http://schemas.openxmlformats.org/officeDocument/2006/relationships/hyperlink" Target="https://aesq.sae-itc.com/appendix-d-production-process-audit" TargetMode="External"/><Relationship Id="rId10" Type="http://schemas.openxmlformats.org/officeDocument/2006/relationships/hyperlink" Target="https://aesq.sae-itc.com/as13006%E2%80%93appendix-b" TargetMode="External"/><Relationship Id="rId4" Type="http://schemas.openxmlformats.org/officeDocument/2006/relationships/hyperlink" Target="https://aesq.sae-itc.com/appendix-c-quality-system-audit" TargetMode="External"/><Relationship Id="rId9" Type="http://schemas.openxmlformats.org/officeDocument/2006/relationships/hyperlink" Target="https://aesq.sae-itc.com/rm13007" TargetMode="External"/><Relationship Id="rId14" Type="http://schemas.openxmlformats.org/officeDocument/2006/relationships/hyperlink" Target="https://aesq.sae-itc.com/compliance-assessment-form" TargetMode="Externa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2" Type="http://schemas.openxmlformats.org/officeDocument/2006/relationships/hyperlink" Target="https://aesq.sae-itc.com/rm13007" TargetMode="External"/><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2" Type="http://schemas.openxmlformats.org/officeDocument/2006/relationships/hyperlink" Target="https://aesq.sae-itc.com/as13006%E2%80%93appendix-e" TargetMode="External"/><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2" Type="http://schemas.openxmlformats.org/officeDocument/2006/relationships/hyperlink" Target="https://aesq.sae-itc.com/rm13005" TargetMode="Externa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2.xml.rels><?xml version="1.0" encoding="UTF-8" standalone="yes"?>
<Relationships xmlns="http://schemas.openxmlformats.org/package/2006/relationships"><Relationship Id="rId2" Type="http://schemas.openxmlformats.org/officeDocument/2006/relationships/hyperlink" Target="https://aesq.sae-itc.com/rm13102" TargetMode="External"/><Relationship Id="rId1" Type="http://schemas.openxmlformats.org/officeDocument/2006/relationships/slideLayout" Target="../slideLayouts/slideLayout1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AB3636D-F99B-FF40-9E30-36EE6DA73E9B}"/>
              </a:ext>
            </a:extLst>
          </p:cNvPr>
          <p:cNvSpPr>
            <a:spLocks noGrp="1"/>
          </p:cNvSpPr>
          <p:nvPr>
            <p:ph type="title"/>
          </p:nvPr>
        </p:nvSpPr>
        <p:spPr/>
        <p:txBody>
          <a:bodyPr/>
          <a:lstStyle/>
          <a:p>
            <a:r>
              <a:rPr lang="en-US" dirty="0"/>
              <a:t>AS13100</a:t>
            </a:r>
          </a:p>
        </p:txBody>
      </p:sp>
      <p:pic>
        <p:nvPicPr>
          <p:cNvPr id="8" name="Picture Placeholder 7" descr="A picture containing plane, sky, outdoor, airplane&#10;&#10;Description automatically generated">
            <a:extLst>
              <a:ext uri="{FF2B5EF4-FFF2-40B4-BE49-F238E27FC236}">
                <a16:creationId xmlns:a16="http://schemas.microsoft.com/office/drawing/2014/main" id="{E419243D-10F4-4F9E-A0F0-29BE9487C510}"/>
              </a:ext>
            </a:extLst>
          </p:cNvPr>
          <p:cNvPicPr>
            <a:picLocks noGrp="1" noChangeAspect="1"/>
          </p:cNvPicPr>
          <p:nvPr>
            <p:ph type="pic" sz="quarter" idx="13"/>
          </p:nvPr>
        </p:nvPicPr>
        <p:blipFill>
          <a:blip r:embed="rId3"/>
          <a:srcRect l="21847" r="21847"/>
          <a:stretch>
            <a:fillRect/>
          </a:stretch>
        </p:blipFill>
        <p:spPr/>
      </p:pic>
      <p:sp>
        <p:nvSpPr>
          <p:cNvPr id="6" name="Text Placeholder 5">
            <a:extLst>
              <a:ext uri="{FF2B5EF4-FFF2-40B4-BE49-F238E27FC236}">
                <a16:creationId xmlns:a16="http://schemas.microsoft.com/office/drawing/2014/main" id="{634AFF1B-734B-F24C-B6B3-6CC3D1BCB7D7}"/>
              </a:ext>
            </a:extLst>
          </p:cNvPr>
          <p:cNvSpPr>
            <a:spLocks noGrp="1"/>
          </p:cNvSpPr>
          <p:nvPr>
            <p:ph type="body" sz="quarter" idx="14"/>
          </p:nvPr>
        </p:nvSpPr>
        <p:spPr>
          <a:xfrm>
            <a:off x="914400" y="3092767"/>
            <a:ext cx="3840480" cy="1008931"/>
          </a:xfrm>
        </p:spPr>
        <p:txBody>
          <a:bodyPr/>
          <a:lstStyle/>
          <a:p>
            <a:r>
              <a:rPr lang="en-US" dirty="0"/>
              <a:t>Auditor Training Guide</a:t>
            </a:r>
          </a:p>
        </p:txBody>
      </p:sp>
      <p:sp>
        <p:nvSpPr>
          <p:cNvPr id="7" name="Text Placeholder 6">
            <a:extLst>
              <a:ext uri="{FF2B5EF4-FFF2-40B4-BE49-F238E27FC236}">
                <a16:creationId xmlns:a16="http://schemas.microsoft.com/office/drawing/2014/main" id="{B358F759-27BC-E74E-BE61-FFDEFEA4CABC}"/>
              </a:ext>
            </a:extLst>
          </p:cNvPr>
          <p:cNvSpPr>
            <a:spLocks noGrp="1"/>
          </p:cNvSpPr>
          <p:nvPr>
            <p:ph type="body" sz="quarter" idx="15"/>
          </p:nvPr>
        </p:nvSpPr>
        <p:spPr/>
        <p:txBody>
          <a:bodyPr>
            <a:normAutofit/>
          </a:bodyPr>
          <a:lstStyle/>
          <a:p>
            <a:r>
              <a:rPr lang="en-US" dirty="0"/>
              <a:t>April 2022</a:t>
            </a:r>
          </a:p>
        </p:txBody>
      </p:sp>
      <p:sp>
        <p:nvSpPr>
          <p:cNvPr id="3" name="Footer Placeholder 2">
            <a:extLst>
              <a:ext uri="{FF2B5EF4-FFF2-40B4-BE49-F238E27FC236}">
                <a16:creationId xmlns:a16="http://schemas.microsoft.com/office/drawing/2014/main" id="{51366387-4C32-C94B-952B-DABF09BDC0AB}"/>
              </a:ext>
            </a:extLst>
          </p:cNvPr>
          <p:cNvSpPr>
            <a:spLocks noGrp="1"/>
          </p:cNvSpPr>
          <p:nvPr>
            <p:ph type="ftr" sz="quarter" idx="16"/>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446716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7FBC903A-B3E3-41C3-94BC-0045348EC940}"/>
              </a:ext>
            </a:extLst>
          </p:cNvPr>
          <p:cNvSpPr>
            <a:spLocks noGrp="1"/>
          </p:cNvSpPr>
          <p:nvPr>
            <p:ph sz="quarter" idx="16"/>
          </p:nvPr>
        </p:nvSpPr>
        <p:spPr>
          <a:xfrm>
            <a:off x="914400" y="3624146"/>
            <a:ext cx="10363200" cy="2007219"/>
          </a:xfrm>
        </p:spPr>
        <p:txBody>
          <a:bodyPr/>
          <a:lstStyle/>
          <a:p>
            <a:r>
              <a:rPr lang="en-US" sz="2000" dirty="0">
                <a:solidFill>
                  <a:schemeClr val="bg2">
                    <a:lumMod val="50000"/>
                  </a:schemeClr>
                </a:solidFill>
              </a:rPr>
              <a:t>Does the organization have and customer or regulatory requirements regarding deliverable software?</a:t>
            </a:r>
          </a:p>
          <a:p>
            <a:r>
              <a:rPr lang="en-US" sz="2000" dirty="0">
                <a:solidFill>
                  <a:schemeClr val="bg2">
                    <a:lumMod val="50000"/>
                  </a:schemeClr>
                </a:solidFill>
              </a:rPr>
              <a:t>Does the organization have access to AS9115 and is this being followed for software design activities?</a:t>
            </a:r>
          </a:p>
          <a:p>
            <a:endParaRPr lang="en-US" dirty="0"/>
          </a:p>
        </p:txBody>
      </p:sp>
      <p:sp>
        <p:nvSpPr>
          <p:cNvPr id="6" name="Title 5">
            <a:extLst>
              <a:ext uri="{FF2B5EF4-FFF2-40B4-BE49-F238E27FC236}">
                <a16:creationId xmlns:a16="http://schemas.microsoft.com/office/drawing/2014/main" id="{E538AFE1-0AD8-4B5F-9A9A-9127F77DB45C}"/>
              </a:ext>
            </a:extLst>
          </p:cNvPr>
          <p:cNvSpPr>
            <a:spLocks noGrp="1"/>
          </p:cNvSpPr>
          <p:nvPr>
            <p:ph type="title"/>
          </p:nvPr>
        </p:nvSpPr>
        <p:spPr/>
        <p:txBody>
          <a:bodyPr/>
          <a:lstStyle/>
          <a:p>
            <a:r>
              <a:rPr lang="en-US" sz="2800" dirty="0"/>
              <a:t>4.3.2 Deliverable Software</a:t>
            </a:r>
          </a:p>
        </p:txBody>
      </p:sp>
      <p:sp>
        <p:nvSpPr>
          <p:cNvPr id="7" name="Text Placeholder 6">
            <a:extLst>
              <a:ext uri="{FF2B5EF4-FFF2-40B4-BE49-F238E27FC236}">
                <a16:creationId xmlns:a16="http://schemas.microsoft.com/office/drawing/2014/main" id="{366189BD-4FE7-46CC-B5F0-8D2ABB2D3E94}"/>
              </a:ext>
            </a:extLst>
          </p:cNvPr>
          <p:cNvSpPr>
            <a:spLocks noGrp="1"/>
          </p:cNvSpPr>
          <p:nvPr>
            <p:ph type="body" sz="quarter" idx="10"/>
          </p:nvPr>
        </p:nvSpPr>
        <p:spPr/>
        <p:txBody>
          <a:bodyPr/>
          <a:lstStyle/>
          <a:p>
            <a:endParaRPr lang="en-US" b="0" i="0" u="none" strike="noStrike" baseline="0" dirty="0">
              <a:solidFill>
                <a:srgbClr val="000000"/>
              </a:solidFill>
              <a:latin typeface="Arial" panose="020B0604020202020204" pitchFamily="34" charset="0"/>
            </a:endParaRPr>
          </a:p>
          <a:p>
            <a:r>
              <a:rPr lang="en-US" sz="2000" b="0" i="0" u="none" strike="noStrike" baseline="0" dirty="0">
                <a:solidFill>
                  <a:srgbClr val="000000"/>
                </a:solidFill>
                <a:latin typeface="Arial" panose="020B0604020202020204" pitchFamily="34" charset="0"/>
              </a:rPr>
              <a:t>Organizations whose products are deliverable software, or contain deliverable software, shall comply with 9115 when planning and evaluating the software design, development, or management activities of the organization. </a:t>
            </a:r>
            <a:endParaRPr lang="en-US" sz="2000" dirty="0"/>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82028265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4400" y="4522055"/>
            <a:ext cx="10363200" cy="1805642"/>
          </a:xfrm>
        </p:spPr>
        <p:txBody>
          <a:bodyPr>
            <a:normAutofit fontScale="92500" lnSpcReduction="10000"/>
          </a:bodyPr>
          <a:lstStyle/>
          <a:p>
            <a:r>
              <a:rPr lang="en-US" sz="1800" dirty="0">
                <a:solidFill>
                  <a:schemeClr val="bg2">
                    <a:lumMod val="50000"/>
                  </a:schemeClr>
                </a:solidFill>
              </a:rPr>
              <a:t>Does the organization: </a:t>
            </a:r>
          </a:p>
          <a:p>
            <a:pPr lvl="1"/>
            <a:r>
              <a:rPr lang="en-US" sz="1800" dirty="0">
                <a:solidFill>
                  <a:schemeClr val="bg2">
                    <a:lumMod val="50000"/>
                  </a:schemeClr>
                </a:solidFill>
              </a:rPr>
              <a:t>Ensure employees directly inspecting product are formally authorized?</a:t>
            </a:r>
          </a:p>
          <a:p>
            <a:pPr lvl="1"/>
            <a:r>
              <a:rPr lang="en-US" sz="1800" dirty="0">
                <a:solidFill>
                  <a:schemeClr val="bg2">
                    <a:lumMod val="50000"/>
                  </a:schemeClr>
                </a:solidFill>
              </a:rPr>
              <a:t>Ensure product is released by authorized personnel?</a:t>
            </a:r>
          </a:p>
          <a:p>
            <a:pPr lvl="1"/>
            <a:r>
              <a:rPr lang="en-US" sz="1800" dirty="0">
                <a:solidFill>
                  <a:schemeClr val="bg2">
                    <a:lumMod val="50000"/>
                  </a:schemeClr>
                </a:solidFill>
              </a:rPr>
              <a:t>Have a documented Operator Self-Verification Program that conforms to 9162 requirements?</a:t>
            </a:r>
          </a:p>
          <a:p>
            <a:pPr lvl="1"/>
            <a:r>
              <a:rPr lang="en-US" sz="1800" dirty="0">
                <a:solidFill>
                  <a:schemeClr val="bg2">
                    <a:lumMod val="50000"/>
                  </a:schemeClr>
                </a:solidFill>
              </a:rPr>
              <a:t>All elements of the Operator Self-Verification Program and plan may be subject to customer approval?</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52313"/>
          </a:xfrm>
        </p:spPr>
        <p:txBody>
          <a:bodyPr/>
          <a:lstStyle/>
          <a:p>
            <a:r>
              <a:rPr lang="en-US" sz="1800" dirty="0"/>
              <a:t>8.5.1.9 Appointment of Competent Persons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440366"/>
            <a:ext cx="10363200" cy="2880581"/>
          </a:xfrm>
        </p:spPr>
        <p:txBody>
          <a:bodyPr/>
          <a:lstStyle/>
          <a:p>
            <a:r>
              <a:rPr lang="en-US" sz="1200" dirty="0">
                <a:solidFill>
                  <a:schemeClr val="tx1"/>
                </a:solidFill>
              </a:rPr>
              <a:t>The organization shall:</a:t>
            </a:r>
          </a:p>
          <a:p>
            <a:pPr marL="342900" indent="-342900">
              <a:buFont typeface="Arial" panose="020B0604020202020204" pitchFamily="34" charset="0"/>
              <a:buChar char="•"/>
            </a:pPr>
            <a:r>
              <a:rPr lang="en-US" sz="1200" dirty="0">
                <a:solidFill>
                  <a:schemeClr val="tx1"/>
                </a:solidFill>
              </a:rPr>
              <a:t>Ensure employees directly inspecting product are formally authorized.</a:t>
            </a:r>
          </a:p>
          <a:p>
            <a:pPr marL="342900" indent="-342900">
              <a:buFont typeface="Arial" panose="020B0604020202020204" pitchFamily="34" charset="0"/>
              <a:buChar char="•"/>
            </a:pPr>
            <a:r>
              <a:rPr lang="en-US" sz="1200" dirty="0">
                <a:solidFill>
                  <a:schemeClr val="tx1"/>
                </a:solidFill>
              </a:rPr>
              <a:t>Ensure product is released by authorized personnel.</a:t>
            </a:r>
          </a:p>
          <a:p>
            <a:pPr marL="342900" indent="-342900">
              <a:buFont typeface="Arial" panose="020B0604020202020204" pitchFamily="34" charset="0"/>
              <a:buChar char="•"/>
            </a:pPr>
            <a:r>
              <a:rPr lang="en-US" sz="1200" dirty="0">
                <a:solidFill>
                  <a:schemeClr val="tx1"/>
                </a:solidFill>
              </a:rPr>
              <a:t>Have a documented Operator Self-Verification Program that conforms to 9162 requirements.</a:t>
            </a:r>
          </a:p>
          <a:p>
            <a:pPr marL="342900" indent="-342900">
              <a:buFont typeface="Arial" panose="020B0604020202020204" pitchFamily="34" charset="0"/>
              <a:buChar char="•"/>
            </a:pPr>
            <a:r>
              <a:rPr lang="en-US" sz="1200" dirty="0">
                <a:solidFill>
                  <a:schemeClr val="tx1"/>
                </a:solidFill>
              </a:rPr>
              <a:t>All elements of the Operator Self-Verification Program and plan may be subject to customer approval.</a:t>
            </a:r>
          </a:p>
          <a:p>
            <a:r>
              <a:rPr lang="en-US" sz="1200" dirty="0">
                <a:solidFill>
                  <a:schemeClr val="tx1"/>
                </a:solidFill>
              </a:rPr>
              <a:t>Personnel responsible for the review of material and special process test reports shall be trained to read, interpret and evaluate test results for the purpose of assuring that all drawing and/or specification requirements of the final product are met.</a:t>
            </a:r>
          </a:p>
          <a:p>
            <a:r>
              <a:rPr lang="en-US" sz="1200" dirty="0">
                <a:solidFill>
                  <a:schemeClr val="tx1"/>
                </a:solidFill>
              </a:rPr>
              <a:t>The method employed to evaluate material and special process test report results shall be documented and provided for the review of each test, as required, per the applicable drawing and/or specification. The methodology to be employed may be subject to customer approval.</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400088897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4400" y="1895706"/>
            <a:ext cx="10363200" cy="2386361"/>
          </a:xfrm>
        </p:spPr>
        <p:txBody>
          <a:bodyPr>
            <a:normAutofit/>
          </a:bodyPr>
          <a:lstStyle/>
          <a:p>
            <a:r>
              <a:rPr lang="en-US" sz="1800" dirty="0">
                <a:solidFill>
                  <a:schemeClr val="bg2">
                    <a:lumMod val="50000"/>
                  </a:schemeClr>
                </a:solidFill>
              </a:rPr>
              <a:t>Are the personnel responsible for the review of material and special process test reports trained to read, interpret and evaluate test results for the purpose of assuring that all drawing and/or specification requirements of the final product are met? </a:t>
            </a:r>
          </a:p>
          <a:p>
            <a:r>
              <a:rPr lang="en-US" sz="1800" dirty="0">
                <a:solidFill>
                  <a:schemeClr val="bg2">
                    <a:lumMod val="50000"/>
                  </a:schemeClr>
                </a:solidFill>
              </a:rPr>
              <a:t>Was the method employed to evaluate material and special process test report results documented and provided for the review of each test, as required, per the applicable drawing and/or specification? The methodology to be employed may be subject to customer approval. </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455962"/>
          </a:xfrm>
          <a:ln>
            <a:noFill/>
          </a:ln>
        </p:spPr>
        <p:txBody>
          <a:bodyPr vert="horz" lIns="91440" tIns="45720" rIns="91440" bIns="45720" rtlCol="0" anchor="t">
            <a:noAutofit/>
          </a:bodyPr>
          <a:lstStyle/>
          <a:p>
            <a:r>
              <a:rPr lang="en-US" sz="2800" dirty="0"/>
              <a:t>8.5.1.9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93818196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814039" y="4398744"/>
            <a:ext cx="10461693" cy="2166846"/>
          </a:xfrm>
        </p:spPr>
        <p:txBody>
          <a:bodyPr>
            <a:normAutofit/>
          </a:bodyPr>
          <a:lstStyle/>
          <a:p>
            <a:r>
              <a:rPr lang="en-US" sz="1600" dirty="0">
                <a:solidFill>
                  <a:schemeClr val="bg2">
                    <a:lumMod val="50000"/>
                  </a:schemeClr>
                </a:solidFill>
              </a:rPr>
              <a:t>Does the system for assigning serial numbers provide traceability to the following information? </a:t>
            </a:r>
          </a:p>
          <a:p>
            <a:pPr lvl="1"/>
            <a:r>
              <a:rPr lang="en-US" sz="1600" dirty="0">
                <a:solidFill>
                  <a:schemeClr val="bg2">
                    <a:lumMod val="50000"/>
                  </a:schemeClr>
                </a:solidFill>
              </a:rPr>
              <a:t>Customer’s part or assembly identification numbers. </a:t>
            </a:r>
          </a:p>
          <a:p>
            <a:pPr lvl="1"/>
            <a:r>
              <a:rPr lang="en-US" sz="1600" dirty="0">
                <a:solidFill>
                  <a:schemeClr val="bg2">
                    <a:lumMod val="50000"/>
                  </a:schemeClr>
                </a:solidFill>
              </a:rPr>
              <a:t>Date of assignment. </a:t>
            </a:r>
          </a:p>
          <a:p>
            <a:pPr lvl="1"/>
            <a:r>
              <a:rPr lang="en-US" sz="1600" dirty="0">
                <a:solidFill>
                  <a:schemeClr val="bg2">
                    <a:lumMod val="50000"/>
                  </a:schemeClr>
                </a:solidFill>
              </a:rPr>
              <a:t>Explanation for deviations from expected sequence or practice. </a:t>
            </a:r>
          </a:p>
          <a:p>
            <a:pPr lvl="1"/>
            <a:r>
              <a:rPr lang="en-US" sz="1600" dirty="0">
                <a:solidFill>
                  <a:schemeClr val="bg2">
                    <a:lumMod val="50000"/>
                  </a:schemeClr>
                </a:solidFill>
              </a:rPr>
              <a:t>Record of serial numbers assigned to rejected items. If serialized or lot numbered parts are manufactured from serialized or lot numbered material, then traceability shall be maintained to those details and their product acceptance records.</a:t>
            </a:r>
          </a:p>
          <a:p>
            <a:endParaRPr lang="en-US" sz="16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8.5.2.1 Identification and Traceability</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485901"/>
            <a:ext cx="10363200" cy="2836062"/>
          </a:xfrm>
        </p:spPr>
        <p:txBody>
          <a:bodyPr/>
          <a:lstStyle/>
          <a:p>
            <a:r>
              <a:rPr lang="en-US" sz="1600" dirty="0">
                <a:solidFill>
                  <a:schemeClr val="tx1"/>
                </a:solidFill>
              </a:rPr>
              <a:t>The system for assigning serial numbers shall provide traceability to the following information:</a:t>
            </a:r>
          </a:p>
          <a:p>
            <a:pPr marL="342900" indent="-342900">
              <a:buFont typeface="Arial" panose="020B0604020202020204" pitchFamily="34" charset="0"/>
              <a:buChar char="•"/>
            </a:pPr>
            <a:r>
              <a:rPr lang="en-US" sz="1600" dirty="0">
                <a:solidFill>
                  <a:schemeClr val="tx1"/>
                </a:solidFill>
              </a:rPr>
              <a:t>Customer’s part or assembly identification numbers.</a:t>
            </a:r>
          </a:p>
          <a:p>
            <a:pPr marL="342900" indent="-342900">
              <a:buFont typeface="Arial" panose="020B0604020202020204" pitchFamily="34" charset="0"/>
              <a:buChar char="•"/>
            </a:pPr>
            <a:r>
              <a:rPr lang="en-US" sz="1600" dirty="0">
                <a:solidFill>
                  <a:schemeClr val="tx1"/>
                </a:solidFill>
              </a:rPr>
              <a:t>Date of assignment.</a:t>
            </a:r>
          </a:p>
          <a:p>
            <a:pPr marL="342900" indent="-342900">
              <a:buFont typeface="Arial" panose="020B0604020202020204" pitchFamily="34" charset="0"/>
              <a:buChar char="•"/>
            </a:pPr>
            <a:r>
              <a:rPr lang="en-US" sz="1600" dirty="0">
                <a:solidFill>
                  <a:schemeClr val="tx1"/>
                </a:solidFill>
              </a:rPr>
              <a:t>Explanation for deviations from expected sequence or practice.</a:t>
            </a:r>
          </a:p>
          <a:p>
            <a:pPr marL="342900" indent="-342900">
              <a:buFont typeface="Arial" panose="020B0604020202020204" pitchFamily="34" charset="0"/>
              <a:buChar char="•"/>
            </a:pPr>
            <a:r>
              <a:rPr lang="en-US" sz="1600" dirty="0">
                <a:solidFill>
                  <a:schemeClr val="tx1"/>
                </a:solidFill>
              </a:rPr>
              <a:t>Record of serial numbers assigned to rejected items.</a:t>
            </a:r>
          </a:p>
          <a:p>
            <a:r>
              <a:rPr lang="en-US" sz="1600" dirty="0">
                <a:solidFill>
                  <a:schemeClr val="tx1"/>
                </a:solidFill>
              </a:rPr>
              <a:t>If serialized or lot numbered parts are manufactured from serialized or lot numbered material, then traceability shall be maintained to those details and their product acceptance records.</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25010979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3144644"/>
            <a:ext cx="10363200" cy="2764029"/>
          </a:xfrm>
        </p:spPr>
        <p:txBody>
          <a:bodyPr>
            <a:normAutofit/>
          </a:bodyPr>
          <a:lstStyle/>
          <a:p>
            <a:r>
              <a:rPr lang="en-US" sz="2000" dirty="0">
                <a:solidFill>
                  <a:schemeClr val="bg2">
                    <a:lumMod val="50000"/>
                  </a:schemeClr>
                </a:solidFill>
              </a:rPr>
              <a:t>Has the organization developed and established a FOD prevention program in accordance with 9146?</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8.5.4.1 Preservation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437792"/>
            <a:ext cx="10363200" cy="381000"/>
          </a:xfrm>
        </p:spPr>
        <p:txBody>
          <a:bodyPr/>
          <a:lstStyle/>
          <a:p>
            <a:endParaRPr lang="en-US" dirty="0">
              <a:solidFill>
                <a:schemeClr val="tx1"/>
              </a:solidFill>
            </a:endParaRPr>
          </a:p>
          <a:p>
            <a:r>
              <a:rPr lang="en-US" sz="2000" dirty="0">
                <a:solidFill>
                  <a:schemeClr val="tx1"/>
                </a:solidFill>
              </a:rPr>
              <a:t>The organization shall develop and establish a FOD prevention program in accordance with 9146.</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26174154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204010"/>
            <a:ext cx="10363200" cy="2177318"/>
          </a:xfrm>
        </p:spPr>
        <p:txBody>
          <a:bodyPr>
            <a:normAutofit/>
          </a:bodyPr>
          <a:lstStyle/>
          <a:p>
            <a:r>
              <a:rPr lang="en-US" sz="1800" dirty="0">
                <a:solidFill>
                  <a:schemeClr val="bg2">
                    <a:lumMod val="50000"/>
                  </a:schemeClr>
                </a:solidFill>
              </a:rPr>
              <a:t>Does the organization have a process to manage shift and task handovers including rapid escalation and resolution of associated issues?</a:t>
            </a:r>
          </a:p>
          <a:p>
            <a:r>
              <a:rPr lang="en-US" sz="1800" dirty="0">
                <a:solidFill>
                  <a:schemeClr val="bg2">
                    <a:lumMod val="50000"/>
                  </a:schemeClr>
                </a:solidFill>
              </a:rPr>
              <a:t>If customer approves of changes to production or service provision are contractually required, did the organization ensure that the changes are managed through 9145, configured to the type of change and that the proposed change was approved by the customer prior to implementation, see AS13100 - Chapter B?</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81000"/>
          </a:xfrm>
        </p:spPr>
        <p:txBody>
          <a:bodyPr/>
          <a:lstStyle/>
          <a:p>
            <a:r>
              <a:rPr lang="en-US" sz="2400" dirty="0"/>
              <a:t>8.5.6.1 Control of Changes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33936"/>
            <a:ext cx="10363200" cy="381000"/>
          </a:xfrm>
        </p:spPr>
        <p:txBody>
          <a:bodyPr/>
          <a:lstStyle/>
          <a:p>
            <a:endParaRPr lang="en-US" sz="1800" dirty="0">
              <a:solidFill>
                <a:schemeClr val="tx1"/>
              </a:solidFill>
            </a:endParaRPr>
          </a:p>
          <a:p>
            <a:r>
              <a:rPr lang="en-US" sz="1800" dirty="0">
                <a:solidFill>
                  <a:schemeClr val="tx1"/>
                </a:solidFill>
              </a:rPr>
              <a:t>The organization shall have a process to manage shift and task handovers including rapid escalation and resolution of associated issues.</a:t>
            </a:r>
          </a:p>
          <a:p>
            <a:r>
              <a:rPr lang="en-US" sz="1800" dirty="0">
                <a:solidFill>
                  <a:schemeClr val="tx1"/>
                </a:solidFill>
              </a:rPr>
              <a:t>Where customer approval of changes to production or service provision are contractually required, then the organization shall ensure that the changes are managed through 9145, configured to the type of change and that the proposed change are approved by the customer prior to implementation, see AS13100 - Chapter B.</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906187619"/>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292867"/>
            <a:ext cx="10363200" cy="2272724"/>
          </a:xfrm>
        </p:spPr>
        <p:txBody>
          <a:bodyPr>
            <a:normAutofit fontScale="92500"/>
          </a:bodyPr>
          <a:lstStyle/>
          <a:p>
            <a:r>
              <a:rPr lang="en-US" sz="1400" dirty="0">
                <a:solidFill>
                  <a:schemeClr val="bg2">
                    <a:lumMod val="50000"/>
                  </a:schemeClr>
                </a:solidFill>
              </a:rPr>
              <a:t>Are the controls to manage the risks associated with “releasing products and services at risk” documented by the organization and are the key accountabilities to ensure that the required controls are implemented defined, including those of external stakeholders?</a:t>
            </a:r>
          </a:p>
          <a:p>
            <a:r>
              <a:rPr lang="en-US" sz="1400" dirty="0">
                <a:solidFill>
                  <a:schemeClr val="bg2">
                    <a:lumMod val="50000"/>
                  </a:schemeClr>
                </a:solidFill>
              </a:rPr>
              <a:t>Does the risk release of products and services throughout the supply chain only take place once the required approvals, including if applicable, the customer, have been received?</a:t>
            </a:r>
          </a:p>
          <a:p>
            <a:r>
              <a:rPr lang="en-US" sz="1400" dirty="0">
                <a:solidFill>
                  <a:schemeClr val="bg2">
                    <a:lumMod val="50000"/>
                  </a:schemeClr>
                </a:solidFill>
              </a:rPr>
              <a:t>Is the product subject to Risk Release clearly identified as being subject to Risk Release with traceability to the approval document?</a:t>
            </a:r>
          </a:p>
          <a:p>
            <a:r>
              <a:rPr lang="en-US" sz="1400" dirty="0">
                <a:solidFill>
                  <a:schemeClr val="bg2">
                    <a:lumMod val="50000"/>
                  </a:schemeClr>
                </a:solidFill>
              </a:rPr>
              <a:t>If required by the customer, did the organization work in accordance with 9117 Delegated Product Release Verification and AS13001 Delegated Product Release Verification Training Requirements in defining its minimum system and personnel requirements for customer product release programs?</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1800" dirty="0"/>
              <a:t>8.6.1 Release of Products and Services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38146"/>
            <a:ext cx="10363200" cy="2868093"/>
          </a:xfrm>
        </p:spPr>
        <p:txBody>
          <a:bodyPr/>
          <a:lstStyle/>
          <a:p>
            <a:r>
              <a:rPr lang="en-US" sz="1800" dirty="0"/>
              <a:t>Controls to manage the risks associated with “releasing products and services at risk” shall be documented by the organization and define the key accountabilities to ensure that the required controls are implemented, including those of external stakeholders.</a:t>
            </a:r>
          </a:p>
          <a:p>
            <a:r>
              <a:rPr lang="en-US" sz="1800" dirty="0"/>
              <a:t>The risk release of products and services throughout the supply chain shall only take place once the required approvals, including if applicable, the customer, have been received.</a:t>
            </a:r>
          </a:p>
          <a:p>
            <a:r>
              <a:rPr lang="en-US" sz="1800" dirty="0"/>
              <a:t>Product subject to Risk Release shall be clearly identified as being subject to Risk Release with traceability to the approval document.</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837416496"/>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466122"/>
            <a:ext cx="10363200" cy="2242686"/>
          </a:xfrm>
        </p:spPr>
        <p:txBody>
          <a:bodyPr>
            <a:normAutofit fontScale="92500"/>
          </a:bodyPr>
          <a:lstStyle/>
          <a:p>
            <a:r>
              <a:rPr lang="en-US" sz="1400" dirty="0">
                <a:solidFill>
                  <a:schemeClr val="bg2">
                    <a:lumMod val="50000"/>
                  </a:schemeClr>
                </a:solidFill>
              </a:rPr>
              <a:t>Were nonconforming products corrected by rework or production repair: </a:t>
            </a:r>
          </a:p>
          <a:p>
            <a:r>
              <a:rPr lang="en-US" sz="1400" dirty="0">
                <a:solidFill>
                  <a:schemeClr val="bg2">
                    <a:lumMod val="50000"/>
                  </a:schemeClr>
                </a:solidFill>
              </a:rPr>
              <a:t>Did the organization review the nonconformance to determine if it is possible to rework the product in order to meet the product definition?</a:t>
            </a:r>
          </a:p>
          <a:p>
            <a:r>
              <a:rPr lang="en-US" sz="1400" dirty="0">
                <a:solidFill>
                  <a:schemeClr val="bg2">
                    <a:lumMod val="50000"/>
                  </a:schemeClr>
                </a:solidFill>
              </a:rPr>
              <a:t>If rework is not possible, did the organization evaluate if production repair is desired?</a:t>
            </a:r>
          </a:p>
          <a:p>
            <a:r>
              <a:rPr lang="en-US" sz="1400" dirty="0">
                <a:solidFill>
                  <a:schemeClr val="bg2">
                    <a:lumMod val="50000"/>
                  </a:schemeClr>
                </a:solidFill>
              </a:rPr>
              <a:t>If production repair is required, did the design responsible organization determine if productions repair is appropriate?</a:t>
            </a:r>
          </a:p>
          <a:p>
            <a:r>
              <a:rPr lang="en-US" sz="1400" dirty="0">
                <a:solidFill>
                  <a:schemeClr val="bg2">
                    <a:lumMod val="50000"/>
                  </a:schemeClr>
                </a:solidFill>
              </a:rPr>
              <a:t>Did the organization obtain authorization approval for all production repair instructions for the correction of nonconforming product?</a:t>
            </a:r>
          </a:p>
          <a:p>
            <a:r>
              <a:rPr lang="en-US" sz="1400" dirty="0">
                <a:solidFill>
                  <a:schemeClr val="bg2">
                    <a:lumMod val="50000"/>
                  </a:schemeClr>
                </a:solidFill>
              </a:rPr>
              <a:t>If production repair or rework is necessary, see RM13011. </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42628"/>
          </a:xfrm>
        </p:spPr>
        <p:txBody>
          <a:bodyPr/>
          <a:lstStyle/>
          <a:p>
            <a:r>
              <a:rPr lang="en-US" sz="1800" dirty="0"/>
              <a:t>8.7.1.1 Control of Nonconforming Outputs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285939"/>
            <a:ext cx="10363200" cy="3064680"/>
          </a:xfrm>
        </p:spPr>
        <p:txBody>
          <a:bodyPr/>
          <a:lstStyle/>
          <a:p>
            <a:r>
              <a:rPr lang="en-US" sz="1600" dirty="0">
                <a:solidFill>
                  <a:schemeClr val="tx1"/>
                </a:solidFill>
              </a:rPr>
              <a:t>Correction of nonconforming product by rework or production repair:</a:t>
            </a:r>
          </a:p>
          <a:p>
            <a:r>
              <a:rPr lang="en-US" sz="1600" dirty="0">
                <a:solidFill>
                  <a:schemeClr val="tx1"/>
                </a:solidFill>
              </a:rPr>
              <a:t>The organization shall review the nonconformance to determine if it is possible to rework the product in order to meet the product definition.</a:t>
            </a:r>
          </a:p>
          <a:p>
            <a:r>
              <a:rPr lang="en-US" sz="1600" dirty="0">
                <a:solidFill>
                  <a:schemeClr val="tx1"/>
                </a:solidFill>
              </a:rPr>
              <a:t>Where rework is not possible, the organization should evaluate if production repair is desired.</a:t>
            </a:r>
          </a:p>
          <a:p>
            <a:r>
              <a:rPr lang="en-US" sz="1600" dirty="0">
                <a:solidFill>
                  <a:schemeClr val="tx1"/>
                </a:solidFill>
              </a:rPr>
              <a:t>If production repair is required, then the design responsible organization determines if productions repair is appropriate.</a:t>
            </a:r>
          </a:p>
          <a:p>
            <a:r>
              <a:rPr lang="en-US" sz="1600" dirty="0">
                <a:solidFill>
                  <a:schemeClr val="tx1"/>
                </a:solidFill>
              </a:rPr>
              <a:t>The organization shall obtain authorization approval for all production repair instructions for the correction of nonconforming product.</a:t>
            </a:r>
          </a:p>
          <a:p>
            <a:r>
              <a:rPr lang="en-US" sz="1600" dirty="0">
                <a:solidFill>
                  <a:schemeClr val="tx1"/>
                </a:solidFill>
              </a:rPr>
              <a:t>When production repair or rework is necessary, see RM13011.</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348322896"/>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F80DD-A7F5-453E-9307-196C4CB1E834}"/>
              </a:ext>
            </a:extLst>
          </p:cNvPr>
          <p:cNvSpPr>
            <a:spLocks noGrp="1"/>
          </p:cNvSpPr>
          <p:nvPr>
            <p:ph type="title"/>
          </p:nvPr>
        </p:nvSpPr>
        <p:spPr/>
        <p:txBody>
          <a:bodyPr/>
          <a:lstStyle/>
          <a:p>
            <a:r>
              <a:rPr lang="en-US" dirty="0"/>
              <a:t>Chapter A</a:t>
            </a:r>
          </a:p>
        </p:txBody>
      </p:sp>
      <p:sp>
        <p:nvSpPr>
          <p:cNvPr id="3" name="Text Placeholder 2">
            <a:extLst>
              <a:ext uri="{FF2B5EF4-FFF2-40B4-BE49-F238E27FC236}">
                <a16:creationId xmlns:a16="http://schemas.microsoft.com/office/drawing/2014/main" id="{20FFB19F-5781-48CD-B9A3-B1796AC6961E}"/>
              </a:ext>
            </a:extLst>
          </p:cNvPr>
          <p:cNvSpPr>
            <a:spLocks noGrp="1"/>
          </p:cNvSpPr>
          <p:nvPr>
            <p:ph type="body" sz="quarter" idx="10"/>
          </p:nvPr>
        </p:nvSpPr>
        <p:spPr/>
        <p:txBody>
          <a:bodyPr/>
          <a:lstStyle/>
          <a:p>
            <a:r>
              <a:rPr lang="en-US" dirty="0"/>
              <a:t>9 – Performance Evaluation</a:t>
            </a:r>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1"/>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418796860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1800" dirty="0"/>
              <a:t>9.1.1.1 Monitoring and Measurement of the </a:t>
            </a:r>
            <a:r>
              <a:rPr lang="en-US" sz="1800" dirty="0">
                <a:hlinkClick r:id="rId2"/>
              </a:rPr>
              <a:t>Manufacturing Process</a:t>
            </a:r>
            <a:r>
              <a:rPr lang="en-US" sz="1800" dirty="0"/>
              <a:t> – Supplemental Requirements</a:t>
            </a:r>
            <a:endParaRPr lang="en-US" sz="1800" dirty="0">
              <a:solidFill>
                <a:srgbClr val="FF0000"/>
              </a:solidFill>
            </a:endParaRP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p:txBody>
          <a:bodyPr/>
          <a:lstStyle/>
          <a:p>
            <a:r>
              <a:rPr lang="en-US" sz="1600" dirty="0">
                <a:solidFill>
                  <a:schemeClr val="tx1"/>
                </a:solidFill>
              </a:rPr>
              <a:t>The organization shall determine and deploy the most appropriate control methods to ensure continued conformity of each product feature. This may have been done during the process design and quality planning (Process Development, Process FMEA and Control Plan creation), see RM13004 and for a range of industry recognized process control methods, see RM13006.</a:t>
            </a:r>
          </a:p>
          <a:p>
            <a:r>
              <a:rPr lang="en-US" sz="1600" dirty="0">
                <a:solidFill>
                  <a:schemeClr val="tx1"/>
                </a:solidFill>
              </a:rPr>
              <a:t>The organization shall demonstrate the effectiveness of the process controls used by performing process capability studies.</a:t>
            </a:r>
          </a:p>
          <a:p>
            <a:r>
              <a:rPr lang="en-US" sz="1600" dirty="0">
                <a:solidFill>
                  <a:schemeClr val="tx1"/>
                </a:solidFill>
              </a:rPr>
              <a:t>These studies shall examine the stability and capability of the process, see RM13006.</a:t>
            </a:r>
          </a:p>
          <a:p>
            <a:r>
              <a:rPr lang="en-US" sz="1600" b="0" i="0" u="none" strike="noStrike" baseline="0" dirty="0">
                <a:solidFill>
                  <a:schemeClr val="tx1"/>
                </a:solidFill>
                <a:latin typeface="Arial" panose="020B0604020202020204" pitchFamily="34" charset="0"/>
              </a:rPr>
              <a:t>The process capability studies shall be performed on all KCs; however, studies on other product features are recommended. </a:t>
            </a:r>
          </a:p>
          <a:p>
            <a:r>
              <a:rPr lang="en-US" sz="1600" b="0" i="0" u="none" strike="noStrike" baseline="0" dirty="0">
                <a:solidFill>
                  <a:schemeClr val="tx1"/>
                </a:solidFill>
                <a:latin typeface="Arial" panose="020B0604020202020204" pitchFamily="34" charset="0"/>
              </a:rPr>
              <a:t>The process shall be stable and capable with a minimum capability index </a:t>
            </a:r>
            <a:r>
              <a:rPr lang="en-US" sz="1600" b="0" i="0" u="none" strike="noStrike" baseline="0" dirty="0" err="1">
                <a:solidFill>
                  <a:schemeClr val="tx1"/>
                </a:solidFill>
                <a:latin typeface="Arial" panose="020B0604020202020204" pitchFamily="34" charset="0"/>
              </a:rPr>
              <a:t>Cpk</a:t>
            </a:r>
            <a:r>
              <a:rPr lang="en-US" sz="1600" b="0" i="0" u="none" strike="noStrike" baseline="0" dirty="0">
                <a:solidFill>
                  <a:schemeClr val="tx1"/>
                </a:solidFill>
                <a:latin typeface="Arial" panose="020B0604020202020204" pitchFamily="34" charset="0"/>
              </a:rPr>
              <a:t>/</a:t>
            </a:r>
            <a:r>
              <a:rPr lang="en-US" sz="1600" b="0" i="0" u="none" strike="noStrike" baseline="0" dirty="0" err="1">
                <a:solidFill>
                  <a:schemeClr val="tx1"/>
                </a:solidFill>
                <a:latin typeface="Arial" panose="020B0604020202020204" pitchFamily="34" charset="0"/>
              </a:rPr>
              <a:t>Ppk</a:t>
            </a:r>
            <a:r>
              <a:rPr lang="en-US" sz="1600" b="0" i="0" u="none" strike="noStrike" baseline="0" dirty="0">
                <a:solidFill>
                  <a:schemeClr val="tx1"/>
                </a:solidFill>
                <a:latin typeface="Arial" panose="020B0604020202020204" pitchFamily="34" charset="0"/>
              </a:rPr>
              <a:t> of 1.33, as appropriate. </a:t>
            </a:r>
          </a:p>
          <a:p>
            <a:r>
              <a:rPr lang="en-US" sz="1600" dirty="0">
                <a:solidFill>
                  <a:schemeClr val="tx1"/>
                </a:solidFill>
              </a:rPr>
              <a:t>Where capability or stability is not achieved, or is lost in manufacturing, the organization shall identify and implement corrective action to address the shortfall in accordance with what is documented in the Reaction Plan or can involve systematic problem solving or improvement methods such as 8D (Problem Solving Methodology), see RM13000. All corrective actions being formally recorded.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943543990"/>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244740"/>
            <a:ext cx="10363200" cy="2136588"/>
          </a:xfrm>
        </p:spPr>
        <p:txBody>
          <a:bodyPr>
            <a:normAutofit/>
          </a:bodyPr>
          <a:lstStyle/>
          <a:p>
            <a:r>
              <a:rPr lang="en-US" sz="1400" dirty="0">
                <a:solidFill>
                  <a:schemeClr val="bg2">
                    <a:lumMod val="50000"/>
                  </a:schemeClr>
                </a:solidFill>
              </a:rPr>
              <a:t>Did the organization determine and deploy the most appropriate control methods to ensure continued conformity of each product feature? This may have been done during the process design and quality planning (Process Development, Process FMEA and Control Plan creation), see RM13004 and for a range of industry recognized process control methods, see RM13006. </a:t>
            </a:r>
          </a:p>
          <a:p>
            <a:pPr marL="0" indent="0">
              <a:buNone/>
            </a:pPr>
            <a:r>
              <a:rPr lang="en-US" sz="1400" i="1" dirty="0">
                <a:solidFill>
                  <a:schemeClr val="bg2">
                    <a:lumMod val="50000"/>
                  </a:schemeClr>
                </a:solidFill>
              </a:rPr>
              <a:t>NOTE 1: Process/operation specific controls should be captured in the Process Control Plan and/or Work Instruction for the operation. </a:t>
            </a:r>
          </a:p>
          <a:p>
            <a:pPr marL="0" indent="0">
              <a:buNone/>
            </a:pPr>
            <a:r>
              <a:rPr lang="en-US" sz="1400" i="1" dirty="0">
                <a:solidFill>
                  <a:schemeClr val="bg2">
                    <a:lumMod val="50000"/>
                  </a:schemeClr>
                </a:solidFill>
              </a:rPr>
              <a:t>NOTE 2: Control activities not directly aligned to a specific product or process step may be included in separate plans for those activities (e.g., Machine tool maintenance plan, fixture, tooling inspection/qualification plan). </a:t>
            </a:r>
          </a:p>
          <a:p>
            <a:endParaRPr lang="en-US" sz="14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81000"/>
          </a:xfrm>
        </p:spPr>
        <p:txBody>
          <a:bodyPr/>
          <a:lstStyle/>
          <a:p>
            <a:r>
              <a:rPr lang="en-US" sz="2400" dirty="0"/>
              <a:t>9.1.1.1 Continued</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30326"/>
            <a:ext cx="10363200" cy="381000"/>
          </a:xfrm>
        </p:spPr>
        <p:txBody>
          <a:bodyPr/>
          <a:lstStyle/>
          <a:p>
            <a:r>
              <a:rPr lang="en-US" sz="1600" dirty="0">
                <a:solidFill>
                  <a:schemeClr val="tx1"/>
                </a:solidFill>
              </a:rPr>
              <a:t>The effectiveness of the corrective action shall be validated by the reestablishment of the process stability and capability.</a:t>
            </a:r>
          </a:p>
          <a:p>
            <a:r>
              <a:rPr lang="en-US" sz="1600" dirty="0">
                <a:solidFill>
                  <a:schemeClr val="tx1"/>
                </a:solidFill>
              </a:rPr>
              <a:t>If process capability has reached a point where it cannot be improved further (or further improvement is prohibitively costly) but does not meet the minimum capability, the organization shall develop a containment action plan that assures the customer receives conforming product without supply disruption.</a:t>
            </a:r>
          </a:p>
          <a:p>
            <a:r>
              <a:rPr lang="en-US" sz="1600" dirty="0">
                <a:solidFill>
                  <a:schemeClr val="tx1"/>
                </a:solidFill>
              </a:rPr>
              <a:t>If the control system is modified (including adding controls, changing criteria or reaction) the control plan shall be updated to reflect this.</a:t>
            </a:r>
          </a:p>
          <a:p>
            <a:r>
              <a:rPr lang="en-US" sz="1600" dirty="0">
                <a:solidFill>
                  <a:schemeClr val="tx1"/>
                </a:solidFill>
              </a:rPr>
              <a:t>For KCs, the organization shall continue to monitor the process capability on an ongoing basis. This information being made available to the customer upon request.</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8139420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7FBC903A-B3E3-41C3-94BC-0045348EC940}"/>
              </a:ext>
            </a:extLst>
          </p:cNvPr>
          <p:cNvSpPr>
            <a:spLocks noGrp="1"/>
          </p:cNvSpPr>
          <p:nvPr>
            <p:ph sz="quarter" idx="16"/>
          </p:nvPr>
        </p:nvSpPr>
        <p:spPr>
          <a:xfrm>
            <a:off x="914400" y="3969833"/>
            <a:ext cx="10363200" cy="3163647"/>
          </a:xfrm>
        </p:spPr>
        <p:txBody>
          <a:bodyPr/>
          <a:lstStyle/>
          <a:p>
            <a:r>
              <a:rPr lang="en-US" dirty="0">
                <a:solidFill>
                  <a:schemeClr val="bg2">
                    <a:lumMod val="50000"/>
                  </a:schemeClr>
                </a:solidFill>
              </a:rPr>
              <a:t>Can the organization demonstrate active access to the OASIS and or NADACP database and navigate them effectively?</a:t>
            </a:r>
          </a:p>
        </p:txBody>
      </p:sp>
      <p:sp>
        <p:nvSpPr>
          <p:cNvPr id="6" name="Title 5">
            <a:extLst>
              <a:ext uri="{FF2B5EF4-FFF2-40B4-BE49-F238E27FC236}">
                <a16:creationId xmlns:a16="http://schemas.microsoft.com/office/drawing/2014/main" id="{E538AFE1-0AD8-4B5F-9A9A-9127F77DB45C}"/>
              </a:ext>
            </a:extLst>
          </p:cNvPr>
          <p:cNvSpPr>
            <a:spLocks noGrp="1"/>
          </p:cNvSpPr>
          <p:nvPr>
            <p:ph type="title"/>
          </p:nvPr>
        </p:nvSpPr>
        <p:spPr/>
        <p:txBody>
          <a:bodyPr/>
          <a:lstStyle/>
          <a:p>
            <a:r>
              <a:rPr lang="en-US" sz="2800" dirty="0"/>
              <a:t>4.3.4 Access to OASIS and NADCAP Databases</a:t>
            </a:r>
          </a:p>
        </p:txBody>
      </p:sp>
      <p:sp>
        <p:nvSpPr>
          <p:cNvPr id="7" name="Text Placeholder 6">
            <a:extLst>
              <a:ext uri="{FF2B5EF4-FFF2-40B4-BE49-F238E27FC236}">
                <a16:creationId xmlns:a16="http://schemas.microsoft.com/office/drawing/2014/main" id="{366189BD-4FE7-46CC-B5F0-8D2ABB2D3E94}"/>
              </a:ext>
            </a:extLst>
          </p:cNvPr>
          <p:cNvSpPr>
            <a:spLocks noGrp="1"/>
          </p:cNvSpPr>
          <p:nvPr>
            <p:ph type="body" sz="quarter" idx="10"/>
          </p:nvPr>
        </p:nvSpPr>
        <p:spPr/>
        <p:txBody>
          <a:bodyPr/>
          <a:lstStyle/>
          <a:p>
            <a:endParaRPr lang="en-US" b="0" i="0" u="none" strike="noStrike" baseline="0" dirty="0">
              <a:solidFill>
                <a:srgbClr val="000000"/>
              </a:solidFill>
              <a:latin typeface="Arial" panose="020B0604020202020204" pitchFamily="34" charset="0"/>
            </a:endParaRPr>
          </a:p>
          <a:p>
            <a:r>
              <a:rPr lang="en-US" sz="2000" b="0" i="0" u="none" strike="noStrike" baseline="0" dirty="0">
                <a:solidFill>
                  <a:srgbClr val="000000"/>
                </a:solidFill>
                <a:latin typeface="Arial" panose="020B0604020202020204" pitchFamily="34" charset="0"/>
              </a:rPr>
              <a:t>The organization shall provide access to relevant data within Online Aerospace Supplier Information System (OASIS) and Nadcap databases (e.g., registration documentation, certification, audit reports and findings, corrective actions) to its customers. </a:t>
            </a:r>
            <a:endParaRPr lang="en-US" sz="2000" dirty="0"/>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637229385"/>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1443789"/>
            <a:ext cx="10363200" cy="5255394"/>
          </a:xfrm>
        </p:spPr>
        <p:txBody>
          <a:bodyPr>
            <a:normAutofit lnSpcReduction="10000"/>
          </a:bodyPr>
          <a:lstStyle/>
          <a:p>
            <a:r>
              <a:rPr lang="en-US" sz="1400" dirty="0">
                <a:solidFill>
                  <a:schemeClr val="bg2">
                    <a:lumMod val="50000"/>
                  </a:schemeClr>
                </a:solidFill>
              </a:rPr>
              <a:t>Did the organization demonstrate the effectiveness of the process controls used by performing process capability studies?</a:t>
            </a:r>
          </a:p>
          <a:p>
            <a:r>
              <a:rPr lang="en-US" sz="1400" dirty="0">
                <a:solidFill>
                  <a:schemeClr val="bg2">
                    <a:lumMod val="50000"/>
                  </a:schemeClr>
                </a:solidFill>
              </a:rPr>
              <a:t>Did the studies examine the stability and capability of the process, see RM13006?</a:t>
            </a:r>
          </a:p>
          <a:p>
            <a:pPr marL="0" indent="0">
              <a:buNone/>
            </a:pPr>
            <a:r>
              <a:rPr lang="en-US" sz="1400" i="1" dirty="0">
                <a:solidFill>
                  <a:schemeClr val="bg2">
                    <a:lumMod val="50000"/>
                  </a:schemeClr>
                </a:solidFill>
              </a:rPr>
              <a:t>NOTE: The process capability study examines the extent to which the process is likely to meet the customer requirements. The process stability study ensures that the process is predictable so the inherent capability can be maintained over time. Both elements are important. </a:t>
            </a:r>
          </a:p>
          <a:p>
            <a:r>
              <a:rPr lang="en-US" sz="1400" dirty="0">
                <a:solidFill>
                  <a:schemeClr val="bg2">
                    <a:lumMod val="50000"/>
                  </a:schemeClr>
                </a:solidFill>
              </a:rPr>
              <a:t>Were the process capability studies performed on all KCs? Were studies on other product features done? Was the process stable and capable with a minimum capability index </a:t>
            </a:r>
            <a:r>
              <a:rPr lang="en-US" sz="1400" dirty="0" err="1">
                <a:solidFill>
                  <a:schemeClr val="bg2">
                    <a:lumMod val="50000"/>
                  </a:schemeClr>
                </a:solidFill>
              </a:rPr>
              <a:t>Cpk</a:t>
            </a:r>
            <a:r>
              <a:rPr lang="en-US" sz="1400" dirty="0">
                <a:solidFill>
                  <a:schemeClr val="bg2">
                    <a:lumMod val="50000"/>
                  </a:schemeClr>
                </a:solidFill>
              </a:rPr>
              <a:t>/</a:t>
            </a:r>
            <a:r>
              <a:rPr lang="en-US" sz="1400" dirty="0" err="1">
                <a:solidFill>
                  <a:schemeClr val="bg2">
                    <a:lumMod val="50000"/>
                  </a:schemeClr>
                </a:solidFill>
              </a:rPr>
              <a:t>Ppk</a:t>
            </a:r>
            <a:r>
              <a:rPr lang="en-US" sz="1400" dirty="0">
                <a:solidFill>
                  <a:schemeClr val="bg2">
                    <a:lumMod val="50000"/>
                  </a:schemeClr>
                </a:solidFill>
              </a:rPr>
              <a:t> of 1.33, as appropriate?</a:t>
            </a:r>
          </a:p>
          <a:p>
            <a:pPr marL="0" indent="0">
              <a:buNone/>
            </a:pPr>
            <a:r>
              <a:rPr lang="en-US" sz="1400" i="1" dirty="0">
                <a:solidFill>
                  <a:schemeClr val="bg2">
                    <a:lumMod val="50000"/>
                  </a:schemeClr>
                </a:solidFill>
              </a:rPr>
              <a:t>NOTE: The customer may require higher minimum capability thresholds. </a:t>
            </a:r>
          </a:p>
          <a:p>
            <a:r>
              <a:rPr lang="en-US" sz="1400" dirty="0">
                <a:solidFill>
                  <a:schemeClr val="bg2">
                    <a:lumMod val="50000"/>
                  </a:schemeClr>
                </a:solidFill>
              </a:rPr>
              <a:t>If capability or stability is not achieved, or is lost in manufacturing, did the organization identify and implement corrective action to address the shortfall in accordance with what is documented in the Reaction Plan or involve systematic problem solving or improvement methods such as 8D (Problem Solving Methodology), see RM13000? All corrective actions being formally recorded. </a:t>
            </a:r>
          </a:p>
          <a:p>
            <a:r>
              <a:rPr lang="en-US" sz="1400" dirty="0">
                <a:solidFill>
                  <a:schemeClr val="bg2">
                    <a:lumMod val="50000"/>
                  </a:schemeClr>
                </a:solidFill>
              </a:rPr>
              <a:t>Was the effectiveness of the corrective action validated by the reestablishment of the process stability and capability? </a:t>
            </a:r>
          </a:p>
          <a:p>
            <a:r>
              <a:rPr lang="en-US" sz="1400" dirty="0">
                <a:solidFill>
                  <a:schemeClr val="bg2">
                    <a:lumMod val="50000"/>
                  </a:schemeClr>
                </a:solidFill>
              </a:rPr>
              <a:t>If the process capability reached a point where it cannot be improved further (or further improvement is prohibitively costly) but did not meet the minimum capability, did the organization develop a containment action plan that assures the customer receives conforming product without supply disruption? </a:t>
            </a:r>
          </a:p>
          <a:p>
            <a:r>
              <a:rPr lang="en-US" sz="1400" dirty="0">
                <a:solidFill>
                  <a:schemeClr val="bg2">
                    <a:lumMod val="50000"/>
                  </a:schemeClr>
                </a:solidFill>
              </a:rPr>
              <a:t>If the control system was modified (including adding controls, changing criteria or reaction), was the control plan updated to reflect this?</a:t>
            </a:r>
          </a:p>
          <a:p>
            <a:r>
              <a:rPr lang="en-US" sz="1400" dirty="0">
                <a:solidFill>
                  <a:schemeClr val="bg2">
                    <a:lumMod val="50000"/>
                  </a:schemeClr>
                </a:solidFill>
              </a:rPr>
              <a:t>For KCs, did the organization continue to monitor the process capability on an ongoing basis? Was this information made available to the customer upon request?</a:t>
            </a:r>
          </a:p>
          <a:p>
            <a:endParaRPr lang="en-US" sz="14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81000"/>
          </a:xfrm>
        </p:spPr>
        <p:txBody>
          <a:bodyPr/>
          <a:lstStyle/>
          <a:p>
            <a:r>
              <a:rPr lang="en-US" sz="2400" dirty="0"/>
              <a:t>9.1.1.1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70779708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000" dirty="0"/>
              <a:t>9.1.1.2 </a:t>
            </a:r>
            <a:r>
              <a:rPr lang="en-US" sz="2000" dirty="0">
                <a:hlinkClick r:id="rId2"/>
              </a:rPr>
              <a:t>Alternate Inspection Frequency Plan</a:t>
            </a:r>
            <a:r>
              <a:rPr lang="en-US" sz="2000" dirty="0"/>
              <a:t> – Supplemental Requirements</a:t>
            </a:r>
            <a:endParaRPr lang="en-US" sz="2000" dirty="0">
              <a:solidFill>
                <a:srgbClr val="FF0000"/>
              </a:solidFill>
            </a:endParaRP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p:txBody>
          <a:bodyPr/>
          <a:lstStyle/>
          <a:p>
            <a:endParaRPr lang="en-US" sz="1400" dirty="0">
              <a:solidFill>
                <a:schemeClr val="tx1"/>
              </a:solidFill>
            </a:endParaRPr>
          </a:p>
          <a:p>
            <a:r>
              <a:rPr lang="en-US" sz="1400" dirty="0">
                <a:solidFill>
                  <a:schemeClr val="tx1"/>
                </a:solidFill>
              </a:rPr>
              <a:t>The organization shall have a documented process within its own quality system to control inspection which meets the requirements set forth by the customer.</a:t>
            </a:r>
          </a:p>
          <a:p>
            <a:r>
              <a:rPr lang="en-US" sz="1400" dirty="0">
                <a:solidFill>
                  <a:schemeClr val="tx1"/>
                </a:solidFill>
              </a:rPr>
              <a:t>The process shall be fully implemented and subject to audit by the organization and the customer.</a:t>
            </a:r>
          </a:p>
          <a:p>
            <a:r>
              <a:rPr lang="en-US" sz="1400" dirty="0">
                <a:solidFill>
                  <a:schemeClr val="tx1"/>
                </a:solidFill>
              </a:rPr>
              <a:t>Product acceptance for design characteristics shall be 100% inspection unless customer specific sampling plans are flowed down to the organization, or the customer has an approved alternate sampling plan for use by the organization.</a:t>
            </a:r>
          </a:p>
          <a:p>
            <a:r>
              <a:rPr lang="en-US" sz="1400" dirty="0">
                <a:solidFill>
                  <a:schemeClr val="tx1"/>
                </a:solidFill>
              </a:rPr>
              <a:t>The Customer shall specify the method of obtaining documented approval, as applicable. Where specific customer sampling plans are not flowed down, see RM13002 for guidance on alternate inspection frequency options.</a:t>
            </a:r>
          </a:p>
          <a:p>
            <a:r>
              <a:rPr lang="en-US" sz="1400" dirty="0">
                <a:solidFill>
                  <a:schemeClr val="tx1"/>
                </a:solidFill>
              </a:rPr>
              <a:t>The organization shall define the characteristics which are subject to the alternate inspection frequency plan and the associated controls to ensure continued conformance.</a:t>
            </a:r>
          </a:p>
          <a:p>
            <a:r>
              <a:rPr lang="en-US" sz="1400" dirty="0">
                <a:solidFill>
                  <a:schemeClr val="tx1"/>
                </a:solidFill>
              </a:rPr>
              <a:t>The customer may specify means of submitting an alternate inspection frequency plan and provide the process for approval.</a:t>
            </a:r>
          </a:p>
          <a:p>
            <a:r>
              <a:rPr lang="en-US" sz="1400" dirty="0">
                <a:solidFill>
                  <a:schemeClr val="tx1"/>
                </a:solidFill>
              </a:rPr>
              <a:t>The approved alternate inspection plan being documented within the Control Plan along with a reaction plan that shall be enacted whenever an agreed acceptance criterion is not met.</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723662082"/>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3214837"/>
            <a:ext cx="10363200" cy="3070459"/>
          </a:xfrm>
        </p:spPr>
        <p:txBody>
          <a:bodyPr>
            <a:normAutofit/>
          </a:bodyPr>
          <a:lstStyle/>
          <a:p>
            <a:r>
              <a:rPr lang="en-US" sz="1400" dirty="0">
                <a:solidFill>
                  <a:schemeClr val="bg2">
                    <a:lumMod val="50000"/>
                  </a:schemeClr>
                </a:solidFill>
              </a:rPr>
              <a:t>Does the organization have a documented process within its own quality system to control inspection which meets the requirements set forth by the customer?</a:t>
            </a:r>
          </a:p>
          <a:p>
            <a:r>
              <a:rPr lang="en-US" sz="1400" dirty="0">
                <a:solidFill>
                  <a:schemeClr val="bg2">
                    <a:lumMod val="50000"/>
                  </a:schemeClr>
                </a:solidFill>
              </a:rPr>
              <a:t>Is the process fully implemented and subject to audit by the organization and the customer?</a:t>
            </a:r>
          </a:p>
          <a:p>
            <a:r>
              <a:rPr lang="en-US" sz="1400" dirty="0">
                <a:solidFill>
                  <a:schemeClr val="bg2">
                    <a:lumMod val="50000"/>
                  </a:schemeClr>
                </a:solidFill>
              </a:rPr>
              <a:t>Was the product acceptance for design characteristics 100% inspected unless customer specific sampling plans were flowed down to the organization, or the customer had an approved alternate sampling plan for use by the organization?</a:t>
            </a:r>
          </a:p>
          <a:p>
            <a:r>
              <a:rPr lang="en-US" sz="1400" dirty="0">
                <a:solidFill>
                  <a:schemeClr val="bg2">
                    <a:lumMod val="50000"/>
                  </a:schemeClr>
                </a:solidFill>
              </a:rPr>
              <a:t>Did the Customer specify the method of obtaining documented approval, as applicable? Where specific customer sampling plans are not flowed down, see RM13002 for guidance on alternate inspection frequency options. </a:t>
            </a:r>
          </a:p>
          <a:p>
            <a:pPr marL="0" indent="0">
              <a:buNone/>
            </a:pPr>
            <a:r>
              <a:rPr lang="en-US" sz="1400" i="1" dirty="0">
                <a:solidFill>
                  <a:schemeClr val="bg2">
                    <a:lumMod val="50000"/>
                  </a:schemeClr>
                </a:solidFill>
              </a:rPr>
              <a:t>NOTE: Approvals are only applicable to that specific customer’s product. </a:t>
            </a:r>
          </a:p>
          <a:p>
            <a:r>
              <a:rPr lang="en-US" sz="1400" dirty="0">
                <a:solidFill>
                  <a:schemeClr val="bg2">
                    <a:lumMod val="50000"/>
                  </a:schemeClr>
                </a:solidFill>
              </a:rPr>
              <a:t>Did the organization define the characteristics which were subject to the alternate inspection frequency plan and the associated controls to ensure continued conformance?</a:t>
            </a:r>
          </a:p>
          <a:p>
            <a:endParaRPr lang="en-US" sz="14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9.1.1.2 Continued</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p:txBody>
          <a:bodyPr/>
          <a:lstStyle/>
          <a:p>
            <a:r>
              <a:rPr lang="en-US" sz="1600" dirty="0">
                <a:solidFill>
                  <a:schemeClr val="tx1"/>
                </a:solidFill>
              </a:rPr>
              <a:t>When a reaction plan is enacted, inspection shall return to 100% (or other agreed inspection level) until the corrective actions have been implemented for the relevant design characteristics. The alternate inspection frequency plan may resume once agreed corrective actions have been validated.</a:t>
            </a:r>
          </a:p>
          <a:p>
            <a:r>
              <a:rPr lang="en-US" sz="1600" dirty="0">
                <a:solidFill>
                  <a:schemeClr val="tx1"/>
                </a:solidFill>
              </a:rPr>
              <a:t>Any change to the approved alternate inspection frequency plan shall be subject to the customer’s standard change control requirements.</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525082467"/>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1549667"/>
            <a:ext cx="10363200" cy="4735629"/>
          </a:xfrm>
        </p:spPr>
        <p:txBody>
          <a:bodyPr>
            <a:normAutofit/>
          </a:bodyPr>
          <a:lstStyle/>
          <a:p>
            <a:endParaRPr lang="en-US" sz="1800" dirty="0">
              <a:solidFill>
                <a:schemeClr val="bg2">
                  <a:lumMod val="50000"/>
                </a:schemeClr>
              </a:solidFill>
            </a:endParaRPr>
          </a:p>
          <a:p>
            <a:r>
              <a:rPr lang="en-US" sz="1800" dirty="0">
                <a:solidFill>
                  <a:schemeClr val="bg2">
                    <a:lumMod val="50000"/>
                  </a:schemeClr>
                </a:solidFill>
              </a:rPr>
              <a:t>Did the customer specify means of submitting an alternate inspection frequency plan and provide the process for approval?</a:t>
            </a:r>
          </a:p>
          <a:p>
            <a:r>
              <a:rPr lang="en-US" sz="1800" dirty="0">
                <a:solidFill>
                  <a:schemeClr val="bg2">
                    <a:lumMod val="50000"/>
                  </a:schemeClr>
                </a:solidFill>
              </a:rPr>
              <a:t>Was the approved alternate inspection plan being documented within the Control Plan along with a reaction plan enacted whenever an agreed acceptance criterion was not met? </a:t>
            </a:r>
          </a:p>
          <a:p>
            <a:r>
              <a:rPr lang="en-US" sz="1800" dirty="0">
                <a:solidFill>
                  <a:schemeClr val="bg2">
                    <a:lumMod val="50000"/>
                  </a:schemeClr>
                </a:solidFill>
              </a:rPr>
              <a:t>If a reaction plan was enacted, was inspection returned to 100% (or other agreed inspection level) until the corrective actions were implemented for the relevant design characteristics? Was the alternate inspection frequency plan resumed once agreed corrective actions had been validated? </a:t>
            </a:r>
          </a:p>
          <a:p>
            <a:r>
              <a:rPr lang="en-US" sz="1800" dirty="0">
                <a:solidFill>
                  <a:schemeClr val="bg2">
                    <a:lumMod val="50000"/>
                  </a:schemeClr>
                </a:solidFill>
              </a:rPr>
              <a:t>Were any changes to the approved alternate inspection frequency plan subject to the customer’s standard change control requirements? </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9.1.1.2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510330221"/>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538546"/>
            <a:ext cx="10363200" cy="2027044"/>
          </a:xfrm>
        </p:spPr>
        <p:txBody>
          <a:bodyPr>
            <a:normAutofit/>
          </a:bodyPr>
          <a:lstStyle/>
          <a:p>
            <a:r>
              <a:rPr lang="en-US" sz="1800" dirty="0">
                <a:solidFill>
                  <a:schemeClr val="bg2">
                    <a:lumMod val="50000"/>
                  </a:schemeClr>
                </a:solidFill>
              </a:rPr>
              <a:t>Did the organization ensure that the statistical concepts of variation were understood in the context of manufacturing capability and measurement capability? </a:t>
            </a:r>
          </a:p>
          <a:p>
            <a:r>
              <a:rPr lang="en-US" sz="1800" dirty="0">
                <a:solidFill>
                  <a:schemeClr val="bg2">
                    <a:lumMod val="50000"/>
                  </a:schemeClr>
                </a:solidFill>
              </a:rPr>
              <a:t>Were all employees engaged in the collection, analysis, and management of statistical data, including control charting, establishing inspection frequency, process capability, and measurement capability able to demonstrate their competency through training or other means? For specific training syllabus guidance and details, see RM13006.</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9.1.1.3 Understanding of Statistical Concepts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248937"/>
            <a:ext cx="10363200" cy="2503149"/>
          </a:xfrm>
        </p:spPr>
        <p:txBody>
          <a:bodyPr/>
          <a:lstStyle/>
          <a:p>
            <a:endParaRPr lang="en-US" sz="1800" dirty="0">
              <a:solidFill>
                <a:schemeClr val="tx1"/>
              </a:solidFill>
            </a:endParaRPr>
          </a:p>
          <a:p>
            <a:r>
              <a:rPr lang="en-US" sz="1800" dirty="0">
                <a:solidFill>
                  <a:schemeClr val="tx1"/>
                </a:solidFill>
              </a:rPr>
              <a:t>The organization shall ensure that the statistical concepts of variation are understood in the context of manufacturing capability and measurement capability.</a:t>
            </a:r>
          </a:p>
          <a:p>
            <a:r>
              <a:rPr lang="en-US" sz="1800" dirty="0">
                <a:solidFill>
                  <a:schemeClr val="tx1"/>
                </a:solidFill>
              </a:rPr>
              <a:t>All employees engaged in the collection, analysis, and management of statistical data, including control charting, establishing inspection frequency, process capability, and measurement capability shall be able to demonstrate their competency through training or other means. For specific training syllabus guidance and details, see RM13006.</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625568085"/>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326672"/>
            <a:ext cx="10363200" cy="2054655"/>
          </a:xfrm>
        </p:spPr>
        <p:txBody>
          <a:bodyPr>
            <a:noAutofit/>
          </a:bodyPr>
          <a:lstStyle/>
          <a:p>
            <a:r>
              <a:rPr lang="en-US" sz="1800" dirty="0">
                <a:solidFill>
                  <a:schemeClr val="bg2">
                    <a:lumMod val="50000"/>
                  </a:schemeClr>
                </a:solidFill>
              </a:rPr>
              <a:t>Did the organization ensure that customer scorecards were used as a focus for customer satisfaction monitoring (where used)?</a:t>
            </a:r>
          </a:p>
          <a:p>
            <a:r>
              <a:rPr lang="en-US" sz="1800" dirty="0">
                <a:solidFill>
                  <a:schemeClr val="bg2">
                    <a:lumMod val="50000"/>
                  </a:schemeClr>
                </a:solidFill>
              </a:rPr>
              <a:t>Were Improvement Plans developed to address identified performance gaps?</a:t>
            </a:r>
          </a:p>
          <a:p>
            <a:r>
              <a:rPr lang="en-US" sz="1800" dirty="0">
                <a:solidFill>
                  <a:schemeClr val="bg2">
                    <a:lumMod val="50000"/>
                  </a:schemeClr>
                </a:solidFill>
              </a:rPr>
              <a:t>Did the organization strive to achieve and maintain 100% quality products and deliver on time?</a:t>
            </a:r>
          </a:p>
          <a:p>
            <a:r>
              <a:rPr lang="en-US" sz="1800" dirty="0">
                <a:solidFill>
                  <a:schemeClr val="bg2">
                    <a:lumMod val="50000"/>
                  </a:schemeClr>
                </a:solidFill>
              </a:rPr>
              <a:t>If this is not being achieved, did the organization define an improvement program to address deficiencies?</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9.1.2.1 Customer Scorecards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62795"/>
            <a:ext cx="10363200" cy="504106"/>
          </a:xfrm>
        </p:spPr>
        <p:txBody>
          <a:bodyPr/>
          <a:lstStyle/>
          <a:p>
            <a:endParaRPr lang="en-US" sz="1600" dirty="0">
              <a:solidFill>
                <a:schemeClr val="tx1"/>
              </a:solidFill>
            </a:endParaRPr>
          </a:p>
          <a:p>
            <a:r>
              <a:rPr lang="en-US" sz="1600" dirty="0">
                <a:solidFill>
                  <a:schemeClr val="tx1"/>
                </a:solidFill>
              </a:rPr>
              <a:t>The organization shall ensure that customer scorecards are used as a focus for customer satisfaction monitoring (where used).</a:t>
            </a:r>
          </a:p>
          <a:p>
            <a:r>
              <a:rPr lang="en-US" sz="1600" dirty="0">
                <a:solidFill>
                  <a:schemeClr val="tx1"/>
                </a:solidFill>
              </a:rPr>
              <a:t>Improvement Plans shall be developed to address identified performance gaps.</a:t>
            </a:r>
          </a:p>
          <a:p>
            <a:r>
              <a:rPr lang="en-US" sz="1600" dirty="0">
                <a:solidFill>
                  <a:schemeClr val="tx1"/>
                </a:solidFill>
              </a:rPr>
              <a:t>The organization shall strive to achieve and maintain 100% quality products and delivered on time.</a:t>
            </a:r>
          </a:p>
          <a:p>
            <a:r>
              <a:rPr lang="en-US" sz="1600" dirty="0">
                <a:solidFill>
                  <a:schemeClr val="tx1"/>
                </a:solidFill>
              </a:rPr>
              <a:t>Where this is not being achieved the organization shall define an improvement program to address deficiencies.</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776439498"/>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DB8212DD-E708-499B-A38F-EDF5C005A781}"/>
              </a:ext>
            </a:extLst>
          </p:cNvPr>
          <p:cNvPicPr>
            <a:picLocks noGrp="1" noChangeAspect="1"/>
          </p:cNvPicPr>
          <p:nvPr>
            <p:ph sz="quarter" idx="16"/>
          </p:nvPr>
        </p:nvPicPr>
        <p:blipFill rotWithShape="1">
          <a:blip r:embed="rId2"/>
          <a:srcRect t="7037"/>
          <a:stretch/>
        </p:blipFill>
        <p:spPr>
          <a:xfrm>
            <a:off x="3634617" y="3630102"/>
            <a:ext cx="4814913" cy="3036093"/>
          </a:xfrm>
        </p:spPr>
      </p:pic>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860474" y="747933"/>
            <a:ext cx="10363200" cy="381000"/>
          </a:xfrm>
        </p:spPr>
        <p:txBody>
          <a:bodyPr/>
          <a:lstStyle/>
          <a:p>
            <a:r>
              <a:rPr lang="en-US" sz="2400" dirty="0"/>
              <a:t>9.2.3 Internal Audit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860474" y="1260088"/>
            <a:ext cx="10363200" cy="2487558"/>
          </a:xfrm>
        </p:spPr>
        <p:txBody>
          <a:bodyPr/>
          <a:lstStyle/>
          <a:p>
            <a:r>
              <a:rPr lang="en-US" sz="1400" dirty="0">
                <a:solidFill>
                  <a:schemeClr val="tx1"/>
                </a:solidFill>
              </a:rPr>
              <a:t>The organization shall have a documented process that describes the internal audit process.</a:t>
            </a:r>
          </a:p>
          <a:p>
            <a:r>
              <a:rPr lang="en-US" sz="1400" dirty="0">
                <a:solidFill>
                  <a:schemeClr val="tx1"/>
                </a:solidFill>
              </a:rPr>
              <a:t>The audit plan shall include all elements within the scope of the Management System and include:</a:t>
            </a:r>
          </a:p>
          <a:p>
            <a:pPr marL="342900" indent="-342900">
              <a:buFont typeface="Arial" panose="020B0604020202020204" pitchFamily="34" charset="0"/>
              <a:buChar char="•"/>
            </a:pPr>
            <a:r>
              <a:rPr lang="en-US" sz="1400" dirty="0">
                <a:solidFill>
                  <a:schemeClr val="tx1"/>
                </a:solidFill>
              </a:rPr>
              <a:t>Quality System Audits.</a:t>
            </a:r>
          </a:p>
          <a:p>
            <a:pPr marL="342900" indent="-342900">
              <a:buFont typeface="Arial" panose="020B0604020202020204" pitchFamily="34" charset="0"/>
              <a:buChar char="•"/>
            </a:pPr>
            <a:r>
              <a:rPr lang="en-US" sz="1400" dirty="0">
                <a:solidFill>
                  <a:schemeClr val="tx1"/>
                </a:solidFill>
              </a:rPr>
              <a:t>Production Process Audits.</a:t>
            </a:r>
          </a:p>
          <a:p>
            <a:pPr marL="342900" indent="-342900">
              <a:buFont typeface="Arial" panose="020B0604020202020204" pitchFamily="34" charset="0"/>
              <a:buChar char="•"/>
            </a:pPr>
            <a:r>
              <a:rPr lang="en-US" sz="1400" dirty="0">
                <a:solidFill>
                  <a:schemeClr val="tx1"/>
                </a:solidFill>
              </a:rPr>
              <a:t>Product Audits.</a:t>
            </a:r>
          </a:p>
          <a:p>
            <a:pPr marL="342900" indent="-342900">
              <a:buFont typeface="Arial" panose="020B0604020202020204" pitchFamily="34" charset="0"/>
              <a:buChar char="•"/>
            </a:pPr>
            <a:r>
              <a:rPr lang="en-US" sz="1400" dirty="0">
                <a:solidFill>
                  <a:schemeClr val="tx1"/>
                </a:solidFill>
              </a:rPr>
              <a:t>Special Process Audits.</a:t>
            </a:r>
          </a:p>
          <a:p>
            <a:r>
              <a:rPr lang="en-US" sz="1400" dirty="0">
                <a:solidFill>
                  <a:schemeClr val="tx1"/>
                </a:solidFill>
              </a:rPr>
              <a:t>For default frequency for each type of Internal Audit, see Table 9.</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970457614"/>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802888"/>
            <a:ext cx="10363200" cy="489066"/>
          </a:xfrm>
        </p:spPr>
        <p:txBody>
          <a:bodyPr/>
          <a:lstStyle/>
          <a:p>
            <a:r>
              <a:rPr lang="en-US" sz="2000" dirty="0"/>
              <a:t>9.2.3 Continued</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291954"/>
            <a:ext cx="10363200" cy="381000"/>
          </a:xfrm>
        </p:spPr>
        <p:txBody>
          <a:bodyPr/>
          <a:lstStyle/>
          <a:p>
            <a:r>
              <a:rPr lang="en-US" sz="1600" dirty="0">
                <a:solidFill>
                  <a:schemeClr val="tx1"/>
                </a:solidFill>
              </a:rPr>
              <a:t>Quality System audits shall include the review of compliance to the appropriate Industry QMS Certification standard, i.e., 9100, ISO 9001, and this standard.</a:t>
            </a:r>
          </a:p>
          <a:p>
            <a:r>
              <a:rPr lang="en-US" sz="1600" dirty="0">
                <a:solidFill>
                  <a:schemeClr val="tx1"/>
                </a:solidFill>
              </a:rPr>
              <a:t>The organization shall ensure that regulatory and customer specific quality system requirements are included within the audit scope, as applicable.</a:t>
            </a:r>
          </a:p>
          <a:p>
            <a:r>
              <a:rPr lang="en-US" sz="1600" dirty="0">
                <a:solidFill>
                  <a:schemeClr val="tx1"/>
                </a:solidFill>
              </a:rPr>
              <a:t>The Production Process Audit shall be conducted using an approved checklist, e.g., VDA6.3 checklist (2.4), or equivalent, see RM13005. Production Process audits should include samples from all standard shifts operated by the organization over the course of the audit cycle.</a:t>
            </a:r>
          </a:p>
          <a:p>
            <a:r>
              <a:rPr lang="en-US" sz="1600" dirty="0">
                <a:solidFill>
                  <a:schemeClr val="tx1"/>
                </a:solidFill>
              </a:rPr>
              <a:t>The Special Process audit shall be conducted annually (regardless of the Nadcap merit scheme status).</a:t>
            </a:r>
          </a:p>
          <a:p>
            <a:r>
              <a:rPr lang="en-US" sz="1600" dirty="0">
                <a:solidFill>
                  <a:schemeClr val="tx1"/>
                </a:solidFill>
              </a:rPr>
              <a:t>Where the Special Process is Nadcap certified then the internal audit checklist shall be the specified Nadcap checklist, based on Special Process Audit Criteria (AC), publications (2.3), formally known as “Process checklist.” If the Special Process is not Nadcap certified then the organization can use either the Nadcap checklist for that process, supported by customer specifications, or a checklist developed by the customer or the organization that fully evaluates the conformity of the process.</a:t>
            </a:r>
          </a:p>
          <a:p>
            <a:r>
              <a:rPr lang="en-US" sz="1600" dirty="0">
                <a:solidFill>
                  <a:schemeClr val="tx1"/>
                </a:solidFill>
              </a:rPr>
              <a:t>The frequency of audits shall be reviewed and be increased, if required, due to process changes, quality performance, or risk.</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17849413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747132" y="1201379"/>
            <a:ext cx="10528600" cy="5656622"/>
          </a:xfrm>
        </p:spPr>
        <p:txBody>
          <a:bodyPr>
            <a:normAutofit/>
          </a:bodyPr>
          <a:lstStyle/>
          <a:p>
            <a:r>
              <a:rPr lang="en-US" sz="1400" dirty="0">
                <a:solidFill>
                  <a:schemeClr val="bg2">
                    <a:lumMod val="50000"/>
                  </a:schemeClr>
                </a:solidFill>
              </a:rPr>
              <a:t>Does the organization have a documented process that describes the internal audit process?</a:t>
            </a:r>
          </a:p>
          <a:p>
            <a:r>
              <a:rPr lang="en-US" sz="1400" dirty="0">
                <a:solidFill>
                  <a:schemeClr val="bg2">
                    <a:lumMod val="50000"/>
                  </a:schemeClr>
                </a:solidFill>
              </a:rPr>
              <a:t>Does the audit plan include all elements within the scope of the Management System and include: </a:t>
            </a:r>
          </a:p>
          <a:p>
            <a:pPr lvl="1"/>
            <a:r>
              <a:rPr lang="en-US" sz="1400" dirty="0">
                <a:solidFill>
                  <a:schemeClr val="bg2">
                    <a:lumMod val="50000"/>
                  </a:schemeClr>
                </a:solidFill>
              </a:rPr>
              <a:t>Quality System Audits.</a:t>
            </a:r>
          </a:p>
          <a:p>
            <a:pPr lvl="2"/>
            <a:r>
              <a:rPr lang="en-US" sz="1400" dirty="0">
                <a:solidFill>
                  <a:schemeClr val="bg2">
                    <a:lumMod val="50000"/>
                  </a:schemeClr>
                </a:solidFill>
              </a:rPr>
              <a:t>Production Process Audits. </a:t>
            </a:r>
          </a:p>
          <a:p>
            <a:pPr lvl="2"/>
            <a:r>
              <a:rPr lang="en-US" sz="1400" dirty="0">
                <a:solidFill>
                  <a:schemeClr val="bg2">
                    <a:lumMod val="50000"/>
                  </a:schemeClr>
                </a:solidFill>
              </a:rPr>
              <a:t>Product Audits. </a:t>
            </a:r>
          </a:p>
          <a:p>
            <a:pPr lvl="2"/>
            <a:r>
              <a:rPr lang="en-US" sz="1400" dirty="0">
                <a:solidFill>
                  <a:schemeClr val="bg2">
                    <a:lumMod val="50000"/>
                  </a:schemeClr>
                </a:solidFill>
              </a:rPr>
              <a:t>Special Process Audits. </a:t>
            </a:r>
          </a:p>
          <a:p>
            <a:r>
              <a:rPr lang="en-US" sz="1400" dirty="0">
                <a:solidFill>
                  <a:schemeClr val="bg2">
                    <a:lumMod val="50000"/>
                  </a:schemeClr>
                </a:solidFill>
              </a:rPr>
              <a:t>For default frequency for each type of Internal Audit, see Table 9. </a:t>
            </a:r>
          </a:p>
          <a:p>
            <a:r>
              <a:rPr lang="en-US" sz="1400" dirty="0">
                <a:solidFill>
                  <a:schemeClr val="bg2">
                    <a:lumMod val="50000"/>
                  </a:schemeClr>
                </a:solidFill>
              </a:rPr>
              <a:t>Do the Quality System audits include the review of compliance to the appropriate Industry QMS Certification standard, i.e., 9100, ISO 9001, and this standard?</a:t>
            </a:r>
          </a:p>
          <a:p>
            <a:r>
              <a:rPr lang="en-US" sz="1400" dirty="0">
                <a:solidFill>
                  <a:schemeClr val="bg2">
                    <a:lumMod val="50000"/>
                  </a:schemeClr>
                </a:solidFill>
              </a:rPr>
              <a:t>Did the organization ensure that regulatory and customer specific quality system requirements are included within the audit scope, as applicable?</a:t>
            </a:r>
          </a:p>
          <a:p>
            <a:r>
              <a:rPr lang="en-US" sz="1400" dirty="0">
                <a:solidFill>
                  <a:schemeClr val="bg2">
                    <a:lumMod val="50000"/>
                  </a:schemeClr>
                </a:solidFill>
              </a:rPr>
              <a:t>Was the Production Process Audit conducted using an approved checklist, e.g., VDA6.3 checklist (2.4), or equivalent, see RM13005? Does the Production Process audit include samples from all standard shifts operated by the organization over the course of the audit cycle? </a:t>
            </a:r>
          </a:p>
          <a:p>
            <a:r>
              <a:rPr lang="en-US" sz="1400" dirty="0">
                <a:solidFill>
                  <a:schemeClr val="bg2">
                    <a:lumMod val="50000"/>
                  </a:schemeClr>
                </a:solidFill>
              </a:rPr>
              <a:t>Was the Special Process audit conducted annually (regardless of the Nadcap merit scheme status)?</a:t>
            </a:r>
          </a:p>
          <a:p>
            <a:r>
              <a:rPr lang="en-US" sz="1400" dirty="0">
                <a:solidFill>
                  <a:schemeClr val="bg2">
                    <a:lumMod val="50000"/>
                  </a:schemeClr>
                </a:solidFill>
              </a:rPr>
              <a:t>If the Special Process is Nadcap certified, is the internal audit checklist the specified Nadcap checklist, based on Special Process Audit Criteria (AC), publications (2.3), formally known as “Process checklist”? If the Special Process is not Nadcap certified, did the organization use either the Nadcap checklist for that process, supported by customer specifications, or a checklist developed by the customer or the organization that fully evaluates the conformity of the process?</a:t>
            </a:r>
          </a:p>
          <a:p>
            <a:r>
              <a:rPr lang="en-US" sz="1400" dirty="0">
                <a:solidFill>
                  <a:schemeClr val="bg2">
                    <a:lumMod val="50000"/>
                  </a:schemeClr>
                </a:solidFill>
              </a:rPr>
              <a:t>Were the frequency of audits reviewed and increased, if required, due to process changes, quality performance, or risk?</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2532" y="697273"/>
            <a:ext cx="10363200" cy="504106"/>
          </a:xfrm>
        </p:spPr>
        <p:txBody>
          <a:bodyPr/>
          <a:lstStyle/>
          <a:p>
            <a:r>
              <a:rPr lang="en-US" sz="2400" dirty="0"/>
              <a:t>9.2.3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61058654"/>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3590693"/>
            <a:ext cx="10363200" cy="2317981"/>
          </a:xfrm>
        </p:spPr>
        <p:txBody>
          <a:bodyPr>
            <a:normAutofit/>
          </a:bodyPr>
          <a:lstStyle/>
          <a:p>
            <a:endParaRPr lang="en-US" sz="1800" dirty="0"/>
          </a:p>
          <a:p>
            <a:r>
              <a:rPr lang="en-US" sz="2000" dirty="0">
                <a:solidFill>
                  <a:schemeClr val="bg2">
                    <a:lumMod val="50000"/>
                  </a:schemeClr>
                </a:solidFill>
              </a:rPr>
              <a:t>If the audit identified a nonconformance impacting product conformity, was the nonconformance addressed, (8.7, 10.2.3)? </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000" dirty="0"/>
              <a:t>9.2.4 Audit nonconformance related to product quality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586194"/>
            <a:ext cx="10363200" cy="679783"/>
          </a:xfrm>
        </p:spPr>
        <p:txBody>
          <a:bodyPr/>
          <a:lstStyle/>
          <a:p>
            <a:endParaRPr lang="en-US" sz="2000" dirty="0"/>
          </a:p>
          <a:p>
            <a:r>
              <a:rPr lang="en-US" sz="2000" dirty="0"/>
              <a:t>If the audit identifies a </a:t>
            </a:r>
            <a:r>
              <a:rPr lang="en-US" sz="2000" dirty="0">
                <a:hlinkClick r:id="rId2"/>
              </a:rPr>
              <a:t>nonconformance impacting product conformity</a:t>
            </a:r>
            <a:r>
              <a:rPr lang="en-US" sz="2000" dirty="0"/>
              <a:t>, the nonconformance shall be addressed, (8.7, 10.2.3).</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0897770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7FBC903A-B3E3-41C3-94BC-0045348EC940}"/>
              </a:ext>
            </a:extLst>
          </p:cNvPr>
          <p:cNvSpPr>
            <a:spLocks noGrp="1"/>
          </p:cNvSpPr>
          <p:nvPr>
            <p:ph sz="quarter" idx="16"/>
          </p:nvPr>
        </p:nvSpPr>
        <p:spPr>
          <a:xfrm>
            <a:off x="914400" y="3925229"/>
            <a:ext cx="10363200" cy="1888430"/>
          </a:xfrm>
        </p:spPr>
        <p:txBody>
          <a:bodyPr>
            <a:normAutofit/>
          </a:bodyPr>
          <a:lstStyle/>
          <a:p>
            <a:r>
              <a:rPr lang="en-US" sz="2000" dirty="0">
                <a:solidFill>
                  <a:schemeClr val="bg2">
                    <a:lumMod val="50000"/>
                  </a:schemeClr>
                </a:solidFill>
              </a:rPr>
              <a:t>Does the organization have a completed Compliance Matrix and Defined Scope that reflects the organization's ability to meet the requirements of the AS13100?</a:t>
            </a:r>
          </a:p>
          <a:p>
            <a:r>
              <a:rPr lang="en-US" sz="2000" dirty="0">
                <a:solidFill>
                  <a:schemeClr val="bg2">
                    <a:lumMod val="50000"/>
                  </a:schemeClr>
                </a:solidFill>
              </a:rPr>
              <a:t>Has the organization developed an action plan to address any gaps identified during the self-assessment? </a:t>
            </a:r>
          </a:p>
        </p:txBody>
      </p:sp>
      <p:sp>
        <p:nvSpPr>
          <p:cNvPr id="6" name="Title 5">
            <a:extLst>
              <a:ext uri="{FF2B5EF4-FFF2-40B4-BE49-F238E27FC236}">
                <a16:creationId xmlns:a16="http://schemas.microsoft.com/office/drawing/2014/main" id="{E538AFE1-0AD8-4B5F-9A9A-9127F77DB45C}"/>
              </a:ext>
            </a:extLst>
          </p:cNvPr>
          <p:cNvSpPr>
            <a:spLocks noGrp="1"/>
          </p:cNvSpPr>
          <p:nvPr>
            <p:ph type="title"/>
          </p:nvPr>
        </p:nvSpPr>
        <p:spPr/>
        <p:txBody>
          <a:bodyPr/>
          <a:lstStyle/>
          <a:p>
            <a:r>
              <a:rPr lang="en-US" sz="2800" dirty="0"/>
              <a:t>4.3.5 Compliance Matrix &amp; Scope</a:t>
            </a:r>
          </a:p>
        </p:txBody>
      </p:sp>
      <p:sp>
        <p:nvSpPr>
          <p:cNvPr id="7" name="Text Placeholder 6">
            <a:extLst>
              <a:ext uri="{FF2B5EF4-FFF2-40B4-BE49-F238E27FC236}">
                <a16:creationId xmlns:a16="http://schemas.microsoft.com/office/drawing/2014/main" id="{366189BD-4FE7-46CC-B5F0-8D2ABB2D3E94}"/>
              </a:ext>
            </a:extLst>
          </p:cNvPr>
          <p:cNvSpPr>
            <a:spLocks noGrp="1"/>
          </p:cNvSpPr>
          <p:nvPr>
            <p:ph type="body" sz="quarter" idx="10"/>
          </p:nvPr>
        </p:nvSpPr>
        <p:spPr/>
        <p:txBody>
          <a:bodyPr/>
          <a:lstStyle/>
          <a:p>
            <a:endParaRPr lang="en-US" b="0" i="0" u="none" strike="noStrike" baseline="0" dirty="0">
              <a:solidFill>
                <a:srgbClr val="000000"/>
              </a:solidFill>
              <a:latin typeface="Arial" panose="020B0604020202020204" pitchFamily="34" charset="0"/>
            </a:endParaRPr>
          </a:p>
          <a:p>
            <a:r>
              <a:rPr lang="en-US" sz="2000" b="0" i="0" u="none" strike="noStrike" baseline="0" dirty="0">
                <a:solidFill>
                  <a:srgbClr val="000000"/>
                </a:solidFill>
                <a:latin typeface="Arial" panose="020B0604020202020204" pitchFamily="34" charset="0"/>
              </a:rPr>
              <a:t>The organization shall conduct an AS13100 Compliance self-assessment to ensure that the scope of its Management System includes the full scope of this standard, see RM13009 for recommendations on how to complete a compliance self-assessment. </a:t>
            </a:r>
            <a:endParaRPr lang="en-US" sz="2000" dirty="0"/>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512246014"/>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3847806"/>
            <a:ext cx="10363200" cy="2717784"/>
          </a:xfrm>
        </p:spPr>
        <p:txBody>
          <a:bodyPr>
            <a:normAutofit/>
          </a:bodyPr>
          <a:lstStyle/>
          <a:p>
            <a:r>
              <a:rPr lang="en-US" sz="1600" dirty="0">
                <a:solidFill>
                  <a:schemeClr val="bg2">
                    <a:lumMod val="50000"/>
                  </a:schemeClr>
                </a:solidFill>
              </a:rPr>
              <a:t>Does the organization prepare an Annual Audit Report to demonstrate their compliance to this standard? </a:t>
            </a:r>
          </a:p>
          <a:p>
            <a:r>
              <a:rPr lang="en-US" sz="1600" dirty="0">
                <a:solidFill>
                  <a:schemeClr val="bg2">
                    <a:lumMod val="50000"/>
                  </a:schemeClr>
                </a:solidFill>
              </a:rPr>
              <a:t>Does the report include the supplier, external (e.g., certifying bodies, customers)) and internal audit analysis from the most current audit cycle/program and the audit program (supplier and internal) for the future calendar year?</a:t>
            </a:r>
          </a:p>
          <a:p>
            <a:pPr marL="0" indent="0">
              <a:buNone/>
            </a:pPr>
            <a:r>
              <a:rPr lang="en-US" sz="1600" i="1" dirty="0">
                <a:solidFill>
                  <a:schemeClr val="bg2">
                    <a:lumMod val="50000"/>
                  </a:schemeClr>
                </a:solidFill>
              </a:rPr>
              <a:t>NOTE: Regards details of Annual Audit Reports, see RM13005.</a:t>
            </a:r>
          </a:p>
          <a:p>
            <a:r>
              <a:rPr lang="en-US" sz="1600" dirty="0">
                <a:solidFill>
                  <a:schemeClr val="bg2">
                    <a:lumMod val="50000"/>
                  </a:schemeClr>
                </a:solidFill>
              </a:rPr>
              <a:t>Are the Annual Audit Report submitted to the customer when requested?</a:t>
            </a:r>
          </a:p>
          <a:p>
            <a:r>
              <a:rPr lang="en-US" sz="1600" dirty="0">
                <a:solidFill>
                  <a:schemeClr val="bg2">
                    <a:lumMod val="50000"/>
                  </a:schemeClr>
                </a:solidFill>
              </a:rPr>
              <a:t>Based on the results from the Organization’s Annual Audit Report, did the customer apply an additional level of surveillance on the organization?</a:t>
            </a:r>
          </a:p>
          <a:p>
            <a:endParaRPr lang="en-US" sz="16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802888"/>
            <a:ext cx="10363200" cy="527438"/>
          </a:xfrm>
        </p:spPr>
        <p:txBody>
          <a:bodyPr/>
          <a:lstStyle/>
          <a:p>
            <a:r>
              <a:rPr lang="en-US" sz="2400" dirty="0"/>
              <a:t>9.2.5 Annual Audit Report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76153"/>
            <a:ext cx="10363200" cy="2425826"/>
          </a:xfrm>
        </p:spPr>
        <p:txBody>
          <a:bodyPr/>
          <a:lstStyle/>
          <a:p>
            <a:r>
              <a:rPr lang="en-US" sz="1600" dirty="0">
                <a:solidFill>
                  <a:schemeClr val="tx1"/>
                </a:solidFill>
              </a:rPr>
              <a:t>All organizations shall prepare an Annual Audit Report to demonstrate their compliance to this standard.</a:t>
            </a:r>
          </a:p>
          <a:p>
            <a:r>
              <a:rPr lang="en-US" sz="1600" dirty="0">
                <a:solidFill>
                  <a:schemeClr val="tx1"/>
                </a:solidFill>
              </a:rPr>
              <a:t>The report shall include the supplier, external (e.g., certifying bodies, customers)) and internal audit analysis from the most current audit cycle/program and the audit program (supplier and internal) for the future calendar year.</a:t>
            </a:r>
          </a:p>
          <a:p>
            <a:r>
              <a:rPr lang="en-US" sz="1600" dirty="0">
                <a:solidFill>
                  <a:schemeClr val="tx1"/>
                </a:solidFill>
              </a:rPr>
              <a:t>The Annual Audit Report shall be submitted to the customer upon request.</a:t>
            </a:r>
          </a:p>
          <a:p>
            <a:r>
              <a:rPr lang="en-US" sz="1600" dirty="0">
                <a:solidFill>
                  <a:schemeClr val="tx1"/>
                </a:solidFill>
              </a:rPr>
              <a:t>Based on the results from the Organization’s Annual Audit Report the customer can apply an additional level of surveillance on the organization.</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512080805"/>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772722"/>
            <a:ext cx="10363200" cy="1531824"/>
          </a:xfrm>
        </p:spPr>
        <p:txBody>
          <a:bodyPr>
            <a:normAutofit/>
          </a:bodyPr>
          <a:lstStyle/>
          <a:p>
            <a:r>
              <a:rPr lang="en-US" sz="2000" dirty="0">
                <a:solidFill>
                  <a:schemeClr val="bg2">
                    <a:lumMod val="50000"/>
                  </a:schemeClr>
                </a:solidFill>
              </a:rPr>
              <a:t>Were the Management Reviews conducted at least annually and did it consider the performance topics?</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81000"/>
          </a:xfrm>
        </p:spPr>
        <p:txBody>
          <a:bodyPr/>
          <a:lstStyle/>
          <a:p>
            <a:r>
              <a:rPr lang="en-US" sz="2000" dirty="0"/>
              <a:t>9.3.2.1 Management Review Inputs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62811"/>
            <a:ext cx="10363200" cy="2997315"/>
          </a:xfrm>
        </p:spPr>
        <p:txBody>
          <a:bodyPr/>
          <a:lstStyle/>
          <a:p>
            <a:endParaRPr lang="en-US" sz="1800" dirty="0"/>
          </a:p>
          <a:p>
            <a:r>
              <a:rPr lang="en-US" sz="1800" dirty="0">
                <a:solidFill>
                  <a:schemeClr val="tx1"/>
                </a:solidFill>
              </a:rPr>
              <a:t>Management Reviews shall be conducted at least annually and consider the following performance topics:</a:t>
            </a:r>
          </a:p>
          <a:p>
            <a:pPr marL="342900" indent="-342900">
              <a:buFont typeface="Arial" panose="020B0604020202020204" pitchFamily="34" charset="0"/>
              <a:buChar char="•"/>
            </a:pPr>
            <a:r>
              <a:rPr lang="en-US" sz="1800" dirty="0">
                <a:solidFill>
                  <a:schemeClr val="tx1"/>
                </a:solidFill>
              </a:rPr>
              <a:t>Cost of Poor Quality (COPQ).</a:t>
            </a:r>
          </a:p>
          <a:p>
            <a:pPr marL="342900" indent="-342900">
              <a:buFont typeface="Arial" panose="020B0604020202020204" pitchFamily="34" charset="0"/>
              <a:buChar char="•"/>
            </a:pPr>
            <a:r>
              <a:rPr lang="en-US" sz="1800" dirty="0">
                <a:solidFill>
                  <a:schemeClr val="tx1"/>
                </a:solidFill>
              </a:rPr>
              <a:t>Manufacturing/Assembly Right First Time/First Pass Yield.</a:t>
            </a:r>
          </a:p>
          <a:p>
            <a:pPr marL="342900" indent="-342900">
              <a:buFont typeface="Arial" panose="020B0604020202020204" pitchFamily="34" charset="0"/>
              <a:buChar char="•"/>
            </a:pPr>
            <a:r>
              <a:rPr lang="en-US" sz="1800" dirty="0">
                <a:solidFill>
                  <a:schemeClr val="tx1"/>
                </a:solidFill>
              </a:rPr>
              <a:t>Customer scorecards (where available).</a:t>
            </a:r>
          </a:p>
          <a:p>
            <a:pPr marL="342900" indent="-342900">
              <a:buFont typeface="Arial" panose="020B0604020202020204" pitchFamily="34" charset="0"/>
              <a:buChar char="•"/>
            </a:pPr>
            <a:r>
              <a:rPr lang="en-US" sz="1800" dirty="0">
                <a:solidFill>
                  <a:schemeClr val="tx1"/>
                </a:solidFill>
              </a:rPr>
              <a:t>Human Factors reporting.</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309312497"/>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3657600"/>
            <a:ext cx="10363200" cy="2251074"/>
          </a:xfrm>
        </p:spPr>
        <p:txBody>
          <a:bodyPr>
            <a:normAutofit/>
          </a:bodyPr>
          <a:lstStyle/>
          <a:p>
            <a:r>
              <a:rPr lang="en-US" sz="2000" dirty="0">
                <a:solidFill>
                  <a:schemeClr val="bg2">
                    <a:lumMod val="50000"/>
                  </a:schemeClr>
                </a:solidFill>
              </a:rPr>
              <a:t>Did the organization document and implement an action plan when agreed customer performance targets were not met?</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81000"/>
          </a:xfrm>
        </p:spPr>
        <p:txBody>
          <a:bodyPr/>
          <a:lstStyle/>
          <a:p>
            <a:r>
              <a:rPr lang="en-US" sz="2000" dirty="0"/>
              <a:t>9.3.3.1 Management Review Outputs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76153"/>
            <a:ext cx="10363200" cy="381000"/>
          </a:xfrm>
        </p:spPr>
        <p:txBody>
          <a:bodyPr/>
          <a:lstStyle/>
          <a:p>
            <a:endParaRPr lang="en-US" sz="1800" dirty="0"/>
          </a:p>
          <a:p>
            <a:r>
              <a:rPr lang="en-US" sz="1800" dirty="0">
                <a:solidFill>
                  <a:schemeClr val="tx1"/>
                </a:solidFill>
              </a:rPr>
              <a:t>The organization shall document and implement an action plan when agreed customer performance targets are not met.</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764947577"/>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F80DD-A7F5-453E-9307-196C4CB1E834}"/>
              </a:ext>
            </a:extLst>
          </p:cNvPr>
          <p:cNvSpPr>
            <a:spLocks noGrp="1"/>
          </p:cNvSpPr>
          <p:nvPr>
            <p:ph type="title"/>
          </p:nvPr>
        </p:nvSpPr>
        <p:spPr/>
        <p:txBody>
          <a:bodyPr/>
          <a:lstStyle/>
          <a:p>
            <a:r>
              <a:rPr lang="en-US" dirty="0"/>
              <a:t>Chapter A</a:t>
            </a:r>
          </a:p>
        </p:txBody>
      </p:sp>
      <p:sp>
        <p:nvSpPr>
          <p:cNvPr id="3" name="Text Placeholder 2">
            <a:extLst>
              <a:ext uri="{FF2B5EF4-FFF2-40B4-BE49-F238E27FC236}">
                <a16:creationId xmlns:a16="http://schemas.microsoft.com/office/drawing/2014/main" id="{20FFB19F-5781-48CD-B9A3-B1796AC6961E}"/>
              </a:ext>
            </a:extLst>
          </p:cNvPr>
          <p:cNvSpPr>
            <a:spLocks noGrp="1"/>
          </p:cNvSpPr>
          <p:nvPr>
            <p:ph type="body" sz="quarter" idx="10"/>
          </p:nvPr>
        </p:nvSpPr>
        <p:spPr/>
        <p:txBody>
          <a:bodyPr/>
          <a:lstStyle/>
          <a:p>
            <a:r>
              <a:rPr lang="en-US" dirty="0"/>
              <a:t>10 - Improvement</a:t>
            </a:r>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1"/>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909260844"/>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01958"/>
          </a:xfrm>
        </p:spPr>
        <p:txBody>
          <a:bodyPr/>
          <a:lstStyle/>
          <a:p>
            <a:r>
              <a:rPr lang="en-US" sz="1600" dirty="0"/>
              <a:t>10.2.3 Problem Solving, Containment and Mitigation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254894"/>
            <a:ext cx="10363200" cy="4982276"/>
          </a:xfrm>
        </p:spPr>
        <p:txBody>
          <a:bodyPr/>
          <a:lstStyle/>
          <a:p>
            <a:r>
              <a:rPr lang="en-US" sz="1400" dirty="0">
                <a:solidFill>
                  <a:schemeClr val="tx1"/>
                </a:solidFill>
              </a:rPr>
              <a:t>When a nonconforming product escapes to the customer and where the organization is required to conduct a problem investigation by the customer then the default problem solving methodology shall be the 8D Problem Solving process approach (steps D0 to D8), see RM13000. Alternative approaches may be acceptable to the customer with prior approval provided they meet the same intent.</a:t>
            </a:r>
          </a:p>
          <a:p>
            <a:r>
              <a:rPr lang="en-US" sz="1400" dirty="0">
                <a:solidFill>
                  <a:schemeClr val="tx1"/>
                </a:solidFill>
              </a:rPr>
              <a:t>Where suspected nonconformance is observed at any point in the product lifecycle, including design and there is customer impact, the organization shall take immediate containment action to protect the customer.</a:t>
            </a:r>
          </a:p>
          <a:p>
            <a:r>
              <a:rPr lang="en-US" sz="1400" dirty="0">
                <a:solidFill>
                  <a:schemeClr val="tx1"/>
                </a:solidFill>
              </a:rPr>
              <a:t>Immediate Response Actions (see RM13000 - step D0) in 8D shall be completed within 48 hours of the problem being identified unless otherwise agreed with the customer.</a:t>
            </a:r>
          </a:p>
          <a:p>
            <a:r>
              <a:rPr lang="en-US" sz="1400" dirty="0">
                <a:solidFill>
                  <a:schemeClr val="tx1"/>
                </a:solidFill>
              </a:rPr>
              <a:t>It is the organization’s responsibility to fully contain the escape (see RM13000 - step D3) implementing Interim Containment actions (ICA) by identifying all parts affected across the value chain. The organization shall work with key stakeholders, including the customer(s) and suppliers (if relevant) to ensure that containment is effective. The timescale for full containment being appropriate to the risk impact of the problem.</a:t>
            </a:r>
          </a:p>
          <a:p>
            <a:r>
              <a:rPr lang="en-US" sz="1400" dirty="0">
                <a:solidFill>
                  <a:schemeClr val="tx1"/>
                </a:solidFill>
              </a:rPr>
              <a:t>The organization shall communicate the status of the containment activity to the customer at regular intervals.</a:t>
            </a:r>
          </a:p>
          <a:p>
            <a:r>
              <a:rPr lang="en-US" sz="1400" dirty="0">
                <a:solidFill>
                  <a:schemeClr val="tx1"/>
                </a:solidFill>
              </a:rPr>
              <a:t>The organization having initiated containment action, shall identify and complete Root Cause Analysis, (see RM13000 - D4) and Corrective Action(s), (see RM13000 - D5) in a reasonable timescale to meet Customer requirements.</a:t>
            </a:r>
          </a:p>
          <a:p>
            <a:r>
              <a:rPr lang="en-US" sz="1400" dirty="0">
                <a:solidFill>
                  <a:schemeClr val="tx1"/>
                </a:solidFill>
              </a:rPr>
              <a:t>The organization shall define an implementation plan for the corrective and preventive actions required and monitor progress.</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854766520"/>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10.2.3 Continued</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485900"/>
            <a:ext cx="10363200" cy="4260381"/>
          </a:xfrm>
        </p:spPr>
        <p:txBody>
          <a:bodyPr/>
          <a:lstStyle/>
          <a:p>
            <a:r>
              <a:rPr lang="en-US" sz="1400" dirty="0">
                <a:solidFill>
                  <a:schemeClr val="tx1"/>
                </a:solidFill>
              </a:rPr>
              <a:t>The organization shall take systemic action to prevent recurrence of this problem and other similar problems and capture the lessons learned.</a:t>
            </a:r>
          </a:p>
          <a:p>
            <a:r>
              <a:rPr lang="en-US" sz="1400" dirty="0">
                <a:solidFill>
                  <a:schemeClr val="tx1"/>
                </a:solidFill>
              </a:rPr>
              <a:t>The organization shall update all related DTDP(s). Relative to the root cause generation and escape points.</a:t>
            </a:r>
          </a:p>
          <a:p>
            <a:r>
              <a:rPr lang="en-US" sz="1400" dirty="0">
                <a:solidFill>
                  <a:schemeClr val="tx1"/>
                </a:solidFill>
              </a:rPr>
              <a:t>The organization shall update the Process Flow Diagram (PFD), Process FMEA, and Control Plan with any insights from the investigation, e.g., Process FMEA Occurrence and Detection Scores, Control Plan activities.</a:t>
            </a:r>
          </a:p>
          <a:p>
            <a:r>
              <a:rPr lang="en-US" sz="1400" dirty="0">
                <a:solidFill>
                  <a:schemeClr val="tx1"/>
                </a:solidFill>
              </a:rPr>
              <a:t>When the customer requires an investigation report from the organization as evidence of the problem-solving activity for a product nonconformance then it shall be provided using the AESQ 8D Summary Report, or one with an equivalent content (see RM13000).</a:t>
            </a:r>
          </a:p>
          <a:p>
            <a:r>
              <a:rPr lang="en-US" sz="1400" dirty="0">
                <a:solidFill>
                  <a:schemeClr val="tx1"/>
                </a:solidFill>
              </a:rPr>
              <a:t>The organization shall analyze the causes of each type of nonconformity and determine risk based prioritized improvement plans to continually improve performance (10.3.1).</a:t>
            </a:r>
          </a:p>
          <a:p>
            <a:r>
              <a:rPr lang="en-US" sz="1400" dirty="0">
                <a:solidFill>
                  <a:schemeClr val="tx1"/>
                </a:solidFill>
              </a:rPr>
              <a:t>The organization shall ensure that it has problem solving practitioners that are trained and competent in the use of AESQ 8D Problem Solving methodology.</a:t>
            </a:r>
          </a:p>
          <a:p>
            <a:r>
              <a:rPr lang="en-US" sz="1400" dirty="0">
                <a:solidFill>
                  <a:schemeClr val="tx1"/>
                </a:solidFill>
              </a:rPr>
              <a:t>The organization shall have a criteria and approach defined for recognizing and addressing Human Factors causes in investigations, e.g., Maintenance Event Decision Aid, see RM13010.</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948642093"/>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780585" y="1025912"/>
            <a:ext cx="10495147" cy="5675971"/>
          </a:xfrm>
        </p:spPr>
        <p:txBody>
          <a:bodyPr>
            <a:normAutofit lnSpcReduction="10000"/>
          </a:bodyPr>
          <a:lstStyle/>
          <a:p>
            <a:r>
              <a:rPr lang="en-US" sz="900" dirty="0">
                <a:solidFill>
                  <a:schemeClr val="bg2">
                    <a:lumMod val="50000"/>
                  </a:schemeClr>
                </a:solidFill>
              </a:rPr>
              <a:t>If a nonconforming product escaped to the customer and the organization was required to conduct a problem investigation by the customer, was the default problem solving methodology the 8D </a:t>
            </a:r>
            <a:r>
              <a:rPr lang="en-US" sz="1000" dirty="0">
                <a:solidFill>
                  <a:schemeClr val="bg2">
                    <a:lumMod val="50000"/>
                  </a:schemeClr>
                </a:solidFill>
              </a:rPr>
              <a:t>Problem Solving process approach (steps D0 to D8), see RM13000?</a:t>
            </a:r>
          </a:p>
          <a:p>
            <a:pPr marL="0" indent="0">
              <a:buNone/>
            </a:pPr>
            <a:r>
              <a:rPr lang="en-US" sz="1000" i="1" dirty="0">
                <a:solidFill>
                  <a:schemeClr val="bg2">
                    <a:lumMod val="50000"/>
                  </a:schemeClr>
                </a:solidFill>
              </a:rPr>
              <a:t>Note: Alternative approaches may be acceptable to the customer with prior approval provided they meet the same intent. </a:t>
            </a:r>
          </a:p>
          <a:p>
            <a:r>
              <a:rPr lang="en-US" sz="1000" dirty="0">
                <a:solidFill>
                  <a:schemeClr val="bg2">
                    <a:lumMod val="50000"/>
                  </a:schemeClr>
                </a:solidFill>
              </a:rPr>
              <a:t>If suspected nonconformance was observed at any point in the product lifecycle, including design and there was customer impact, did the organization take immediate containment action to protect the customer? </a:t>
            </a:r>
          </a:p>
          <a:p>
            <a:r>
              <a:rPr lang="en-US" sz="1000" dirty="0">
                <a:solidFill>
                  <a:schemeClr val="bg2">
                    <a:lumMod val="50000"/>
                  </a:schemeClr>
                </a:solidFill>
              </a:rPr>
              <a:t>Were Immediate Response Actions (see RM13000 - step D0) in 8D completed within 48 hours of the problem being identified unless otherwise agreed with the customer? </a:t>
            </a:r>
          </a:p>
          <a:p>
            <a:r>
              <a:rPr lang="en-US" sz="1000" dirty="0">
                <a:solidFill>
                  <a:schemeClr val="bg2">
                    <a:lumMod val="50000"/>
                  </a:schemeClr>
                </a:solidFill>
              </a:rPr>
              <a:t>Note: It is the organization’s responsibility to fully contain the escape (see RM13000 - step D3) implementing Interim Containment actions (ICA) by identifying all parts affected across the value chain. </a:t>
            </a:r>
          </a:p>
          <a:p>
            <a:r>
              <a:rPr lang="en-US" sz="1000" dirty="0">
                <a:solidFill>
                  <a:schemeClr val="bg2">
                    <a:lumMod val="50000"/>
                  </a:schemeClr>
                </a:solidFill>
              </a:rPr>
              <a:t>Did the organization work with key stakeholders, including the customer(s) and suppliers (if relevant) to ensure that containment was effective? The timescale for full containment being appropriate to the risk impact of the problem. </a:t>
            </a:r>
          </a:p>
          <a:p>
            <a:r>
              <a:rPr lang="en-US" sz="1000" dirty="0">
                <a:solidFill>
                  <a:schemeClr val="bg2">
                    <a:lumMod val="50000"/>
                  </a:schemeClr>
                </a:solidFill>
              </a:rPr>
              <a:t>Did the organization communicate the status of the containment activity to the customer at regular intervals?</a:t>
            </a:r>
          </a:p>
          <a:p>
            <a:r>
              <a:rPr lang="en-US" sz="1000" dirty="0">
                <a:solidFill>
                  <a:schemeClr val="bg2">
                    <a:lumMod val="50000"/>
                  </a:schemeClr>
                </a:solidFill>
              </a:rPr>
              <a:t>Did the organization, having initiated containment action, identify and complete Root Cause Analysis, (see RM13000 - D4) and Corrective Action(s), (see RM13000 - D5) in a reasonable timescale to meet Customer requirements? </a:t>
            </a:r>
          </a:p>
          <a:p>
            <a:r>
              <a:rPr lang="en-US" sz="1000" dirty="0">
                <a:solidFill>
                  <a:schemeClr val="bg2">
                    <a:lumMod val="50000"/>
                  </a:schemeClr>
                </a:solidFill>
              </a:rPr>
              <a:t>Did the organization define an implementation plan for the corrective and preventive actions required and monitor progress? </a:t>
            </a:r>
          </a:p>
          <a:p>
            <a:r>
              <a:rPr lang="en-US" sz="1000" dirty="0">
                <a:solidFill>
                  <a:schemeClr val="bg2">
                    <a:lumMod val="50000"/>
                  </a:schemeClr>
                </a:solidFill>
              </a:rPr>
              <a:t>Did the organization take systemic action to prevent recurrence of this problem and other similar problems and capture the lessons learned? </a:t>
            </a:r>
          </a:p>
          <a:p>
            <a:r>
              <a:rPr lang="en-US" sz="1000" dirty="0">
                <a:solidFill>
                  <a:schemeClr val="bg2">
                    <a:lumMod val="50000"/>
                  </a:schemeClr>
                </a:solidFill>
              </a:rPr>
              <a:t>Did the organization update all related DTDP(s). Relative to the root cause generation and escape points?</a:t>
            </a:r>
          </a:p>
          <a:p>
            <a:r>
              <a:rPr lang="en-US" sz="1000" dirty="0">
                <a:solidFill>
                  <a:schemeClr val="bg2">
                    <a:lumMod val="50000"/>
                  </a:schemeClr>
                </a:solidFill>
              </a:rPr>
              <a:t>Did the organization update the Process Flow Diagram (PFD), Process FMEA, and Control Plan with any insights from the investigation, e.g., Process FMEA Occurrence and Detection Scores, Control Plan activities?</a:t>
            </a:r>
          </a:p>
          <a:p>
            <a:r>
              <a:rPr lang="en-US" sz="1000" dirty="0">
                <a:solidFill>
                  <a:schemeClr val="bg2">
                    <a:lumMod val="50000"/>
                  </a:schemeClr>
                </a:solidFill>
              </a:rPr>
              <a:t>If the customer required an investigation report from the organization as evidence of the problem-solving activity for a product nonconformance, was it provided using the AESQ 8D Summary Report, or one with an equivalent content (see RM13000)?</a:t>
            </a:r>
          </a:p>
          <a:p>
            <a:r>
              <a:rPr lang="en-US" sz="1000" dirty="0">
                <a:solidFill>
                  <a:schemeClr val="bg2">
                    <a:lumMod val="50000"/>
                  </a:schemeClr>
                </a:solidFill>
              </a:rPr>
              <a:t>Did the organization analyze the causes of each type of nonconformity and determine risk based prioritized improvement plans to continually improve performance (10.3.1)?</a:t>
            </a:r>
          </a:p>
          <a:p>
            <a:r>
              <a:rPr lang="en-US" sz="1000" dirty="0">
                <a:solidFill>
                  <a:schemeClr val="bg2">
                    <a:lumMod val="50000"/>
                  </a:schemeClr>
                </a:solidFill>
              </a:rPr>
              <a:t>Did the organization ensure that it has problem solving practitioners that are trained and competent in the use of AESQ 8D Problem Solving methodology? </a:t>
            </a:r>
          </a:p>
          <a:p>
            <a:pPr marL="0" indent="0">
              <a:buNone/>
            </a:pPr>
            <a:r>
              <a:rPr lang="en-US" sz="1000" i="1" dirty="0">
                <a:solidFill>
                  <a:schemeClr val="bg2">
                    <a:lumMod val="50000"/>
                  </a:schemeClr>
                </a:solidFill>
              </a:rPr>
              <a:t>NOTE: Regards details of recommended training syllabus for problem solving specialists, see RM13000. </a:t>
            </a:r>
          </a:p>
          <a:p>
            <a:r>
              <a:rPr lang="en-US" sz="1000" dirty="0">
                <a:solidFill>
                  <a:schemeClr val="bg2">
                    <a:lumMod val="50000"/>
                  </a:schemeClr>
                </a:solidFill>
              </a:rPr>
              <a:t>Did the organization have a criteria and approach defined for recognizing and addressing Human Factors causes in investigations, e.g., Maintenance Event Decision Aid, see RM13010?</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669073"/>
            <a:ext cx="10363200" cy="562961"/>
          </a:xfrm>
        </p:spPr>
        <p:txBody>
          <a:bodyPr/>
          <a:lstStyle/>
          <a:p>
            <a:r>
              <a:rPr lang="en-US" sz="2000" dirty="0"/>
              <a:t>10.2.3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445523844"/>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544557"/>
            <a:ext cx="10363200" cy="2190779"/>
          </a:xfrm>
        </p:spPr>
        <p:txBody>
          <a:bodyPr>
            <a:normAutofit/>
          </a:bodyPr>
          <a:lstStyle/>
          <a:p>
            <a:r>
              <a:rPr lang="en-US" sz="1400" dirty="0">
                <a:solidFill>
                  <a:schemeClr val="bg2">
                    <a:lumMod val="50000"/>
                  </a:schemeClr>
                </a:solidFill>
              </a:rPr>
              <a:t>Did the organization perform analysis on customer complaints and initiate problem solving and corrective action to prevent reoccurrence? </a:t>
            </a:r>
          </a:p>
          <a:p>
            <a:r>
              <a:rPr lang="en-US" sz="1400" dirty="0">
                <a:solidFill>
                  <a:schemeClr val="bg2">
                    <a:lumMod val="50000"/>
                  </a:schemeClr>
                </a:solidFill>
              </a:rPr>
              <a:t>To the extent contractually agreed between the organization and the customer, did the organization: </a:t>
            </a:r>
          </a:p>
          <a:p>
            <a:pPr lvl="1"/>
            <a:r>
              <a:rPr lang="en-US" sz="1400" dirty="0">
                <a:solidFill>
                  <a:schemeClr val="bg2">
                    <a:lumMod val="50000"/>
                  </a:schemeClr>
                </a:solidFill>
              </a:rPr>
              <a:t>Perform analysis on in-service failures of products that the organization has designed and initiate problem solving and corrective action to prevent reoccurrence?</a:t>
            </a:r>
          </a:p>
          <a:p>
            <a:pPr lvl="1"/>
            <a:r>
              <a:rPr lang="en-US" sz="1400" dirty="0">
                <a:solidFill>
                  <a:schemeClr val="bg2">
                    <a:lumMod val="50000"/>
                  </a:schemeClr>
                </a:solidFill>
              </a:rPr>
              <a:t>Include analysis of any interaction of embedded software of the organization's product within the system of the customer’s product?</a:t>
            </a:r>
          </a:p>
          <a:p>
            <a:pPr lvl="1"/>
            <a:r>
              <a:rPr lang="en-US" sz="1400" dirty="0">
                <a:solidFill>
                  <a:schemeClr val="bg2">
                    <a:lumMod val="50000"/>
                  </a:schemeClr>
                </a:solidFill>
              </a:rPr>
              <a:t>Communicate the results of analysis to the customer and within the organization</a:t>
            </a:r>
          </a:p>
          <a:p>
            <a:endParaRPr lang="en-US" sz="14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25794" y="697273"/>
            <a:ext cx="10363200" cy="504106"/>
          </a:xfrm>
        </p:spPr>
        <p:txBody>
          <a:bodyPr/>
          <a:lstStyle/>
          <a:p>
            <a:r>
              <a:rPr lang="en-US" sz="1800" dirty="0"/>
              <a:t>10.2.4 Customer Complaints and In-Service Failures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15844"/>
            <a:ext cx="10363200" cy="3140653"/>
          </a:xfrm>
        </p:spPr>
        <p:txBody>
          <a:bodyPr/>
          <a:lstStyle/>
          <a:p>
            <a:r>
              <a:rPr lang="en-US" sz="1600" dirty="0">
                <a:solidFill>
                  <a:schemeClr val="tx1"/>
                </a:solidFill>
              </a:rPr>
              <a:t>The organization shall perform analysis on customer complaints and initiate problem solving and corrective action to prevent reoccurrence.</a:t>
            </a:r>
          </a:p>
          <a:p>
            <a:r>
              <a:rPr lang="en-US" sz="1600" dirty="0">
                <a:solidFill>
                  <a:schemeClr val="tx1"/>
                </a:solidFill>
              </a:rPr>
              <a:t>To the extent contractually agreed between the organization and the customer, the organization shall:</a:t>
            </a:r>
          </a:p>
          <a:p>
            <a:pPr marL="285750" indent="-285750">
              <a:buFont typeface="Arial" panose="020B0604020202020204" pitchFamily="34" charset="0"/>
              <a:buChar char="•"/>
            </a:pPr>
            <a:r>
              <a:rPr lang="en-US" sz="1600" dirty="0">
                <a:solidFill>
                  <a:schemeClr val="tx1"/>
                </a:solidFill>
              </a:rPr>
              <a:t>Perform analysis on in-service failures of products that the organization has designed and initiate problem solving and corrective action to prevent reoccurrence.</a:t>
            </a:r>
          </a:p>
          <a:p>
            <a:pPr marL="285750" indent="-285750">
              <a:buFont typeface="Arial" panose="020B0604020202020204" pitchFamily="34" charset="0"/>
              <a:buChar char="•"/>
            </a:pPr>
            <a:r>
              <a:rPr lang="en-US" sz="1600" dirty="0">
                <a:solidFill>
                  <a:schemeClr val="tx1"/>
                </a:solidFill>
              </a:rPr>
              <a:t>Include analysis of any interaction of embedded software of the organization's product within the system of the customer's product.</a:t>
            </a:r>
          </a:p>
          <a:p>
            <a:pPr marL="285750" indent="-285750">
              <a:buFont typeface="Arial" panose="020B0604020202020204" pitchFamily="34" charset="0"/>
              <a:buChar char="•"/>
            </a:pPr>
            <a:r>
              <a:rPr lang="en-US" sz="1600" dirty="0">
                <a:solidFill>
                  <a:schemeClr val="tx1"/>
                </a:solidFill>
              </a:rPr>
              <a:t>Communicate the results of analysis to the customer and within the organization.</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774618718"/>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166750"/>
            <a:ext cx="10376462" cy="2398840"/>
          </a:xfrm>
        </p:spPr>
        <p:txBody>
          <a:bodyPr>
            <a:normAutofit/>
          </a:bodyPr>
          <a:lstStyle/>
          <a:p>
            <a:r>
              <a:rPr lang="en-US" sz="1200" dirty="0">
                <a:solidFill>
                  <a:schemeClr val="bg2">
                    <a:lumMod val="50000"/>
                  </a:schemeClr>
                </a:solidFill>
              </a:rPr>
              <a:t>Does the organization have a systematic approach to continual improvement, including: </a:t>
            </a:r>
          </a:p>
          <a:p>
            <a:pPr lvl="1"/>
            <a:r>
              <a:rPr lang="en-US" sz="1200" dirty="0">
                <a:solidFill>
                  <a:schemeClr val="bg2">
                    <a:lumMod val="50000"/>
                  </a:schemeClr>
                </a:solidFill>
              </a:rPr>
              <a:t>Identification of the appropriate methodology used, objectives, measurement, effectiveness, and documented information. </a:t>
            </a:r>
          </a:p>
          <a:p>
            <a:pPr lvl="1"/>
            <a:r>
              <a:rPr lang="en-US" sz="1200" dirty="0">
                <a:solidFill>
                  <a:schemeClr val="bg2">
                    <a:lumMod val="50000"/>
                  </a:schemeClr>
                </a:solidFill>
              </a:rPr>
              <a:t>A manufacturing process improvement action plan with emphasis on the reduction of process variation and waste, see RM13006. </a:t>
            </a:r>
          </a:p>
          <a:p>
            <a:pPr lvl="1"/>
            <a:r>
              <a:rPr lang="en-US" sz="1200" dirty="0">
                <a:solidFill>
                  <a:schemeClr val="bg2">
                    <a:lumMod val="50000"/>
                  </a:schemeClr>
                </a:solidFill>
              </a:rPr>
              <a:t>Use of risk evaluation processes to identify potential areas of concern. This may be derived from such tools as FMEA and Business Continuity Risk Registers?</a:t>
            </a:r>
          </a:p>
          <a:p>
            <a:pPr marL="0" indent="0">
              <a:buNone/>
            </a:pPr>
            <a:r>
              <a:rPr lang="en-US" sz="1200" i="1" dirty="0">
                <a:solidFill>
                  <a:schemeClr val="bg2">
                    <a:lumMod val="50000"/>
                  </a:schemeClr>
                </a:solidFill>
              </a:rPr>
              <a:t>NOTE: Continual improvement is implemented once manufacturing processes are statistically stable and capable or when product characteristics are predictable and meet customer requirements. </a:t>
            </a:r>
          </a:p>
          <a:p>
            <a:r>
              <a:rPr lang="en-US" sz="1200" dirty="0">
                <a:solidFill>
                  <a:schemeClr val="bg2">
                    <a:lumMod val="50000"/>
                  </a:schemeClr>
                </a:solidFill>
              </a:rPr>
              <a:t>Improvement methodologies can include approaches such as LEAN, 6 Sigma, 5 ‘S’, etc. Does the organization have a defined improvement process and have practitioners trained to an appropriate standard?</a:t>
            </a:r>
          </a:p>
          <a:p>
            <a:endParaRPr lang="en-US" sz="12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747132"/>
            <a:ext cx="10363200" cy="544822"/>
          </a:xfrm>
        </p:spPr>
        <p:txBody>
          <a:bodyPr/>
          <a:lstStyle/>
          <a:p>
            <a:r>
              <a:rPr lang="en-US" sz="2000" dirty="0"/>
              <a:t>10.3.1 Continual Improvement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2532" y="1204332"/>
            <a:ext cx="10363200" cy="2886404"/>
          </a:xfrm>
        </p:spPr>
        <p:txBody>
          <a:bodyPr/>
          <a:lstStyle/>
          <a:p>
            <a:r>
              <a:rPr lang="en-US" sz="1400" dirty="0">
                <a:solidFill>
                  <a:schemeClr val="tx1"/>
                </a:solidFill>
              </a:rPr>
              <a:t>The organization shall have a systematic approach to continual improvement, including:</a:t>
            </a:r>
          </a:p>
          <a:p>
            <a:pPr marL="285750" indent="-285750">
              <a:buFont typeface="Arial" panose="020B0604020202020204" pitchFamily="34" charset="0"/>
              <a:buChar char="•"/>
            </a:pPr>
            <a:r>
              <a:rPr lang="en-US" sz="1400" dirty="0">
                <a:solidFill>
                  <a:schemeClr val="tx1"/>
                </a:solidFill>
              </a:rPr>
              <a:t>Identification of the appropriate methodology used, objectives, measurement, effectiveness, and documented information.</a:t>
            </a:r>
          </a:p>
          <a:p>
            <a:pPr marL="285750" indent="-285750">
              <a:buFont typeface="Arial" panose="020B0604020202020204" pitchFamily="34" charset="0"/>
              <a:buChar char="•"/>
            </a:pPr>
            <a:r>
              <a:rPr lang="en-US" sz="1400" dirty="0">
                <a:solidFill>
                  <a:schemeClr val="tx1"/>
                </a:solidFill>
              </a:rPr>
              <a:t>A manufacturing process improvement action plan with emphasis on the reduction of process variation and waste, see RM13006.</a:t>
            </a:r>
          </a:p>
          <a:p>
            <a:pPr marL="285750" indent="-285750">
              <a:buFont typeface="Arial" panose="020B0604020202020204" pitchFamily="34" charset="0"/>
              <a:buChar char="•"/>
            </a:pPr>
            <a:r>
              <a:rPr lang="en-US" sz="1400" dirty="0">
                <a:solidFill>
                  <a:schemeClr val="tx1"/>
                </a:solidFill>
              </a:rPr>
              <a:t>Use of risk evaluation processes to identify potential areas of concern. This may be derived from such tools as FMEA and Business Continuity Risk Registers.</a:t>
            </a:r>
          </a:p>
          <a:p>
            <a:r>
              <a:rPr lang="en-US" sz="1400" dirty="0">
                <a:solidFill>
                  <a:schemeClr val="tx1"/>
                </a:solidFill>
              </a:rPr>
              <a:t>Improvement methodologies can include approaches such as LEAN, 6 Sigma, 5 ‘S’, etc. The organization should have a defined improvement process and have practitioners trained to an appropriate standard.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73753305"/>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F80DD-A7F5-453E-9307-196C4CB1E834}"/>
              </a:ext>
            </a:extLst>
          </p:cNvPr>
          <p:cNvSpPr>
            <a:spLocks noGrp="1"/>
          </p:cNvSpPr>
          <p:nvPr>
            <p:ph type="title"/>
          </p:nvPr>
        </p:nvSpPr>
        <p:spPr/>
        <p:txBody>
          <a:bodyPr/>
          <a:lstStyle/>
          <a:p>
            <a:r>
              <a:rPr lang="en-US" dirty="0"/>
              <a:t>Chapter B</a:t>
            </a:r>
          </a:p>
        </p:txBody>
      </p:sp>
      <p:sp>
        <p:nvSpPr>
          <p:cNvPr id="3" name="Text Placeholder 2">
            <a:extLst>
              <a:ext uri="{FF2B5EF4-FFF2-40B4-BE49-F238E27FC236}">
                <a16:creationId xmlns:a16="http://schemas.microsoft.com/office/drawing/2014/main" id="{20FFB19F-5781-48CD-B9A3-B1796AC6961E}"/>
              </a:ext>
            </a:extLst>
          </p:cNvPr>
          <p:cNvSpPr>
            <a:spLocks noGrp="1"/>
          </p:cNvSpPr>
          <p:nvPr>
            <p:ph type="body" sz="quarter" idx="10"/>
          </p:nvPr>
        </p:nvSpPr>
        <p:spPr/>
        <p:txBody>
          <a:bodyPr/>
          <a:lstStyle/>
          <a:p>
            <a:r>
              <a:rPr lang="en-US" dirty="0"/>
              <a:t>13 – Scope </a:t>
            </a:r>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1"/>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7671788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7FBC903A-B3E3-41C3-94BC-0045348EC940}"/>
              </a:ext>
            </a:extLst>
          </p:cNvPr>
          <p:cNvSpPr>
            <a:spLocks noGrp="1"/>
          </p:cNvSpPr>
          <p:nvPr>
            <p:ph sz="quarter" idx="16"/>
          </p:nvPr>
        </p:nvSpPr>
        <p:spPr>
          <a:xfrm>
            <a:off x="702527" y="4663263"/>
            <a:ext cx="10575073" cy="1637175"/>
          </a:xfrm>
        </p:spPr>
        <p:txBody>
          <a:bodyPr>
            <a:normAutofit/>
          </a:bodyPr>
          <a:lstStyle/>
          <a:p>
            <a:r>
              <a:rPr lang="en-US" sz="1800" dirty="0">
                <a:solidFill>
                  <a:schemeClr val="bg2">
                    <a:lumMod val="50000"/>
                  </a:schemeClr>
                </a:solidFill>
              </a:rPr>
              <a:t>Can the organization show evidence that their Quality Management System includes Management of Human Factors in its processes including training of employees?  </a:t>
            </a:r>
          </a:p>
          <a:p>
            <a:r>
              <a:rPr lang="en-US" sz="1800" dirty="0">
                <a:solidFill>
                  <a:schemeClr val="bg2">
                    <a:lumMod val="50000"/>
                  </a:schemeClr>
                </a:solidFill>
              </a:rPr>
              <a:t>Do they have an open reporting culture, encouraging the sharing of mistakes without fear of retribution?</a:t>
            </a:r>
          </a:p>
          <a:p>
            <a:endParaRPr lang="en-US" sz="1200" dirty="0"/>
          </a:p>
        </p:txBody>
      </p:sp>
      <p:sp>
        <p:nvSpPr>
          <p:cNvPr id="6" name="Title 5">
            <a:extLst>
              <a:ext uri="{FF2B5EF4-FFF2-40B4-BE49-F238E27FC236}">
                <a16:creationId xmlns:a16="http://schemas.microsoft.com/office/drawing/2014/main" id="{E538AFE1-0AD8-4B5F-9A9A-9127F77DB45C}"/>
              </a:ext>
            </a:extLst>
          </p:cNvPr>
          <p:cNvSpPr>
            <a:spLocks noGrp="1"/>
          </p:cNvSpPr>
          <p:nvPr>
            <p:ph type="title"/>
          </p:nvPr>
        </p:nvSpPr>
        <p:spPr/>
        <p:txBody>
          <a:bodyPr/>
          <a:lstStyle/>
          <a:p>
            <a:r>
              <a:rPr lang="en-US" sz="2000" dirty="0"/>
              <a:t>4.4.3 Quality Management System and its processes – </a:t>
            </a:r>
            <a:r>
              <a:rPr lang="en-US" sz="2000" dirty="0">
                <a:effectLst/>
                <a:latin typeface="Arial" panose="020B0604020202020204" pitchFamily="34" charset="0"/>
                <a:ea typeface="Times New Roman" panose="02020603050405020304" pitchFamily="18" charset="0"/>
              </a:rPr>
              <a:t>Supplemental Processes: Human Factors</a:t>
            </a:r>
            <a:br>
              <a:rPr lang="en-US" sz="2000" dirty="0"/>
            </a:br>
            <a:endParaRPr lang="en-US" sz="2000" dirty="0"/>
          </a:p>
        </p:txBody>
      </p:sp>
      <p:sp>
        <p:nvSpPr>
          <p:cNvPr id="7" name="Text Placeholder 6">
            <a:extLst>
              <a:ext uri="{FF2B5EF4-FFF2-40B4-BE49-F238E27FC236}">
                <a16:creationId xmlns:a16="http://schemas.microsoft.com/office/drawing/2014/main" id="{366189BD-4FE7-46CC-B5F0-8D2ABB2D3E94}"/>
              </a:ext>
            </a:extLst>
          </p:cNvPr>
          <p:cNvSpPr>
            <a:spLocks noGrp="1"/>
          </p:cNvSpPr>
          <p:nvPr>
            <p:ph type="body" sz="quarter" idx="10"/>
          </p:nvPr>
        </p:nvSpPr>
        <p:spPr>
          <a:xfrm>
            <a:off x="914400" y="1583196"/>
            <a:ext cx="10363200" cy="2950304"/>
          </a:xfrm>
        </p:spPr>
        <p:txBody>
          <a:bodyPr/>
          <a:lstStyle/>
          <a:p>
            <a:r>
              <a:rPr lang="en-US" sz="1400" b="0" i="0" u="none" strike="noStrike" baseline="0" dirty="0">
                <a:solidFill>
                  <a:srgbClr val="000000"/>
                </a:solidFill>
                <a:latin typeface="Arial" panose="020B0604020202020204" pitchFamily="34" charset="0"/>
              </a:rPr>
              <a:t>The organization’s Quality Management System shall include Management of Human Factors in its processes (5.1.1.1) including: </a:t>
            </a:r>
          </a:p>
          <a:p>
            <a:pPr marL="285750" indent="-285750">
              <a:buFont typeface="Arial" panose="020B0604020202020204" pitchFamily="34" charset="0"/>
              <a:buChar char="•"/>
            </a:pPr>
            <a:r>
              <a:rPr lang="en-US" sz="1400" b="0" i="0" u="none" strike="noStrike" baseline="0" dirty="0">
                <a:solidFill>
                  <a:srgbClr val="000000"/>
                </a:solidFill>
                <a:latin typeface="Arial" panose="020B0604020202020204" pitchFamily="34" charset="0"/>
              </a:rPr>
              <a:t>Training of employees.</a:t>
            </a:r>
          </a:p>
          <a:p>
            <a:pPr marL="285750" indent="-285750">
              <a:buFont typeface="Arial" panose="020B0604020202020204" pitchFamily="34" charset="0"/>
              <a:buChar char="•"/>
            </a:pPr>
            <a:r>
              <a:rPr lang="en-US" sz="1400" b="0" i="0" u="none" strike="noStrike" baseline="0" dirty="0">
                <a:solidFill>
                  <a:srgbClr val="000000"/>
                </a:solidFill>
                <a:latin typeface="Arial" panose="020B0604020202020204" pitchFamily="34" charset="0"/>
              </a:rPr>
              <a:t>An open reporting culture, encouraging the sharing of mistakes without fear of retribution.</a:t>
            </a:r>
          </a:p>
          <a:p>
            <a:pPr marL="285750" indent="-285750">
              <a:buFont typeface="Arial" panose="020B0604020202020204" pitchFamily="34" charset="0"/>
              <a:buChar char="•"/>
            </a:pPr>
            <a:r>
              <a:rPr lang="en-US" sz="1400" b="0" i="0" u="none" strike="noStrike" baseline="0" dirty="0">
                <a:solidFill>
                  <a:srgbClr val="000000"/>
                </a:solidFill>
                <a:latin typeface="Arial" panose="020B0604020202020204" pitchFamily="34" charset="0"/>
              </a:rPr>
              <a:t>Considering Human Factors in investigations. </a:t>
            </a:r>
          </a:p>
          <a:p>
            <a:pPr marL="285750" indent="-285750">
              <a:buFont typeface="Arial" panose="020B0604020202020204" pitchFamily="34" charset="0"/>
              <a:buChar char="•"/>
            </a:pPr>
            <a:r>
              <a:rPr lang="en-US" sz="1400" b="0" i="0" u="none" strike="noStrike" baseline="0" dirty="0">
                <a:solidFill>
                  <a:srgbClr val="000000"/>
                </a:solidFill>
                <a:latin typeface="Arial" panose="020B0604020202020204" pitchFamily="34" charset="0"/>
              </a:rPr>
              <a:t>Considering Human Factors in the reporting of performance and identifying improvement plans. </a:t>
            </a:r>
          </a:p>
          <a:p>
            <a:r>
              <a:rPr lang="en-US" sz="1400" b="0" i="0" u="none" strike="noStrike" baseline="0" dirty="0">
                <a:solidFill>
                  <a:srgbClr val="000000"/>
                </a:solidFill>
                <a:latin typeface="Arial" panose="020B0604020202020204" pitchFamily="34" charset="0"/>
              </a:rPr>
              <a:t>Human Factors should be an integrated part of product and service design, manufacturing/assembly, and product servicing. </a:t>
            </a:r>
          </a:p>
          <a:p>
            <a:r>
              <a:rPr lang="en-US" sz="1200" b="0" i="0" u="none" strike="noStrike" baseline="0" dirty="0">
                <a:solidFill>
                  <a:srgbClr val="000000"/>
                </a:solidFill>
                <a:latin typeface="Arial" panose="020B0604020202020204" pitchFamily="34" charset="0"/>
              </a:rPr>
              <a:t>NOTE: For details on the deployment of Human Factors within the organization, see RM13010. </a:t>
            </a:r>
            <a:endParaRPr lang="en-US" sz="1200" dirty="0"/>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899851455"/>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4400" y="4138854"/>
            <a:ext cx="10363200" cy="2719146"/>
          </a:xfrm>
        </p:spPr>
        <p:txBody>
          <a:bodyPr>
            <a:normAutofit fontScale="77500" lnSpcReduction="20000"/>
          </a:bodyPr>
          <a:lstStyle/>
          <a:p>
            <a:r>
              <a:rPr lang="en-US" sz="1400" dirty="0">
                <a:solidFill>
                  <a:schemeClr val="bg2">
                    <a:lumMod val="50000"/>
                  </a:schemeClr>
                </a:solidFill>
              </a:rPr>
              <a:t>All or some phases of APQP are applicable to a: </a:t>
            </a:r>
          </a:p>
          <a:p>
            <a:pPr lvl="1"/>
            <a:r>
              <a:rPr lang="en-US" sz="1400" dirty="0">
                <a:solidFill>
                  <a:schemeClr val="bg2">
                    <a:lumMod val="50000"/>
                  </a:schemeClr>
                </a:solidFill>
              </a:rPr>
              <a:t>New product design or change to design. </a:t>
            </a:r>
          </a:p>
          <a:p>
            <a:pPr lvl="1"/>
            <a:r>
              <a:rPr lang="en-US" sz="1400" dirty="0">
                <a:solidFill>
                  <a:schemeClr val="bg2">
                    <a:lumMod val="50000"/>
                  </a:schemeClr>
                </a:solidFill>
              </a:rPr>
              <a:t>New or change to production location or source producing the product. </a:t>
            </a:r>
          </a:p>
          <a:p>
            <a:pPr lvl="1"/>
            <a:r>
              <a:rPr lang="en-US" sz="1400" dirty="0">
                <a:solidFill>
                  <a:schemeClr val="bg2">
                    <a:lumMod val="50000"/>
                  </a:schemeClr>
                </a:solidFill>
              </a:rPr>
              <a:t>New process or process change unless process change is negligible. </a:t>
            </a:r>
          </a:p>
          <a:p>
            <a:pPr marL="0" indent="0">
              <a:buNone/>
            </a:pPr>
            <a:r>
              <a:rPr lang="en-US" sz="1400" dirty="0">
                <a:solidFill>
                  <a:schemeClr val="bg2">
                    <a:lumMod val="50000"/>
                  </a:schemeClr>
                </a:solidFill>
              </a:rPr>
              <a:t>NOTE: Examples of negligible process change include: </a:t>
            </a:r>
          </a:p>
          <a:p>
            <a:r>
              <a:rPr lang="en-US" sz="1400" dirty="0">
                <a:solidFill>
                  <a:schemeClr val="bg2">
                    <a:lumMod val="50000"/>
                  </a:schemeClr>
                </a:solidFill>
              </a:rPr>
              <a:t>Change that does not have the potential to impact the performance of the process (Quality, cycle time). </a:t>
            </a:r>
          </a:p>
          <a:p>
            <a:r>
              <a:rPr lang="en-US" sz="1400" dirty="0">
                <a:solidFill>
                  <a:schemeClr val="bg2">
                    <a:lumMod val="50000"/>
                  </a:schemeClr>
                </a:solidFill>
              </a:rPr>
              <a:t>Change of tooling that is not Specific to Process and an equivalent. </a:t>
            </a:r>
          </a:p>
          <a:p>
            <a:r>
              <a:rPr lang="en-US" sz="1400" dirty="0">
                <a:solidFill>
                  <a:schemeClr val="bg2">
                    <a:lumMod val="50000"/>
                  </a:schemeClr>
                </a:solidFill>
              </a:rPr>
              <a:t>Change that does not impact process stages that control or monitor KCs. </a:t>
            </a:r>
          </a:p>
          <a:p>
            <a:r>
              <a:rPr lang="en-US" sz="1400" dirty="0">
                <a:solidFill>
                  <a:schemeClr val="bg2">
                    <a:lumMod val="50000"/>
                  </a:schemeClr>
                </a:solidFill>
              </a:rPr>
              <a:t>Change that does not require a change to inspection/test methods. </a:t>
            </a:r>
          </a:p>
          <a:p>
            <a:r>
              <a:rPr lang="en-US" sz="1400" dirty="0">
                <a:solidFill>
                  <a:schemeClr val="bg2">
                    <a:lumMod val="50000"/>
                  </a:schemeClr>
                </a:solidFill>
              </a:rPr>
              <a:t>Change that does not introduce additional or alternative processing. </a:t>
            </a:r>
          </a:p>
          <a:p>
            <a:r>
              <a:rPr lang="en-US" sz="1400" dirty="0">
                <a:solidFill>
                  <a:schemeClr val="bg2">
                    <a:lumMod val="50000"/>
                  </a:schemeClr>
                </a:solidFill>
              </a:rPr>
              <a:t>All paragraphs applicable to PPAP apply, unless otherwise stated</a:t>
            </a:r>
          </a:p>
          <a:p>
            <a:endParaRPr lang="en-US" sz="14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25794" y="720146"/>
            <a:ext cx="10363200" cy="264106"/>
          </a:xfrm>
        </p:spPr>
        <p:txBody>
          <a:bodyPr/>
          <a:lstStyle/>
          <a:p>
            <a:r>
              <a:rPr lang="en-US" sz="1800" dirty="0"/>
              <a:t>13.3 Scope (APQP)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25794" y="1142146"/>
            <a:ext cx="10363200" cy="2838813"/>
          </a:xfrm>
        </p:spPr>
        <p:txBody>
          <a:bodyPr/>
          <a:lstStyle/>
          <a:p>
            <a:r>
              <a:rPr lang="en-US" sz="1400" dirty="0">
                <a:hlinkClick r:id="rId2"/>
              </a:rPr>
              <a:t>All or some phases of APQP are applicable to a</a:t>
            </a:r>
            <a:r>
              <a:rPr lang="en-US" sz="1400" dirty="0"/>
              <a:t>:</a:t>
            </a:r>
          </a:p>
          <a:p>
            <a:pPr marL="285750" indent="-285750">
              <a:buFont typeface="Arial" panose="020B0604020202020204" pitchFamily="34" charset="0"/>
              <a:buChar char="•"/>
            </a:pPr>
            <a:r>
              <a:rPr lang="en-US" sz="1400" dirty="0">
                <a:solidFill>
                  <a:schemeClr val="tx1"/>
                </a:solidFill>
              </a:rPr>
              <a:t>New product design or change to design.</a:t>
            </a:r>
          </a:p>
          <a:p>
            <a:pPr marL="285750" indent="-285750">
              <a:buFont typeface="Arial" panose="020B0604020202020204" pitchFamily="34" charset="0"/>
              <a:buChar char="•"/>
            </a:pPr>
            <a:r>
              <a:rPr lang="en-US" sz="1400" dirty="0">
                <a:solidFill>
                  <a:schemeClr val="tx1"/>
                </a:solidFill>
              </a:rPr>
              <a:t>New or change to production location or source producing the product.</a:t>
            </a:r>
          </a:p>
          <a:p>
            <a:pPr marL="285750" indent="-285750">
              <a:buFont typeface="Arial" panose="020B0604020202020204" pitchFamily="34" charset="0"/>
              <a:buChar char="•"/>
            </a:pPr>
            <a:r>
              <a:rPr lang="en-US" sz="1400" dirty="0">
                <a:solidFill>
                  <a:schemeClr val="tx1"/>
                </a:solidFill>
              </a:rPr>
              <a:t>New process or process change unless process change is negligible.</a:t>
            </a:r>
          </a:p>
          <a:p>
            <a:pPr marL="285750" indent="-285750">
              <a:buFont typeface="Arial" panose="020B0604020202020204" pitchFamily="34" charset="0"/>
              <a:buChar char="•"/>
            </a:pPr>
            <a:r>
              <a:rPr lang="en-US" sz="1400" b="0" i="0" u="none" strike="noStrike" baseline="0" dirty="0">
                <a:solidFill>
                  <a:schemeClr val="tx1"/>
                </a:solidFill>
                <a:latin typeface="Arial" panose="020B0604020202020204" pitchFamily="34" charset="0"/>
              </a:rPr>
              <a:t>Change of tooling that is not Specific to Process and an equivalent. </a:t>
            </a:r>
          </a:p>
          <a:p>
            <a:pPr marL="971550" lvl="1" indent="-285750"/>
            <a:r>
              <a:rPr lang="en-US" sz="1400" b="0" i="0" u="none" strike="noStrike" baseline="0" dirty="0">
                <a:latin typeface="Arial" panose="020B0604020202020204" pitchFamily="34" charset="0"/>
              </a:rPr>
              <a:t>Change that does not impact process stages that control or monitor KCs. </a:t>
            </a:r>
          </a:p>
          <a:p>
            <a:pPr marL="971550" lvl="1" indent="-285750"/>
            <a:r>
              <a:rPr lang="en-US" sz="1400" b="0" i="0" u="none" strike="noStrike" baseline="0" dirty="0">
                <a:latin typeface="Arial" panose="020B0604020202020204" pitchFamily="34" charset="0"/>
              </a:rPr>
              <a:t>Change that does not require a change to inspection/test methods. </a:t>
            </a:r>
          </a:p>
          <a:p>
            <a:pPr marL="971550" lvl="1" indent="-285750"/>
            <a:r>
              <a:rPr lang="en-US" sz="1400" b="0" i="0" u="none" strike="noStrike" baseline="0" dirty="0">
                <a:latin typeface="Arial" panose="020B0604020202020204" pitchFamily="34" charset="0"/>
              </a:rPr>
              <a:t>Change that does not introduce additional or alternative processing. </a:t>
            </a:r>
          </a:p>
          <a:p>
            <a:pPr marL="285750" indent="-285750"/>
            <a:r>
              <a:rPr lang="en-US" sz="1400" b="0" i="0" u="none" strike="noStrike" baseline="0" dirty="0">
                <a:solidFill>
                  <a:schemeClr val="tx1"/>
                </a:solidFill>
                <a:latin typeface="Arial" panose="020B0604020202020204" pitchFamily="34" charset="0"/>
              </a:rPr>
              <a:t>All paragraphs applicable to PPAP apply, unless otherwise stated. </a:t>
            </a:r>
          </a:p>
          <a:p>
            <a:endParaRPr lang="en-US" sz="1400" dirty="0"/>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285375062"/>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F80DD-A7F5-453E-9307-196C4CB1E834}"/>
              </a:ext>
            </a:extLst>
          </p:cNvPr>
          <p:cNvSpPr>
            <a:spLocks noGrp="1"/>
          </p:cNvSpPr>
          <p:nvPr>
            <p:ph type="title"/>
          </p:nvPr>
        </p:nvSpPr>
        <p:spPr/>
        <p:txBody>
          <a:bodyPr/>
          <a:lstStyle/>
          <a:p>
            <a:r>
              <a:rPr lang="en-US" dirty="0"/>
              <a:t>Chapter B</a:t>
            </a:r>
          </a:p>
        </p:txBody>
      </p:sp>
      <p:sp>
        <p:nvSpPr>
          <p:cNvPr id="3" name="Text Placeholder 2">
            <a:extLst>
              <a:ext uri="{FF2B5EF4-FFF2-40B4-BE49-F238E27FC236}">
                <a16:creationId xmlns:a16="http://schemas.microsoft.com/office/drawing/2014/main" id="{20FFB19F-5781-48CD-B9A3-B1796AC6961E}"/>
              </a:ext>
            </a:extLst>
          </p:cNvPr>
          <p:cNvSpPr>
            <a:spLocks noGrp="1"/>
          </p:cNvSpPr>
          <p:nvPr>
            <p:ph type="body" sz="quarter" idx="10"/>
          </p:nvPr>
        </p:nvSpPr>
        <p:spPr/>
        <p:txBody>
          <a:bodyPr/>
          <a:lstStyle/>
          <a:p>
            <a:r>
              <a:rPr lang="en-US" dirty="0"/>
              <a:t>16 – ADVANCED PRODUCT QUALITY PLANNING (APQP) REQUIREMENTS</a:t>
            </a:r>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1"/>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254504553"/>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3925229"/>
            <a:ext cx="10363200" cy="1983444"/>
          </a:xfrm>
        </p:spPr>
        <p:txBody>
          <a:bodyPr>
            <a:normAutofit lnSpcReduction="10000"/>
          </a:bodyPr>
          <a:lstStyle/>
          <a:p>
            <a:r>
              <a:rPr lang="en-US" sz="2000" dirty="0">
                <a:solidFill>
                  <a:schemeClr val="bg2">
                    <a:lumMod val="50000"/>
                  </a:schemeClr>
                </a:solidFill>
              </a:rPr>
              <a:t>Has the organization: </a:t>
            </a:r>
          </a:p>
          <a:p>
            <a:pPr lvl="1"/>
            <a:r>
              <a:rPr lang="en-US" sz="1800" dirty="0">
                <a:solidFill>
                  <a:schemeClr val="bg2">
                    <a:lumMod val="50000"/>
                  </a:schemeClr>
                </a:solidFill>
              </a:rPr>
              <a:t>Established a documented procedure, to comply with AESQ APQP and PPAP requirements (16.1.1.)? </a:t>
            </a:r>
          </a:p>
          <a:p>
            <a:pPr marL="0" indent="0">
              <a:buNone/>
            </a:pPr>
            <a:r>
              <a:rPr lang="en-US" sz="1600" i="1" dirty="0">
                <a:solidFill>
                  <a:schemeClr val="bg2">
                    <a:lumMod val="50000"/>
                  </a:schemeClr>
                </a:solidFill>
              </a:rPr>
              <a:t>NOTE: AESQ APQP and PPAP Flow (see, Figure 3) provides a model for an organization’s procedure?</a:t>
            </a:r>
          </a:p>
          <a:p>
            <a:pPr lvl="1"/>
            <a:r>
              <a:rPr lang="en-US" sz="1800" dirty="0">
                <a:solidFill>
                  <a:schemeClr val="bg2">
                    <a:lumMod val="50000"/>
                  </a:schemeClr>
                </a:solidFill>
              </a:rPr>
              <a:t>Applied Supply Chain Risk Management process (18) and provide results, unless otherwise specified by the customer, (16.1.5)?</a:t>
            </a:r>
          </a:p>
          <a:p>
            <a:endParaRPr lang="en-US" sz="20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16.1.6 APQP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605775"/>
            <a:ext cx="10363200" cy="261125"/>
          </a:xfrm>
        </p:spPr>
        <p:txBody>
          <a:bodyPr/>
          <a:lstStyle/>
          <a:p>
            <a:r>
              <a:rPr lang="en-US" sz="2000" dirty="0">
                <a:solidFill>
                  <a:schemeClr val="tx1"/>
                </a:solidFill>
              </a:rPr>
              <a:t>The organization shall:</a:t>
            </a:r>
          </a:p>
          <a:p>
            <a:pPr marL="342900" indent="-342900">
              <a:buFont typeface="Arial" panose="020B0604020202020204" pitchFamily="34" charset="0"/>
              <a:buChar char="•"/>
            </a:pPr>
            <a:r>
              <a:rPr lang="en-US" sz="2000" dirty="0">
                <a:solidFill>
                  <a:schemeClr val="tx1"/>
                </a:solidFill>
              </a:rPr>
              <a:t>Establish a documented procedure, to comply with AESQ APQP and PPAP requirements (16.1.1.).</a:t>
            </a:r>
          </a:p>
          <a:p>
            <a:pPr marL="342900" indent="-342900">
              <a:buFont typeface="Arial" panose="020B0604020202020204" pitchFamily="34" charset="0"/>
              <a:buChar char="•"/>
            </a:pPr>
            <a:r>
              <a:rPr lang="en-US" sz="2000" dirty="0">
                <a:solidFill>
                  <a:schemeClr val="tx1"/>
                </a:solidFill>
              </a:rPr>
              <a:t>Apply Supply Chain Risk Management process (18) and provide result, unless otherwise specified by the customer, (16.1.5).</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096554703"/>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D11D0D38-1E95-4D5A-9486-07D5097569EC}"/>
              </a:ext>
            </a:extLst>
          </p:cNvPr>
          <p:cNvPicPr>
            <a:picLocks noGrp="1" noChangeAspect="1"/>
          </p:cNvPicPr>
          <p:nvPr>
            <p:ph sz="quarter" idx="16"/>
          </p:nvPr>
        </p:nvPicPr>
        <p:blipFill>
          <a:blip r:embed="rId2"/>
          <a:stretch>
            <a:fillRect/>
          </a:stretch>
        </p:blipFill>
        <p:spPr>
          <a:xfrm>
            <a:off x="945370" y="3517440"/>
            <a:ext cx="5094973" cy="2864338"/>
          </a:xfrm>
        </p:spPr>
      </p:pic>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791737"/>
            <a:ext cx="10363200" cy="661695"/>
          </a:xfrm>
        </p:spPr>
        <p:txBody>
          <a:bodyPr/>
          <a:lstStyle/>
          <a:p>
            <a:r>
              <a:rPr lang="en-US" sz="1600" dirty="0"/>
              <a:t>16.1.7 APQP and PPAP Flow and APQP and PPAP Timing Plan illustrations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38146"/>
            <a:ext cx="10363200" cy="528755"/>
          </a:xfrm>
        </p:spPr>
        <p:txBody>
          <a:bodyPr/>
          <a:lstStyle/>
          <a:p>
            <a:r>
              <a:rPr lang="en-US" sz="1600" dirty="0">
                <a:solidFill>
                  <a:schemeClr val="tx1"/>
                </a:solidFill>
              </a:rPr>
              <a:t>The APQP and PPAP Flow (see Figure 3) describes a customer/supplier management process for any product and APQP and PPAP. This is harmonized with 9145, using - AESQ PPAP Events, (a development of those found within 9145) and APQP and PPAP Timing (see Figure 4) which develops the conceptual Illustration found within 9145.</a:t>
            </a:r>
          </a:p>
          <a:p>
            <a:r>
              <a:rPr lang="en-US" sz="1600" dirty="0">
                <a:solidFill>
                  <a:schemeClr val="tx1"/>
                </a:solidFill>
              </a:rPr>
              <a:t>A description of PPAP events are defined in Table 10, see RM13145, which provides detail on both the APQP and PPAP Flow and APQP and PPAP Timing Plan.</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pic>
        <p:nvPicPr>
          <p:cNvPr id="10" name="Picture 9">
            <a:extLst>
              <a:ext uri="{FF2B5EF4-FFF2-40B4-BE49-F238E27FC236}">
                <a16:creationId xmlns:a16="http://schemas.microsoft.com/office/drawing/2014/main" id="{A8D98F93-C80C-4519-8660-017908DA6192}"/>
              </a:ext>
            </a:extLst>
          </p:cNvPr>
          <p:cNvPicPr>
            <a:picLocks noChangeAspect="1"/>
          </p:cNvPicPr>
          <p:nvPr/>
        </p:nvPicPr>
        <p:blipFill>
          <a:blip r:embed="rId3"/>
          <a:stretch>
            <a:fillRect/>
          </a:stretch>
        </p:blipFill>
        <p:spPr>
          <a:xfrm>
            <a:off x="6382783" y="3135889"/>
            <a:ext cx="5041808" cy="3627440"/>
          </a:xfrm>
          <a:prstGeom prst="rect">
            <a:avLst/>
          </a:prstGeom>
        </p:spPr>
      </p:pic>
    </p:spTree>
    <p:extLst>
      <p:ext uri="{BB962C8B-B14F-4D97-AF65-F5344CB8AC3E}">
        <p14:creationId xmlns:p14="http://schemas.microsoft.com/office/powerpoint/2010/main" val="3533920086"/>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80B86A35-CDEE-4D33-A131-9BD8D11B289C}"/>
              </a:ext>
            </a:extLst>
          </p:cNvPr>
          <p:cNvPicPr>
            <a:picLocks noGrp="1" noChangeAspect="1"/>
          </p:cNvPicPr>
          <p:nvPr>
            <p:ph sz="quarter" idx="16"/>
          </p:nvPr>
        </p:nvPicPr>
        <p:blipFill>
          <a:blip r:embed="rId2"/>
          <a:stretch>
            <a:fillRect/>
          </a:stretch>
        </p:blipFill>
        <p:spPr>
          <a:xfrm>
            <a:off x="3946358" y="1193180"/>
            <a:ext cx="4437246" cy="5598159"/>
          </a:xfrm>
        </p:spPr>
      </p:pic>
      <p:sp>
        <p:nvSpPr>
          <p:cNvPr id="3" name="Title 2">
            <a:extLst>
              <a:ext uri="{FF2B5EF4-FFF2-40B4-BE49-F238E27FC236}">
                <a16:creationId xmlns:a16="http://schemas.microsoft.com/office/drawing/2014/main" id="{D04FF300-E32D-4884-A407-E9842A7ECE68}"/>
              </a:ext>
            </a:extLst>
          </p:cNvPr>
          <p:cNvSpPr>
            <a:spLocks noGrp="1"/>
          </p:cNvSpPr>
          <p:nvPr>
            <p:ph type="title"/>
          </p:nvPr>
        </p:nvSpPr>
        <p:spPr>
          <a:xfrm>
            <a:off x="914400" y="724829"/>
            <a:ext cx="10363200" cy="468351"/>
          </a:xfrm>
        </p:spPr>
        <p:txBody>
          <a:bodyPr/>
          <a:lstStyle/>
          <a:p>
            <a:r>
              <a:rPr lang="en-US" sz="2800" dirty="0"/>
              <a:t>16.1.7 Continued</a:t>
            </a:r>
          </a:p>
        </p:txBody>
      </p:sp>
      <p:sp>
        <p:nvSpPr>
          <p:cNvPr id="5" name="Footer Placeholder 4">
            <a:extLst>
              <a:ext uri="{FF2B5EF4-FFF2-40B4-BE49-F238E27FC236}">
                <a16:creationId xmlns:a16="http://schemas.microsoft.com/office/drawing/2014/main" id="{B2030917-383D-4E9A-9D78-7882525A8A44}"/>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488506404"/>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FFC9EBF-55B1-4D4A-A443-D19E8A18A6B1}"/>
              </a:ext>
            </a:extLst>
          </p:cNvPr>
          <p:cNvSpPr>
            <a:spLocks noGrp="1"/>
          </p:cNvSpPr>
          <p:nvPr>
            <p:ph sz="quarter" idx="16"/>
          </p:nvPr>
        </p:nvSpPr>
        <p:spPr>
          <a:xfrm>
            <a:off x="912532" y="1453432"/>
            <a:ext cx="10363200" cy="4455242"/>
          </a:xfrm>
        </p:spPr>
        <p:txBody>
          <a:bodyPr/>
          <a:lstStyle/>
          <a:p>
            <a:endParaRPr lang="en-US" sz="2000" dirty="0"/>
          </a:p>
          <a:p>
            <a:r>
              <a:rPr lang="en-US" sz="2000" dirty="0">
                <a:solidFill>
                  <a:schemeClr val="tx1"/>
                </a:solidFill>
              </a:rPr>
              <a:t>The APQP and PPAP Flow describes a customer/supplier management process for any product and APQP and PPAP. This is harmonized with 9145, using - AESQ PPAP Events, (a development of those found within 9145) and APQP and PPAP Timing which develops the conceptual Illustration found within 9145. </a:t>
            </a:r>
          </a:p>
          <a:p>
            <a:pPr marL="0" indent="0">
              <a:buNone/>
            </a:pPr>
            <a:r>
              <a:rPr lang="en-US" sz="2000" i="1" dirty="0">
                <a:solidFill>
                  <a:schemeClr val="tx1"/>
                </a:solidFill>
              </a:rPr>
              <a:t>Note: A description of PPAP events are defined in Table 10, see RM13145, which provides detail on both the APQP and PPAP Flow and APQP and PPAP Timing Plan.</a:t>
            </a:r>
          </a:p>
          <a:p>
            <a:endParaRPr lang="en-US" dirty="0"/>
          </a:p>
        </p:txBody>
      </p:sp>
      <p:sp>
        <p:nvSpPr>
          <p:cNvPr id="3" name="Title 2">
            <a:extLst>
              <a:ext uri="{FF2B5EF4-FFF2-40B4-BE49-F238E27FC236}">
                <a16:creationId xmlns:a16="http://schemas.microsoft.com/office/drawing/2014/main" id="{F2CECCB6-9FB4-40B8-8336-BF8BF358AFB4}"/>
              </a:ext>
            </a:extLst>
          </p:cNvPr>
          <p:cNvSpPr>
            <a:spLocks noGrp="1"/>
          </p:cNvSpPr>
          <p:nvPr>
            <p:ph type="title"/>
          </p:nvPr>
        </p:nvSpPr>
        <p:spPr/>
        <p:txBody>
          <a:bodyPr/>
          <a:lstStyle/>
          <a:p>
            <a:r>
              <a:rPr lang="en-US" sz="2800" dirty="0"/>
              <a:t>16.1.7 Continued</a:t>
            </a:r>
          </a:p>
        </p:txBody>
      </p:sp>
      <p:sp>
        <p:nvSpPr>
          <p:cNvPr id="5" name="Footer Placeholder 4">
            <a:extLst>
              <a:ext uri="{FF2B5EF4-FFF2-40B4-BE49-F238E27FC236}">
                <a16:creationId xmlns:a16="http://schemas.microsoft.com/office/drawing/2014/main" id="{E273BB20-E6D2-4F44-8962-B783D5B990C7}"/>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588316953"/>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505092"/>
            <a:ext cx="10363200" cy="1403581"/>
          </a:xfrm>
        </p:spPr>
        <p:txBody>
          <a:bodyPr>
            <a:normAutofit/>
          </a:bodyPr>
          <a:lstStyle/>
          <a:p>
            <a:r>
              <a:rPr lang="en-US" sz="1800" dirty="0">
                <a:solidFill>
                  <a:schemeClr val="bg2">
                    <a:lumMod val="50000"/>
                  </a:schemeClr>
                </a:solidFill>
              </a:rPr>
              <a:t>Does the organization: </a:t>
            </a:r>
          </a:p>
          <a:p>
            <a:pPr lvl="1"/>
            <a:r>
              <a:rPr lang="en-US" sz="1800" dirty="0">
                <a:solidFill>
                  <a:schemeClr val="bg2">
                    <a:lumMod val="50000"/>
                  </a:schemeClr>
                </a:solidFill>
              </a:rPr>
              <a:t>Account for Supply Chain Risk Management Process (18) when developing and managing the plan? </a:t>
            </a:r>
          </a:p>
          <a:p>
            <a:pPr lvl="1"/>
            <a:r>
              <a:rPr lang="en-US" sz="1800" dirty="0">
                <a:solidFill>
                  <a:schemeClr val="bg2">
                    <a:lumMod val="50000"/>
                  </a:schemeClr>
                </a:solidFill>
              </a:rPr>
              <a:t>Develop metrics that monitor progress and satisfaction of APQP and PPAP Events, (16.2)?</a:t>
            </a:r>
          </a:p>
          <a:p>
            <a:endParaRPr lang="en-US" sz="18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000" dirty="0"/>
              <a:t>16.2.1 Advanced Product Quality Planning Project Management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p:txBody>
          <a:bodyPr/>
          <a:lstStyle/>
          <a:p>
            <a:endParaRPr lang="en-US" sz="1800" dirty="0"/>
          </a:p>
          <a:p>
            <a:r>
              <a:rPr lang="en-US" sz="2000" dirty="0">
                <a:solidFill>
                  <a:schemeClr val="tx1"/>
                </a:solidFill>
              </a:rPr>
              <a:t>The organization shall:</a:t>
            </a:r>
          </a:p>
          <a:p>
            <a:pPr marL="342900" indent="-342900">
              <a:buFont typeface="Arial" panose="020B0604020202020204" pitchFamily="34" charset="0"/>
              <a:buChar char="•"/>
            </a:pPr>
            <a:r>
              <a:rPr lang="en-US" sz="2000" dirty="0">
                <a:solidFill>
                  <a:schemeClr val="tx1"/>
                </a:solidFill>
              </a:rPr>
              <a:t>Account for Supply Chain Risk Management Process (18) when developing and managing the plan.</a:t>
            </a:r>
          </a:p>
          <a:p>
            <a:pPr marL="342900" indent="-342900">
              <a:buFont typeface="Arial" panose="020B0604020202020204" pitchFamily="34" charset="0"/>
              <a:buChar char="•"/>
            </a:pPr>
            <a:r>
              <a:rPr lang="en-US" sz="2000" dirty="0">
                <a:solidFill>
                  <a:schemeClr val="tx1"/>
                </a:solidFill>
              </a:rPr>
              <a:t>Develop metrics that monitor progress and satisfaction of APQP and PPAP Events, (16.2).</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857662204"/>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3969834"/>
            <a:ext cx="10363200" cy="1938839"/>
          </a:xfrm>
        </p:spPr>
        <p:txBody>
          <a:bodyPr>
            <a:normAutofit/>
          </a:bodyPr>
          <a:lstStyle/>
          <a:p>
            <a:r>
              <a:rPr lang="en-US" dirty="0">
                <a:solidFill>
                  <a:schemeClr val="bg2">
                    <a:lumMod val="50000"/>
                  </a:schemeClr>
                </a:solidFill>
              </a:rPr>
              <a:t>Does the organization:</a:t>
            </a:r>
          </a:p>
          <a:p>
            <a:pPr lvl="1"/>
            <a:r>
              <a:rPr lang="en-US" sz="2000" dirty="0">
                <a:solidFill>
                  <a:schemeClr val="bg2">
                    <a:lumMod val="50000"/>
                  </a:schemeClr>
                </a:solidFill>
              </a:rPr>
              <a:t>Account for Supply Chain Risk Management Process (18) when developing s Project Plan?</a:t>
            </a:r>
          </a:p>
          <a:p>
            <a:endParaRPr lang="en-US"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81000"/>
          </a:xfrm>
        </p:spPr>
        <p:txBody>
          <a:bodyPr/>
          <a:lstStyle/>
          <a:p>
            <a:r>
              <a:rPr lang="en-US" sz="2400" dirty="0"/>
              <a:t>16.3.5 Phase 1 – Planning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06115" y="1421980"/>
            <a:ext cx="10363200" cy="381000"/>
          </a:xfrm>
        </p:spPr>
        <p:txBody>
          <a:bodyPr/>
          <a:lstStyle/>
          <a:p>
            <a:endParaRPr lang="en-US" dirty="0">
              <a:solidFill>
                <a:schemeClr val="tx1"/>
              </a:solidFill>
            </a:endParaRPr>
          </a:p>
          <a:p>
            <a:r>
              <a:rPr lang="en-US" sz="2000" dirty="0">
                <a:solidFill>
                  <a:schemeClr val="tx1"/>
                </a:solidFill>
              </a:rPr>
              <a:t>The organization shall:</a:t>
            </a:r>
          </a:p>
          <a:p>
            <a:pPr marL="342900" indent="-342900">
              <a:buFont typeface="Arial" panose="020B0604020202020204" pitchFamily="34" charset="0"/>
              <a:buChar char="•"/>
            </a:pPr>
            <a:r>
              <a:rPr lang="en-US" sz="2000" dirty="0">
                <a:solidFill>
                  <a:schemeClr val="tx1"/>
                </a:solidFill>
              </a:rPr>
              <a:t>Account for Supply Chain Risk Management Process (18) when developing Project Plan.</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825919323"/>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3869472"/>
            <a:ext cx="10363200" cy="2039201"/>
          </a:xfrm>
        </p:spPr>
        <p:txBody>
          <a:bodyPr>
            <a:normAutofit/>
          </a:bodyPr>
          <a:lstStyle/>
          <a:p>
            <a:r>
              <a:rPr lang="en-US" sz="2000" dirty="0">
                <a:solidFill>
                  <a:schemeClr val="bg2">
                    <a:lumMod val="50000"/>
                  </a:schemeClr>
                </a:solidFill>
              </a:rPr>
              <a:t>Does the organization:</a:t>
            </a:r>
          </a:p>
          <a:p>
            <a:pPr lvl="1"/>
            <a:r>
              <a:rPr lang="en-US" sz="1800" dirty="0">
                <a:solidFill>
                  <a:schemeClr val="bg2">
                    <a:lumMod val="50000"/>
                  </a:schemeClr>
                </a:solidFill>
              </a:rPr>
              <a:t>Use Design FMEA, to satisfy Design Risk Analysis?</a:t>
            </a:r>
          </a:p>
          <a:p>
            <a:pPr marL="0" indent="0">
              <a:buNone/>
            </a:pPr>
            <a:r>
              <a:rPr lang="en-US" sz="1800" i="1" dirty="0">
                <a:solidFill>
                  <a:schemeClr val="bg2">
                    <a:lumMod val="50000"/>
                  </a:schemeClr>
                </a:solidFill>
              </a:rPr>
              <a:t>Note: See RM13004 - Further Risk Analysis may be needed to assess safety and criticality. </a:t>
            </a:r>
          </a:p>
          <a:p>
            <a:endParaRPr lang="en-US" sz="20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400" dirty="0"/>
              <a:t>16.4.7 Phase 2 – Product Design and Development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637631"/>
            <a:ext cx="10363200" cy="381000"/>
          </a:xfrm>
        </p:spPr>
        <p:txBody>
          <a:bodyPr/>
          <a:lstStyle/>
          <a:p>
            <a:endParaRPr lang="en-US" dirty="0"/>
          </a:p>
          <a:p>
            <a:r>
              <a:rPr lang="en-US" sz="2000" dirty="0">
                <a:solidFill>
                  <a:schemeClr val="tx1"/>
                </a:solidFill>
              </a:rPr>
              <a:t>The organization shall:</a:t>
            </a:r>
          </a:p>
          <a:p>
            <a:pPr marL="342900" indent="-342900">
              <a:buFont typeface="Arial" panose="020B0604020202020204" pitchFamily="34" charset="0"/>
              <a:buChar char="•"/>
            </a:pPr>
            <a:r>
              <a:rPr lang="en-US" sz="2000" dirty="0">
                <a:solidFill>
                  <a:schemeClr val="tx1"/>
                </a:solidFill>
              </a:rPr>
              <a:t>Use Design FMEA, to satisfy Design Risk Analysis, see RM13004.</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4095746399"/>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1800" dirty="0"/>
              <a:t>16.5.10 Phase 3 – Process Design and Development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682639"/>
            <a:ext cx="10363200" cy="184262"/>
          </a:xfrm>
        </p:spPr>
        <p:txBody>
          <a:bodyPr/>
          <a:lstStyle/>
          <a:p>
            <a:r>
              <a:rPr lang="en-US" sz="1600" dirty="0">
                <a:solidFill>
                  <a:schemeClr val="tx1"/>
                </a:solidFill>
              </a:rPr>
              <a:t>The organization shall:</a:t>
            </a:r>
          </a:p>
          <a:p>
            <a:pPr marL="285750" indent="-285750">
              <a:buFont typeface="Arial" panose="020B0604020202020204" pitchFamily="34" charset="0"/>
              <a:buChar char="•"/>
            </a:pPr>
            <a:r>
              <a:rPr lang="en-US" sz="1600" dirty="0">
                <a:solidFill>
                  <a:schemeClr val="tx1"/>
                </a:solidFill>
              </a:rPr>
              <a:t>Conduct Process Flow Diagrams (PFDs), Process FMEA and Control Plans, (NOTE 1), see RM13004. These shall be completed for a specific part number. A Family or Group of parts approach is not allowed unless approved by the customer.</a:t>
            </a:r>
          </a:p>
          <a:p>
            <a:pPr marL="285750" indent="-285750">
              <a:buFont typeface="Arial" panose="020B0604020202020204" pitchFamily="34" charset="0"/>
              <a:buChar char="•"/>
            </a:pPr>
            <a:r>
              <a:rPr lang="en-US" sz="1600" dirty="0">
                <a:solidFill>
                  <a:schemeClr val="tx1"/>
                </a:solidFill>
              </a:rPr>
              <a:t>Account for Supply Chain Risk Management Process (18), when developing Production Preparation Plan.</a:t>
            </a:r>
          </a:p>
          <a:p>
            <a:pPr marL="285750" indent="-285750">
              <a:buFont typeface="Arial" panose="020B0604020202020204" pitchFamily="34" charset="0"/>
              <a:buChar char="•"/>
            </a:pPr>
            <a:r>
              <a:rPr lang="en-US" sz="1600" dirty="0">
                <a:solidFill>
                  <a:schemeClr val="tx1"/>
                </a:solidFill>
              </a:rPr>
              <a:t>Include all requirements of the Design Record when developing the inspection/test plan (Workstation documentation) and apply 100% inspection unless approval is obtained by the organization for an alternate inspection frequency (9.1.1.2), see RM13002.</a:t>
            </a:r>
          </a:p>
          <a:p>
            <a:pPr marL="285750" indent="-285750">
              <a:buFont typeface="Arial" panose="020B0604020202020204" pitchFamily="34" charset="0"/>
              <a:buChar char="•"/>
            </a:pPr>
            <a:r>
              <a:rPr lang="en-US" sz="1600" dirty="0">
                <a:solidFill>
                  <a:schemeClr val="tx1"/>
                </a:solidFill>
              </a:rPr>
              <a:t>Have developed a Prelaunch Control Plan, (18). when product verification, process validation and/or data capture activities are to take place.</a:t>
            </a:r>
          </a:p>
          <a:p>
            <a:pPr marL="285750" indent="-285750">
              <a:buFont typeface="Arial" panose="020B0604020202020204" pitchFamily="34" charset="0"/>
              <a:buChar char="•"/>
            </a:pPr>
            <a:r>
              <a:rPr lang="en-US" sz="1600" dirty="0">
                <a:solidFill>
                  <a:schemeClr val="tx1"/>
                </a:solidFill>
              </a:rPr>
              <a:t>Develop the associated MSA Plan, (NOTE 2), see RM13003 and RM13145.</a:t>
            </a:r>
          </a:p>
          <a:p>
            <a:pPr marL="285750" indent="-285750">
              <a:buFont typeface="Arial" panose="020B0604020202020204" pitchFamily="34" charset="0"/>
              <a:buChar char="•"/>
            </a:pPr>
            <a:r>
              <a:rPr lang="en-US" sz="1600" dirty="0">
                <a:solidFill>
                  <a:schemeClr val="tx1"/>
                </a:solidFill>
              </a:rPr>
              <a:t>Include the requirements of this paragraph when conducting a Production Readiness Review (PRR).</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4288861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F80DD-A7F5-453E-9307-196C4CB1E834}"/>
              </a:ext>
            </a:extLst>
          </p:cNvPr>
          <p:cNvSpPr>
            <a:spLocks noGrp="1"/>
          </p:cNvSpPr>
          <p:nvPr>
            <p:ph type="title"/>
          </p:nvPr>
        </p:nvSpPr>
        <p:spPr/>
        <p:txBody>
          <a:bodyPr/>
          <a:lstStyle/>
          <a:p>
            <a:r>
              <a:rPr lang="en-US" dirty="0"/>
              <a:t>Chapter A</a:t>
            </a:r>
          </a:p>
        </p:txBody>
      </p:sp>
      <p:sp>
        <p:nvSpPr>
          <p:cNvPr id="3" name="Text Placeholder 2">
            <a:extLst>
              <a:ext uri="{FF2B5EF4-FFF2-40B4-BE49-F238E27FC236}">
                <a16:creationId xmlns:a16="http://schemas.microsoft.com/office/drawing/2014/main" id="{20FFB19F-5781-48CD-B9A3-B1796AC6961E}"/>
              </a:ext>
            </a:extLst>
          </p:cNvPr>
          <p:cNvSpPr>
            <a:spLocks noGrp="1"/>
          </p:cNvSpPr>
          <p:nvPr>
            <p:ph type="body" sz="quarter" idx="10"/>
          </p:nvPr>
        </p:nvSpPr>
        <p:spPr/>
        <p:txBody>
          <a:bodyPr/>
          <a:lstStyle/>
          <a:p>
            <a:r>
              <a:rPr lang="en-US" dirty="0"/>
              <a:t>5 – Leadership </a:t>
            </a:r>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1"/>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814817428"/>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4400" y="1330326"/>
            <a:ext cx="10363200" cy="5049763"/>
          </a:xfrm>
        </p:spPr>
        <p:txBody>
          <a:bodyPr>
            <a:normAutofit/>
          </a:bodyPr>
          <a:lstStyle/>
          <a:p>
            <a:r>
              <a:rPr lang="en-US" sz="1600" dirty="0">
                <a:solidFill>
                  <a:schemeClr val="bg2">
                    <a:lumMod val="50000"/>
                  </a:schemeClr>
                </a:solidFill>
              </a:rPr>
              <a:t>Does the organization: </a:t>
            </a:r>
          </a:p>
          <a:p>
            <a:pPr lvl="1"/>
            <a:r>
              <a:rPr lang="en-US" sz="1600" dirty="0">
                <a:solidFill>
                  <a:schemeClr val="bg2">
                    <a:lumMod val="50000"/>
                  </a:schemeClr>
                </a:solidFill>
              </a:rPr>
              <a:t>Conduct Process Flow Diagrams (PFDs), Process FMEA and Control Plans, </a:t>
            </a:r>
          </a:p>
          <a:p>
            <a:pPr marL="0" indent="0">
              <a:buNone/>
            </a:pPr>
            <a:r>
              <a:rPr lang="en-US" sz="1600" i="1" dirty="0">
                <a:solidFill>
                  <a:schemeClr val="bg2">
                    <a:lumMod val="50000"/>
                  </a:schemeClr>
                </a:solidFill>
              </a:rPr>
              <a:t>Note: See RM13004. These shall be completed for a specific part number. A Family or Group of parts approach is not allowed unless approved by the customer. </a:t>
            </a:r>
          </a:p>
          <a:p>
            <a:pPr lvl="1"/>
            <a:r>
              <a:rPr lang="en-US" sz="1600" dirty="0">
                <a:solidFill>
                  <a:schemeClr val="bg2">
                    <a:lumMod val="50000"/>
                  </a:schemeClr>
                </a:solidFill>
              </a:rPr>
              <a:t>Account for Supply Chain Risk Management Process (18), when developing Production Preparation Plan. </a:t>
            </a:r>
          </a:p>
          <a:p>
            <a:pPr lvl="1"/>
            <a:r>
              <a:rPr lang="en-US" sz="1600" dirty="0">
                <a:solidFill>
                  <a:schemeClr val="bg2">
                    <a:lumMod val="50000"/>
                  </a:schemeClr>
                </a:solidFill>
              </a:rPr>
              <a:t>Include all requirements of the Design Record when developing the inspection/test plan (Workstation documentation) and apply 100% inspection unless approval is obtained by the organization for an alternate inspection frequency (9.1.1.2), </a:t>
            </a:r>
          </a:p>
          <a:p>
            <a:pPr marL="0" indent="0">
              <a:buNone/>
            </a:pPr>
            <a:r>
              <a:rPr lang="en-US" sz="1600" i="1" dirty="0">
                <a:solidFill>
                  <a:schemeClr val="bg2">
                    <a:lumMod val="50000"/>
                  </a:schemeClr>
                </a:solidFill>
              </a:rPr>
              <a:t>Note: See RM13002 </a:t>
            </a:r>
          </a:p>
          <a:p>
            <a:pPr lvl="1"/>
            <a:r>
              <a:rPr lang="en-US" sz="1600" dirty="0">
                <a:solidFill>
                  <a:schemeClr val="bg2">
                    <a:lumMod val="50000"/>
                  </a:schemeClr>
                </a:solidFill>
              </a:rPr>
              <a:t>Develop  a Prelaunch Control Plan, (18). when product verification, process validation and/or data capture activities are to take place. </a:t>
            </a:r>
          </a:p>
          <a:p>
            <a:pPr lvl="1"/>
            <a:r>
              <a:rPr lang="en-US" sz="1600" dirty="0">
                <a:solidFill>
                  <a:schemeClr val="bg2">
                    <a:lumMod val="50000"/>
                  </a:schemeClr>
                </a:solidFill>
              </a:rPr>
              <a:t>Develop the associated MSA Plan, (NOTE 2), see RM13003 and RM13145. </a:t>
            </a:r>
          </a:p>
          <a:p>
            <a:pPr lvl="1"/>
            <a:r>
              <a:rPr lang="en-US" sz="1600" dirty="0">
                <a:solidFill>
                  <a:schemeClr val="bg2">
                    <a:lumMod val="50000"/>
                  </a:schemeClr>
                </a:solidFill>
              </a:rPr>
              <a:t>Include the requirements of this paragraph when conducting a Production Readiness Review (PRR). </a:t>
            </a:r>
          </a:p>
          <a:p>
            <a:pPr marL="0" indent="0">
              <a:buNone/>
            </a:pPr>
            <a:r>
              <a:rPr lang="en-US" sz="1600" i="1" dirty="0">
                <a:solidFill>
                  <a:schemeClr val="bg2">
                    <a:lumMod val="50000"/>
                  </a:schemeClr>
                </a:solidFill>
              </a:rPr>
              <a:t>Note: This is an element of the PPAP file and may be required for the Submission (Submission Levels). </a:t>
            </a:r>
          </a:p>
          <a:p>
            <a:pPr marL="0" indent="0">
              <a:buNone/>
            </a:pPr>
            <a:r>
              <a:rPr lang="en-US" sz="1200" i="1" dirty="0"/>
              <a:t>Note: </a:t>
            </a:r>
            <a:r>
              <a:rPr lang="en-US" sz="1200" i="1" dirty="0">
                <a:hlinkClick r:id="rId2"/>
              </a:rPr>
              <a:t>MSA Plan documents the planned actives that are to be carried out during APQP Phase 4 (Product and Production Validation) to satisfy MSA requirements for the product</a:t>
            </a:r>
            <a:r>
              <a:rPr lang="en-US" sz="1200" i="1" dirty="0"/>
              <a:t>. </a:t>
            </a:r>
            <a:endParaRPr lang="en-US" sz="14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81000"/>
          </a:xfrm>
        </p:spPr>
        <p:txBody>
          <a:bodyPr/>
          <a:lstStyle/>
          <a:p>
            <a:r>
              <a:rPr lang="en-US" sz="1800" dirty="0"/>
              <a:t>16.5.10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082033839"/>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552748"/>
            <a:ext cx="10363200" cy="2012842"/>
          </a:xfrm>
        </p:spPr>
        <p:txBody>
          <a:bodyPr>
            <a:normAutofit lnSpcReduction="10000"/>
          </a:bodyPr>
          <a:lstStyle/>
          <a:p>
            <a:r>
              <a:rPr lang="en-US" sz="1100" dirty="0">
                <a:solidFill>
                  <a:schemeClr val="bg2">
                    <a:lumMod val="50000"/>
                  </a:schemeClr>
                </a:solidFill>
              </a:rPr>
              <a:t>Does the organization: Conduct MSA?</a:t>
            </a:r>
          </a:p>
          <a:p>
            <a:pPr marL="0" indent="0">
              <a:buNone/>
            </a:pPr>
            <a:r>
              <a:rPr lang="en-US" sz="1100" i="1" dirty="0">
                <a:solidFill>
                  <a:schemeClr val="bg2">
                    <a:lumMod val="50000"/>
                  </a:schemeClr>
                </a:solidFill>
              </a:rPr>
              <a:t>Note: See RM13003 </a:t>
            </a:r>
          </a:p>
          <a:p>
            <a:pPr lvl="1"/>
            <a:r>
              <a:rPr lang="en-US" sz="1100" dirty="0">
                <a:solidFill>
                  <a:schemeClr val="bg2">
                    <a:lumMod val="50000"/>
                  </a:schemeClr>
                </a:solidFill>
              </a:rPr>
              <a:t>Using product from the Production Process Run, (see Table 13), conduct Initial manufacturing performance studies, as part of the Capacity verification and determine the Dimensional/Nondimensional results, see RM13145. </a:t>
            </a:r>
          </a:p>
          <a:p>
            <a:pPr marL="0" indent="0">
              <a:buNone/>
            </a:pPr>
            <a:r>
              <a:rPr lang="en-US" sz="1100" i="1" dirty="0">
                <a:solidFill>
                  <a:schemeClr val="bg2">
                    <a:lumMod val="50000"/>
                  </a:schemeClr>
                </a:solidFill>
              </a:rPr>
              <a:t>Note: The minimum acceptable </a:t>
            </a:r>
            <a:r>
              <a:rPr lang="en-US" sz="1100" i="1" dirty="0" err="1">
                <a:solidFill>
                  <a:schemeClr val="bg2">
                    <a:lumMod val="50000"/>
                  </a:schemeClr>
                </a:solidFill>
              </a:rPr>
              <a:t>Cpk</a:t>
            </a:r>
            <a:r>
              <a:rPr lang="en-US" sz="1100" i="1" dirty="0">
                <a:solidFill>
                  <a:schemeClr val="bg2">
                    <a:lumMod val="50000"/>
                  </a:schemeClr>
                </a:solidFill>
              </a:rPr>
              <a:t>/</a:t>
            </a:r>
            <a:r>
              <a:rPr lang="en-US" sz="1100" i="1" dirty="0" err="1">
                <a:solidFill>
                  <a:schemeClr val="bg2">
                    <a:lumMod val="50000"/>
                  </a:schemeClr>
                </a:solidFill>
              </a:rPr>
              <a:t>Ppk</a:t>
            </a:r>
            <a:r>
              <a:rPr lang="en-US" sz="1100" i="1" dirty="0">
                <a:solidFill>
                  <a:schemeClr val="bg2">
                    <a:lumMod val="50000"/>
                  </a:schemeClr>
                </a:solidFill>
              </a:rPr>
              <a:t> for KCs is 1.33 although some customers may require higher thresholds and broader scope beyond just KCs. </a:t>
            </a:r>
          </a:p>
          <a:p>
            <a:pPr lvl="1"/>
            <a:r>
              <a:rPr lang="en-US" sz="1100" dirty="0">
                <a:solidFill>
                  <a:schemeClr val="bg2">
                    <a:lumMod val="50000"/>
                  </a:schemeClr>
                </a:solidFill>
              </a:rPr>
              <a:t>Developed a Production Control Plan, (18)?</a:t>
            </a:r>
          </a:p>
          <a:p>
            <a:pPr lvl="1"/>
            <a:r>
              <a:rPr lang="en-US" sz="1100" dirty="0">
                <a:solidFill>
                  <a:schemeClr val="bg2">
                    <a:lumMod val="50000"/>
                  </a:schemeClr>
                </a:solidFill>
              </a:rPr>
              <a:t>Conduct FAI in accordance with 9102?</a:t>
            </a:r>
          </a:p>
          <a:p>
            <a:pPr lvl="1"/>
            <a:r>
              <a:rPr lang="en-US" sz="1100" dirty="0">
                <a:solidFill>
                  <a:schemeClr val="bg2">
                    <a:lumMod val="50000"/>
                  </a:schemeClr>
                </a:solidFill>
              </a:rPr>
              <a:t>Complete the PPAP submission in accordance with the AESQ PPAP requirements, (see Table 13). NOTE: This is an element of the PPAP file and may be required for the Submission (Submission Levels)</a:t>
            </a:r>
          </a:p>
          <a:p>
            <a:endParaRPr lang="en-US" sz="12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25794" y="697273"/>
            <a:ext cx="10363200" cy="504106"/>
          </a:xfrm>
        </p:spPr>
        <p:txBody>
          <a:bodyPr/>
          <a:lstStyle/>
          <a:p>
            <a:r>
              <a:rPr lang="en-US" sz="1800" dirty="0"/>
              <a:t>16.6.9 Phase 4 – Product and Process Validation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91670"/>
            <a:ext cx="10363200" cy="504106"/>
          </a:xfrm>
        </p:spPr>
        <p:txBody>
          <a:bodyPr/>
          <a:lstStyle/>
          <a:p>
            <a:r>
              <a:rPr lang="en-US" sz="1400" dirty="0">
                <a:solidFill>
                  <a:schemeClr val="tx1"/>
                </a:solidFill>
              </a:rPr>
              <a:t>The organization shall:</a:t>
            </a:r>
          </a:p>
          <a:p>
            <a:pPr marL="342900" indent="-342900">
              <a:buFont typeface="Arial" panose="020B0604020202020204" pitchFamily="34" charset="0"/>
              <a:buChar char="•"/>
            </a:pPr>
            <a:r>
              <a:rPr lang="en-US" sz="1400" dirty="0">
                <a:solidFill>
                  <a:schemeClr val="tx1"/>
                </a:solidFill>
              </a:rPr>
              <a:t>Conduct MSA, see RM13003.</a:t>
            </a:r>
          </a:p>
          <a:p>
            <a:pPr marL="342900" indent="-342900">
              <a:buFont typeface="Arial" panose="020B0604020202020204" pitchFamily="34" charset="0"/>
              <a:buChar char="•"/>
            </a:pPr>
            <a:r>
              <a:rPr lang="en-US" sz="1400" dirty="0">
                <a:solidFill>
                  <a:schemeClr val="tx1"/>
                </a:solidFill>
              </a:rPr>
              <a:t>Using product from the Production Process Run, see Table 13, conduct Initial manufacturing performance studies, as part of the Capacity verification and determine the Dimensional/Nondimensional results, see RM13145.</a:t>
            </a:r>
          </a:p>
          <a:p>
            <a:pPr marL="342900" indent="-342900">
              <a:buFont typeface="Arial" panose="020B0604020202020204" pitchFamily="34" charset="0"/>
              <a:buChar char="•"/>
            </a:pPr>
            <a:r>
              <a:rPr lang="en-US" sz="1400" dirty="0">
                <a:solidFill>
                  <a:schemeClr val="tx1"/>
                </a:solidFill>
              </a:rPr>
              <a:t>The minimum acceptable </a:t>
            </a:r>
            <a:r>
              <a:rPr lang="en-US" sz="1400" dirty="0" err="1">
                <a:solidFill>
                  <a:schemeClr val="tx1"/>
                </a:solidFill>
              </a:rPr>
              <a:t>Cpk</a:t>
            </a:r>
            <a:r>
              <a:rPr lang="en-US" sz="1400" dirty="0">
                <a:solidFill>
                  <a:schemeClr val="tx1"/>
                </a:solidFill>
              </a:rPr>
              <a:t>/</a:t>
            </a:r>
            <a:r>
              <a:rPr lang="en-US" sz="1400" dirty="0" err="1">
                <a:solidFill>
                  <a:schemeClr val="tx1"/>
                </a:solidFill>
              </a:rPr>
              <a:t>Ppk</a:t>
            </a:r>
            <a:r>
              <a:rPr lang="en-US" sz="1400" dirty="0">
                <a:solidFill>
                  <a:schemeClr val="tx1"/>
                </a:solidFill>
              </a:rPr>
              <a:t> for KCs is 1.33 although some customers may require higher thresholds and broader scope beyond just KCs.</a:t>
            </a:r>
          </a:p>
          <a:p>
            <a:pPr marL="342900" indent="-342900">
              <a:buFont typeface="Arial" panose="020B0604020202020204" pitchFamily="34" charset="0"/>
              <a:buChar char="•"/>
            </a:pPr>
            <a:r>
              <a:rPr lang="en-US" sz="1400" dirty="0">
                <a:solidFill>
                  <a:schemeClr val="tx1"/>
                </a:solidFill>
              </a:rPr>
              <a:t>Have developed a Production Control Plan, (18), (NOTE).</a:t>
            </a:r>
          </a:p>
          <a:p>
            <a:pPr marL="342900" indent="-342900">
              <a:buFont typeface="Arial" panose="020B0604020202020204" pitchFamily="34" charset="0"/>
              <a:buChar char="•"/>
            </a:pPr>
            <a:r>
              <a:rPr lang="en-US" sz="1400" dirty="0">
                <a:solidFill>
                  <a:schemeClr val="tx1"/>
                </a:solidFill>
              </a:rPr>
              <a:t>Conduct FAI in accordance with 9102, (NOTE).</a:t>
            </a:r>
          </a:p>
          <a:p>
            <a:pPr marL="342900" indent="-342900">
              <a:buFont typeface="Arial" panose="020B0604020202020204" pitchFamily="34" charset="0"/>
              <a:buChar char="•"/>
            </a:pPr>
            <a:r>
              <a:rPr lang="en-US" sz="1400" dirty="0">
                <a:solidFill>
                  <a:schemeClr val="tx1"/>
                </a:solidFill>
              </a:rPr>
              <a:t>Complete the PPAP submission in accordance with the AESQ PPAP requirements, (see Table 13).</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9103413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F80DD-A7F5-453E-9307-196C4CB1E834}"/>
              </a:ext>
            </a:extLst>
          </p:cNvPr>
          <p:cNvSpPr>
            <a:spLocks noGrp="1"/>
          </p:cNvSpPr>
          <p:nvPr>
            <p:ph type="title"/>
          </p:nvPr>
        </p:nvSpPr>
        <p:spPr/>
        <p:txBody>
          <a:bodyPr/>
          <a:lstStyle/>
          <a:p>
            <a:r>
              <a:rPr lang="en-US" dirty="0"/>
              <a:t>Chapter B</a:t>
            </a:r>
          </a:p>
        </p:txBody>
      </p:sp>
      <p:sp>
        <p:nvSpPr>
          <p:cNvPr id="3" name="Text Placeholder 2">
            <a:extLst>
              <a:ext uri="{FF2B5EF4-FFF2-40B4-BE49-F238E27FC236}">
                <a16:creationId xmlns:a16="http://schemas.microsoft.com/office/drawing/2014/main" id="{20FFB19F-5781-48CD-B9A3-B1796AC6961E}"/>
              </a:ext>
            </a:extLst>
          </p:cNvPr>
          <p:cNvSpPr>
            <a:spLocks noGrp="1"/>
          </p:cNvSpPr>
          <p:nvPr>
            <p:ph type="body" sz="quarter" idx="10"/>
          </p:nvPr>
        </p:nvSpPr>
        <p:spPr/>
        <p:txBody>
          <a:bodyPr/>
          <a:lstStyle/>
          <a:p>
            <a:r>
              <a:rPr lang="en-US" dirty="0"/>
              <a:t>17 – PRODUCTION PART APPROVAL PROCESS REQUIREMENTS</a:t>
            </a:r>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1"/>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12157501"/>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784459"/>
            <a:ext cx="10363200" cy="668973"/>
          </a:xfrm>
        </p:spPr>
        <p:txBody>
          <a:bodyPr/>
          <a:lstStyle/>
          <a:p>
            <a:r>
              <a:rPr lang="en-US" sz="1800" dirty="0"/>
              <a:t>17.1.1 Process Requirements for Production Part Approval Process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538868"/>
            <a:ext cx="10363200" cy="4534673"/>
          </a:xfrm>
        </p:spPr>
        <p:txBody>
          <a:bodyPr/>
          <a:lstStyle/>
          <a:p>
            <a:r>
              <a:rPr lang="en-US" sz="1600" dirty="0">
                <a:solidFill>
                  <a:schemeClr val="tx1"/>
                </a:solidFill>
              </a:rPr>
              <a:t>The organization shall:</a:t>
            </a:r>
          </a:p>
          <a:p>
            <a:pPr marL="342900" indent="-342900">
              <a:buFont typeface="Arial" panose="020B0604020202020204" pitchFamily="34" charset="0"/>
              <a:buChar char="•"/>
            </a:pPr>
            <a:r>
              <a:rPr lang="en-US" sz="1600" dirty="0">
                <a:solidFill>
                  <a:schemeClr val="tx1"/>
                </a:solidFill>
              </a:rPr>
              <a:t>Define the person(s) responsible for PPAP approval (PPAP Coordinators) and their qualification, including customer qualifications and the use of Customer Authorized Representatives when specified by the customer.</a:t>
            </a:r>
          </a:p>
          <a:p>
            <a:pPr marL="342900" indent="-342900">
              <a:buFont typeface="Arial" panose="020B0604020202020204" pitchFamily="34" charset="0"/>
              <a:buChar char="•"/>
            </a:pPr>
            <a:r>
              <a:rPr lang="en-US" sz="1600" dirty="0">
                <a:solidFill>
                  <a:schemeClr val="tx1"/>
                </a:solidFill>
              </a:rPr>
              <a:t>Develop the PPAP File and PPAP Submission for the product(s) in accordance with, Submission/Retention levels, see Table 11, AESQ PPAP Elements Requirement, see Table 13, and Customer Specific Requirements, see Table 14.</a:t>
            </a:r>
          </a:p>
          <a:p>
            <a:pPr marL="342900" indent="-342900">
              <a:buFont typeface="Arial" panose="020B0604020202020204" pitchFamily="34" charset="0"/>
              <a:buChar char="•"/>
            </a:pPr>
            <a:r>
              <a:rPr lang="en-US" sz="1600" dirty="0">
                <a:solidFill>
                  <a:schemeClr val="tx1"/>
                </a:solidFill>
              </a:rPr>
              <a:t>Provide the PPAP submission in accordance with Submission Level 3, see Table 11, as the default unless otherwise specified by the customer.</a:t>
            </a:r>
          </a:p>
          <a:p>
            <a:r>
              <a:rPr lang="en-US" sz="1600" dirty="0">
                <a:solidFill>
                  <a:schemeClr val="tx1"/>
                </a:solidFill>
              </a:rPr>
              <a:t>For Submission/Retention Levels, see Table 11, this defines Submission, Witness, and Retention requirements associated to each submission level. In all instances, supporting data for the PPAP elements shall be gathered regardless of the submission level and held within the PPAP File. Applicability is mandated through this AESQ APQP and PPAP standard and/or customer requirements. For typical use of PPAP Elements for various types of situations, see Table 12.</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21134030"/>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50CAE05D-B248-4CFD-B188-EA07F5F8FA5E}"/>
              </a:ext>
            </a:extLst>
          </p:cNvPr>
          <p:cNvPicPr>
            <a:picLocks noGrp="1" noChangeAspect="1"/>
          </p:cNvPicPr>
          <p:nvPr>
            <p:ph sz="quarter" idx="16"/>
          </p:nvPr>
        </p:nvPicPr>
        <p:blipFill>
          <a:blip r:embed="rId2"/>
          <a:stretch>
            <a:fillRect/>
          </a:stretch>
        </p:blipFill>
        <p:spPr>
          <a:xfrm>
            <a:off x="1343711" y="1451251"/>
            <a:ext cx="4579512" cy="5351245"/>
          </a:xfrm>
        </p:spPr>
      </p:pic>
      <p:sp>
        <p:nvSpPr>
          <p:cNvPr id="3" name="Title 2">
            <a:extLst>
              <a:ext uri="{FF2B5EF4-FFF2-40B4-BE49-F238E27FC236}">
                <a16:creationId xmlns:a16="http://schemas.microsoft.com/office/drawing/2014/main" id="{94978C1A-66B2-4F1A-9DCF-2EFFB39BDE89}"/>
              </a:ext>
            </a:extLst>
          </p:cNvPr>
          <p:cNvSpPr>
            <a:spLocks noGrp="1"/>
          </p:cNvSpPr>
          <p:nvPr>
            <p:ph type="title"/>
          </p:nvPr>
        </p:nvSpPr>
        <p:spPr/>
        <p:txBody>
          <a:bodyPr/>
          <a:lstStyle/>
          <a:p>
            <a:r>
              <a:rPr lang="en-US" sz="2800" dirty="0"/>
              <a:t>17.1.1 Continued</a:t>
            </a:r>
          </a:p>
        </p:txBody>
      </p:sp>
      <p:sp>
        <p:nvSpPr>
          <p:cNvPr id="5" name="Footer Placeholder 4">
            <a:extLst>
              <a:ext uri="{FF2B5EF4-FFF2-40B4-BE49-F238E27FC236}">
                <a16:creationId xmlns:a16="http://schemas.microsoft.com/office/drawing/2014/main" id="{076C2A69-43EF-43D9-95F9-D4F4583C3C2E}"/>
              </a:ext>
            </a:extLst>
          </p:cNvPr>
          <p:cNvSpPr>
            <a:spLocks noGrp="1"/>
          </p:cNvSpPr>
          <p:nvPr>
            <p:ph type="ftr" sz="quarter" idx="17"/>
          </p:nvPr>
        </p:nvSpPr>
        <p:spPr/>
        <p:txBody>
          <a:bodyPr/>
          <a:lstStyle/>
          <a:p>
            <a:r>
              <a:rPr lang="en-US"/>
              <a:t>Copyright© Performance Review Institute (RF-153 Rev. 1)</a:t>
            </a:r>
            <a:endParaRPr lang="en-US" dirty="0"/>
          </a:p>
        </p:txBody>
      </p:sp>
      <p:pic>
        <p:nvPicPr>
          <p:cNvPr id="10" name="Picture 9">
            <a:extLst>
              <a:ext uri="{FF2B5EF4-FFF2-40B4-BE49-F238E27FC236}">
                <a16:creationId xmlns:a16="http://schemas.microsoft.com/office/drawing/2014/main" id="{A599EC4A-2C38-4043-BD83-E8960A1BCD6B}"/>
              </a:ext>
            </a:extLst>
          </p:cNvPr>
          <p:cNvPicPr>
            <a:picLocks noChangeAspect="1"/>
          </p:cNvPicPr>
          <p:nvPr/>
        </p:nvPicPr>
        <p:blipFill>
          <a:blip r:embed="rId3"/>
          <a:stretch>
            <a:fillRect/>
          </a:stretch>
        </p:blipFill>
        <p:spPr>
          <a:xfrm>
            <a:off x="6426715" y="1453432"/>
            <a:ext cx="4347393" cy="5351245"/>
          </a:xfrm>
          <a:prstGeom prst="rect">
            <a:avLst/>
          </a:prstGeom>
        </p:spPr>
      </p:pic>
    </p:spTree>
    <p:extLst>
      <p:ext uri="{BB962C8B-B14F-4D97-AF65-F5344CB8AC3E}">
        <p14:creationId xmlns:p14="http://schemas.microsoft.com/office/powerpoint/2010/main" val="1084309105"/>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2E5BE42-5109-4DDC-9BE7-CDAD3BB4893A}"/>
              </a:ext>
            </a:extLst>
          </p:cNvPr>
          <p:cNvSpPr>
            <a:spLocks noGrp="1"/>
          </p:cNvSpPr>
          <p:nvPr>
            <p:ph sz="quarter" idx="16"/>
          </p:nvPr>
        </p:nvSpPr>
        <p:spPr>
          <a:xfrm>
            <a:off x="912532" y="1453432"/>
            <a:ext cx="10363200" cy="4455242"/>
          </a:xfrm>
        </p:spPr>
        <p:txBody>
          <a:bodyPr>
            <a:normAutofit fontScale="62500" lnSpcReduction="20000"/>
          </a:bodyPr>
          <a:lstStyle/>
          <a:p>
            <a:r>
              <a:rPr lang="en-US" sz="2600" dirty="0">
                <a:solidFill>
                  <a:schemeClr val="bg2">
                    <a:lumMod val="50000"/>
                  </a:schemeClr>
                </a:solidFill>
              </a:rPr>
              <a:t>Does the organization: </a:t>
            </a:r>
          </a:p>
          <a:p>
            <a:pPr lvl="1"/>
            <a:r>
              <a:rPr lang="en-US" sz="2600" dirty="0">
                <a:solidFill>
                  <a:schemeClr val="bg2">
                    <a:lumMod val="50000"/>
                  </a:schemeClr>
                </a:solidFill>
              </a:rPr>
              <a:t>Define the person(s) responsible for PPAP approval (PPAP Coordinators) and their qualification, including customer qualifications and the use of Customer Authorized Representatives when specified by the customer? </a:t>
            </a:r>
          </a:p>
          <a:p>
            <a:pPr marL="0" indent="0">
              <a:buNone/>
            </a:pPr>
            <a:r>
              <a:rPr lang="en-US" sz="2600" i="1" dirty="0">
                <a:solidFill>
                  <a:schemeClr val="bg2">
                    <a:lumMod val="50000"/>
                  </a:schemeClr>
                </a:solidFill>
              </a:rPr>
              <a:t>Note: Regards details of role profile and recommended qualification requirements for organization PPAP coordinator’s and Customer Authorized Representatives, see RM13145. </a:t>
            </a:r>
          </a:p>
          <a:p>
            <a:pPr lvl="1"/>
            <a:r>
              <a:rPr lang="en-US" sz="2600" dirty="0">
                <a:solidFill>
                  <a:schemeClr val="bg2">
                    <a:lumMod val="50000"/>
                  </a:schemeClr>
                </a:solidFill>
              </a:rPr>
              <a:t>Develop the PPAP File and PPAP Submission for the product(s) in accordance with, Submission/Retention levels, see Table 11, AESQ PPAP Elements Requirement? See Table 13, and Customer Specific Requirements? See Table 14. </a:t>
            </a:r>
          </a:p>
          <a:p>
            <a:pPr lvl="1"/>
            <a:r>
              <a:rPr lang="en-US" sz="2600" dirty="0">
                <a:solidFill>
                  <a:schemeClr val="bg2">
                    <a:lumMod val="50000"/>
                  </a:schemeClr>
                </a:solidFill>
              </a:rPr>
              <a:t>Provide the PPAP submission in accordance with Submission Level 3? See Table 11, as the default unless otherwise specified by the customer? </a:t>
            </a:r>
          </a:p>
          <a:p>
            <a:pPr marL="0" indent="0">
              <a:buNone/>
            </a:pPr>
            <a:r>
              <a:rPr lang="en-US" sz="2600" i="1" dirty="0">
                <a:solidFill>
                  <a:schemeClr val="bg2">
                    <a:lumMod val="50000"/>
                  </a:schemeClr>
                </a:solidFill>
              </a:rPr>
              <a:t>Note: For Submission/Retention Levels, see Table 11, this defines Submission, Witness, and Retention requirements associated to each submission level. </a:t>
            </a:r>
          </a:p>
          <a:p>
            <a:pPr lvl="1"/>
            <a:r>
              <a:rPr lang="en-US" sz="2600" dirty="0">
                <a:solidFill>
                  <a:schemeClr val="bg2">
                    <a:lumMod val="50000"/>
                  </a:schemeClr>
                </a:solidFill>
              </a:rPr>
              <a:t>Was the supporting data for the PPAP elements gathered regardless of the submission level and held within the PPAP File? </a:t>
            </a:r>
          </a:p>
          <a:p>
            <a:pPr lvl="1"/>
            <a:r>
              <a:rPr lang="en-US" sz="2600" dirty="0">
                <a:solidFill>
                  <a:schemeClr val="bg2">
                    <a:lumMod val="50000"/>
                  </a:schemeClr>
                </a:solidFill>
              </a:rPr>
              <a:t>Was the applicability mandated through this AESQ APQP and PPAP standard and/or customer requirements? </a:t>
            </a:r>
          </a:p>
          <a:p>
            <a:pPr marL="0" indent="0">
              <a:buNone/>
            </a:pPr>
            <a:r>
              <a:rPr lang="en-US" sz="2600" i="1" dirty="0">
                <a:solidFill>
                  <a:schemeClr val="bg2">
                    <a:lumMod val="50000"/>
                  </a:schemeClr>
                </a:solidFill>
              </a:rPr>
              <a:t>Note: For typical use of PPAP Elements for various types of situations, see Table 12. </a:t>
            </a:r>
          </a:p>
          <a:p>
            <a:endParaRPr lang="en-US" dirty="0"/>
          </a:p>
        </p:txBody>
      </p:sp>
      <p:sp>
        <p:nvSpPr>
          <p:cNvPr id="3" name="Title 2">
            <a:extLst>
              <a:ext uri="{FF2B5EF4-FFF2-40B4-BE49-F238E27FC236}">
                <a16:creationId xmlns:a16="http://schemas.microsoft.com/office/drawing/2014/main" id="{9A77E193-D497-4838-B655-58536E6BE2C3}"/>
              </a:ext>
            </a:extLst>
          </p:cNvPr>
          <p:cNvSpPr>
            <a:spLocks noGrp="1"/>
          </p:cNvSpPr>
          <p:nvPr>
            <p:ph type="title"/>
          </p:nvPr>
        </p:nvSpPr>
        <p:spPr/>
        <p:txBody>
          <a:bodyPr/>
          <a:lstStyle/>
          <a:p>
            <a:r>
              <a:rPr lang="en-US" sz="2800" dirty="0"/>
              <a:t>17.1.1 Continued</a:t>
            </a:r>
          </a:p>
        </p:txBody>
      </p:sp>
      <p:sp>
        <p:nvSpPr>
          <p:cNvPr id="5" name="Footer Placeholder 4">
            <a:extLst>
              <a:ext uri="{FF2B5EF4-FFF2-40B4-BE49-F238E27FC236}">
                <a16:creationId xmlns:a16="http://schemas.microsoft.com/office/drawing/2014/main" id="{B775D07B-C503-4714-94DD-3E5BA71C62B2}"/>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4136119700"/>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98AE2C69-55AC-4B8F-A338-16406562E0F9}"/>
              </a:ext>
            </a:extLst>
          </p:cNvPr>
          <p:cNvPicPr>
            <a:picLocks noGrp="1" noChangeAspect="1"/>
          </p:cNvPicPr>
          <p:nvPr>
            <p:ph sz="quarter" idx="16"/>
          </p:nvPr>
        </p:nvPicPr>
        <p:blipFill>
          <a:blip r:embed="rId2"/>
          <a:stretch>
            <a:fillRect/>
          </a:stretch>
        </p:blipFill>
        <p:spPr>
          <a:xfrm>
            <a:off x="4006370" y="3059452"/>
            <a:ext cx="4179260" cy="3614286"/>
          </a:xfrm>
        </p:spPr>
      </p:pic>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1800" dirty="0"/>
              <a:t>17.2.3 Production Part Approval Process File and Submission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p:txBody>
          <a:bodyPr/>
          <a:lstStyle/>
          <a:p>
            <a:r>
              <a:rPr lang="en-US" sz="1600" dirty="0">
                <a:solidFill>
                  <a:schemeClr val="tx1"/>
                </a:solidFill>
              </a:rPr>
              <a:t>The organization shall:</a:t>
            </a:r>
          </a:p>
          <a:p>
            <a:pPr marL="342900" indent="-342900">
              <a:buFont typeface="Arial" panose="020B0604020202020204" pitchFamily="34" charset="0"/>
              <a:buChar char="•"/>
            </a:pPr>
            <a:r>
              <a:rPr lang="en-US" sz="1600" dirty="0">
                <a:solidFill>
                  <a:schemeClr val="tx1"/>
                </a:solidFill>
              </a:rPr>
              <a:t>Meet all specific requirements of the AESQ PPAP Elements Requirements, see Table 13.</a:t>
            </a:r>
          </a:p>
          <a:p>
            <a:pPr marL="342900" indent="-342900">
              <a:buFont typeface="Arial" panose="020B0604020202020204" pitchFamily="34" charset="0"/>
              <a:buChar char="•"/>
            </a:pPr>
            <a:r>
              <a:rPr lang="en-US" sz="1600" dirty="0">
                <a:solidFill>
                  <a:schemeClr val="tx1"/>
                </a:solidFill>
              </a:rPr>
              <a:t>Ensure that the PPAP Coordinator (17.1.1) for the product has reviewed the PPAP Submission and authorized the PPAP Approval Form (or equivalent) on behalf of their organization.</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995471706"/>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C46B10E3-892F-4975-A817-60B27CF5513B}"/>
              </a:ext>
            </a:extLst>
          </p:cNvPr>
          <p:cNvPicPr>
            <a:picLocks noGrp="1" noChangeAspect="1"/>
          </p:cNvPicPr>
          <p:nvPr>
            <p:ph sz="quarter" idx="16"/>
          </p:nvPr>
        </p:nvPicPr>
        <p:blipFill>
          <a:blip r:embed="rId2"/>
          <a:stretch>
            <a:fillRect/>
          </a:stretch>
        </p:blipFill>
        <p:spPr>
          <a:xfrm>
            <a:off x="3773104" y="1102262"/>
            <a:ext cx="4572000" cy="5677040"/>
          </a:xfrm>
        </p:spPr>
      </p:pic>
      <p:sp>
        <p:nvSpPr>
          <p:cNvPr id="3" name="Title 2">
            <a:extLst>
              <a:ext uri="{FF2B5EF4-FFF2-40B4-BE49-F238E27FC236}">
                <a16:creationId xmlns:a16="http://schemas.microsoft.com/office/drawing/2014/main" id="{B6B541EB-FE94-4B18-8A42-A6FF77D8A584}"/>
              </a:ext>
            </a:extLst>
          </p:cNvPr>
          <p:cNvSpPr>
            <a:spLocks noGrp="1"/>
          </p:cNvSpPr>
          <p:nvPr>
            <p:ph type="title"/>
          </p:nvPr>
        </p:nvSpPr>
        <p:spPr/>
        <p:txBody>
          <a:bodyPr/>
          <a:lstStyle/>
          <a:p>
            <a:r>
              <a:rPr lang="en-US" sz="1800" dirty="0"/>
              <a:t>17.2.3 Continued</a:t>
            </a:r>
          </a:p>
        </p:txBody>
      </p:sp>
      <p:sp>
        <p:nvSpPr>
          <p:cNvPr id="5" name="Footer Placeholder 4">
            <a:extLst>
              <a:ext uri="{FF2B5EF4-FFF2-40B4-BE49-F238E27FC236}">
                <a16:creationId xmlns:a16="http://schemas.microsoft.com/office/drawing/2014/main" id="{9862430B-5BAD-41A3-9576-F8043FFDDEB6}"/>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16550626"/>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0119557B-F7F9-4126-81B0-3FC83C531299}"/>
              </a:ext>
            </a:extLst>
          </p:cNvPr>
          <p:cNvPicPr>
            <a:picLocks noGrp="1" noChangeAspect="1"/>
          </p:cNvPicPr>
          <p:nvPr>
            <p:ph sz="quarter" idx="16"/>
          </p:nvPr>
        </p:nvPicPr>
        <p:blipFill>
          <a:blip r:embed="rId2"/>
          <a:stretch>
            <a:fillRect/>
          </a:stretch>
        </p:blipFill>
        <p:spPr>
          <a:xfrm>
            <a:off x="3657063" y="2936474"/>
            <a:ext cx="4877873" cy="3848100"/>
          </a:xfrm>
        </p:spPr>
      </p:pic>
      <p:sp>
        <p:nvSpPr>
          <p:cNvPr id="3" name="Title 2">
            <a:extLst>
              <a:ext uri="{FF2B5EF4-FFF2-40B4-BE49-F238E27FC236}">
                <a16:creationId xmlns:a16="http://schemas.microsoft.com/office/drawing/2014/main" id="{E61BD72A-3F36-4C0A-82F1-AA4C6953609D}"/>
              </a:ext>
            </a:extLst>
          </p:cNvPr>
          <p:cNvSpPr>
            <a:spLocks noGrp="1"/>
          </p:cNvSpPr>
          <p:nvPr>
            <p:ph type="title"/>
          </p:nvPr>
        </p:nvSpPr>
        <p:spPr>
          <a:xfrm>
            <a:off x="914400" y="949326"/>
            <a:ext cx="10363200" cy="381000"/>
          </a:xfrm>
        </p:spPr>
        <p:txBody>
          <a:bodyPr/>
          <a:lstStyle/>
          <a:p>
            <a:r>
              <a:rPr lang="en-US" sz="1800" dirty="0"/>
              <a:t>17.2.3 Continued</a:t>
            </a:r>
          </a:p>
        </p:txBody>
      </p:sp>
      <p:sp>
        <p:nvSpPr>
          <p:cNvPr id="4" name="Text Placeholder 3">
            <a:extLst>
              <a:ext uri="{FF2B5EF4-FFF2-40B4-BE49-F238E27FC236}">
                <a16:creationId xmlns:a16="http://schemas.microsoft.com/office/drawing/2014/main" id="{4D73B9CE-C862-4DA0-B3A1-16FC32DA4A7D}"/>
              </a:ext>
            </a:extLst>
          </p:cNvPr>
          <p:cNvSpPr>
            <a:spLocks noGrp="1"/>
          </p:cNvSpPr>
          <p:nvPr>
            <p:ph type="body" sz="quarter" idx="10"/>
          </p:nvPr>
        </p:nvSpPr>
        <p:spPr>
          <a:xfrm>
            <a:off x="914400" y="1295401"/>
            <a:ext cx="10363200" cy="381000"/>
          </a:xfrm>
        </p:spPr>
        <p:txBody>
          <a:bodyPr/>
          <a:lstStyle/>
          <a:p>
            <a:r>
              <a:rPr lang="en-US" sz="1600" dirty="0">
                <a:solidFill>
                  <a:schemeClr val="tx1"/>
                </a:solidFill>
              </a:rPr>
              <a:t>The common specific customer requirements, AESQ PPAP Element 10 (Table 13), can be expanded, see Table 14, with additional PPAP elements descriptions that may be occasionally required by customers.</a:t>
            </a:r>
          </a:p>
          <a:p>
            <a:r>
              <a:rPr lang="en-US" sz="1600" dirty="0">
                <a:solidFill>
                  <a:schemeClr val="tx1"/>
                </a:solidFill>
              </a:rPr>
              <a:t>These additional elements may be individually specified by a customer on occasion when determined as beneficial to the validation of the related product and/or process. This provides a common understanding to users of this standard.</a:t>
            </a:r>
          </a:p>
        </p:txBody>
      </p:sp>
      <p:sp>
        <p:nvSpPr>
          <p:cNvPr id="5" name="Footer Placeholder 4">
            <a:extLst>
              <a:ext uri="{FF2B5EF4-FFF2-40B4-BE49-F238E27FC236}">
                <a16:creationId xmlns:a16="http://schemas.microsoft.com/office/drawing/2014/main" id="{7A113E6E-1174-42CA-88A5-647A8BB65772}"/>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954438409"/>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D3CC44B-8B7E-410D-A16C-B68A98A9689E}"/>
              </a:ext>
            </a:extLst>
          </p:cNvPr>
          <p:cNvSpPr>
            <a:spLocks noGrp="1"/>
          </p:cNvSpPr>
          <p:nvPr>
            <p:ph sz="quarter" idx="16"/>
          </p:nvPr>
        </p:nvSpPr>
        <p:spPr>
          <a:xfrm>
            <a:off x="912532" y="1929160"/>
            <a:ext cx="10363200" cy="3979513"/>
          </a:xfrm>
        </p:spPr>
        <p:txBody>
          <a:bodyPr/>
          <a:lstStyle/>
          <a:p>
            <a:r>
              <a:rPr lang="en-US" sz="2000" dirty="0">
                <a:solidFill>
                  <a:schemeClr val="bg2">
                    <a:lumMod val="50000"/>
                  </a:schemeClr>
                </a:solidFill>
              </a:rPr>
              <a:t>Does the organization: </a:t>
            </a:r>
          </a:p>
          <a:p>
            <a:pPr lvl="1"/>
            <a:r>
              <a:rPr lang="en-US" sz="2000" dirty="0">
                <a:solidFill>
                  <a:schemeClr val="bg2">
                    <a:lumMod val="50000"/>
                  </a:schemeClr>
                </a:solidFill>
              </a:rPr>
              <a:t>Meet all specific requirements of the AESQ PPAP Elements Requirements, see Table 13. </a:t>
            </a:r>
          </a:p>
          <a:p>
            <a:pPr lvl="1"/>
            <a:r>
              <a:rPr lang="en-US" sz="2000" dirty="0">
                <a:solidFill>
                  <a:schemeClr val="bg2">
                    <a:lumMod val="50000"/>
                  </a:schemeClr>
                </a:solidFill>
              </a:rPr>
              <a:t>Ensure that the PPAP Coordinator (17.1.1) for the product has reviewed the PPAP Submission and authorized the PPAP Approval Form (or equivalent) on behalf of their organization. </a:t>
            </a:r>
          </a:p>
          <a:p>
            <a:endParaRPr lang="en-US" dirty="0"/>
          </a:p>
        </p:txBody>
      </p:sp>
      <p:sp>
        <p:nvSpPr>
          <p:cNvPr id="3" name="Title 2">
            <a:extLst>
              <a:ext uri="{FF2B5EF4-FFF2-40B4-BE49-F238E27FC236}">
                <a16:creationId xmlns:a16="http://schemas.microsoft.com/office/drawing/2014/main" id="{FDC29A23-3EE2-4A94-A487-E00F085DB394}"/>
              </a:ext>
            </a:extLst>
          </p:cNvPr>
          <p:cNvSpPr>
            <a:spLocks noGrp="1"/>
          </p:cNvSpPr>
          <p:nvPr>
            <p:ph type="title"/>
          </p:nvPr>
        </p:nvSpPr>
        <p:spPr/>
        <p:txBody>
          <a:bodyPr/>
          <a:lstStyle/>
          <a:p>
            <a:r>
              <a:rPr lang="en-US" sz="2800" dirty="0"/>
              <a:t>17.2.3 Continued</a:t>
            </a:r>
          </a:p>
        </p:txBody>
      </p:sp>
      <p:sp>
        <p:nvSpPr>
          <p:cNvPr id="5" name="Footer Placeholder 4">
            <a:extLst>
              <a:ext uri="{FF2B5EF4-FFF2-40B4-BE49-F238E27FC236}">
                <a16:creationId xmlns:a16="http://schemas.microsoft.com/office/drawing/2014/main" id="{4CD22831-7265-4F32-BC5B-BD1573F7A100}"/>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41444783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7FBC903A-B3E3-41C3-94BC-0045348EC940}"/>
              </a:ext>
            </a:extLst>
          </p:cNvPr>
          <p:cNvSpPr>
            <a:spLocks noGrp="1"/>
          </p:cNvSpPr>
          <p:nvPr>
            <p:ph sz="quarter" idx="16"/>
          </p:nvPr>
        </p:nvSpPr>
        <p:spPr>
          <a:xfrm>
            <a:off x="912532" y="3233853"/>
            <a:ext cx="10363200" cy="2925077"/>
          </a:xfrm>
        </p:spPr>
        <p:txBody>
          <a:bodyPr/>
          <a:lstStyle/>
          <a:p>
            <a:r>
              <a:rPr lang="en-US" dirty="0">
                <a:solidFill>
                  <a:schemeClr val="bg2">
                    <a:lumMod val="50000"/>
                  </a:schemeClr>
                </a:solidFill>
              </a:rPr>
              <a:t>Can the organizations show Top Management evidence that demonstrates their commitment to Human Factors in accordance with 4.4.3 and 7.3.1?</a:t>
            </a:r>
          </a:p>
        </p:txBody>
      </p:sp>
      <p:sp>
        <p:nvSpPr>
          <p:cNvPr id="6" name="Title 5">
            <a:extLst>
              <a:ext uri="{FF2B5EF4-FFF2-40B4-BE49-F238E27FC236}">
                <a16:creationId xmlns:a16="http://schemas.microsoft.com/office/drawing/2014/main" id="{E538AFE1-0AD8-4B5F-9A9A-9127F77DB45C}"/>
              </a:ext>
            </a:extLst>
          </p:cNvPr>
          <p:cNvSpPr>
            <a:spLocks noGrp="1"/>
          </p:cNvSpPr>
          <p:nvPr>
            <p:ph type="title"/>
          </p:nvPr>
        </p:nvSpPr>
        <p:spPr/>
        <p:txBody>
          <a:bodyPr/>
          <a:lstStyle/>
          <a:p>
            <a:r>
              <a:rPr lang="en-US" sz="2200" dirty="0"/>
              <a:t>5.1.1.1 Leadership &amp; Commitment – Supplemental Requirements</a:t>
            </a:r>
          </a:p>
        </p:txBody>
      </p:sp>
      <p:sp>
        <p:nvSpPr>
          <p:cNvPr id="7" name="Text Placeholder 6">
            <a:extLst>
              <a:ext uri="{FF2B5EF4-FFF2-40B4-BE49-F238E27FC236}">
                <a16:creationId xmlns:a16="http://schemas.microsoft.com/office/drawing/2014/main" id="{366189BD-4FE7-46CC-B5F0-8D2ABB2D3E94}"/>
              </a:ext>
            </a:extLst>
          </p:cNvPr>
          <p:cNvSpPr>
            <a:spLocks noGrp="1"/>
          </p:cNvSpPr>
          <p:nvPr>
            <p:ph type="body" sz="quarter" idx="10"/>
          </p:nvPr>
        </p:nvSpPr>
        <p:spPr/>
        <p:txBody>
          <a:bodyPr/>
          <a:lstStyle/>
          <a:p>
            <a:endParaRPr lang="en-US" dirty="0"/>
          </a:p>
          <a:p>
            <a:r>
              <a:rPr lang="en-US" dirty="0"/>
              <a:t>Top Management shall demonstrate a commitment to Human Factors in accordance with 4.4.3 and 7.3.1, see RM13010.</a:t>
            </a:r>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4093237984"/>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F80DD-A7F5-453E-9307-196C4CB1E834}"/>
              </a:ext>
            </a:extLst>
          </p:cNvPr>
          <p:cNvSpPr>
            <a:spLocks noGrp="1"/>
          </p:cNvSpPr>
          <p:nvPr>
            <p:ph type="title"/>
          </p:nvPr>
        </p:nvSpPr>
        <p:spPr/>
        <p:txBody>
          <a:bodyPr/>
          <a:lstStyle/>
          <a:p>
            <a:r>
              <a:rPr lang="en-US" dirty="0"/>
              <a:t>Chapter B</a:t>
            </a:r>
          </a:p>
        </p:txBody>
      </p:sp>
      <p:sp>
        <p:nvSpPr>
          <p:cNvPr id="3" name="Text Placeholder 2">
            <a:extLst>
              <a:ext uri="{FF2B5EF4-FFF2-40B4-BE49-F238E27FC236}">
                <a16:creationId xmlns:a16="http://schemas.microsoft.com/office/drawing/2014/main" id="{20FFB19F-5781-48CD-B9A3-B1796AC6961E}"/>
              </a:ext>
            </a:extLst>
          </p:cNvPr>
          <p:cNvSpPr>
            <a:spLocks noGrp="1"/>
          </p:cNvSpPr>
          <p:nvPr>
            <p:ph type="body" sz="quarter" idx="10"/>
          </p:nvPr>
        </p:nvSpPr>
        <p:spPr/>
        <p:txBody>
          <a:bodyPr/>
          <a:lstStyle/>
          <a:p>
            <a:r>
              <a:rPr lang="en-US" dirty="0"/>
              <a:t>18 – AESQ SUPPLY CHAIN RISK MANAGEMENT PROCESS – SUPPLEMENTAL REQUIREMENTS</a:t>
            </a:r>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1"/>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4267077457"/>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000" dirty="0"/>
              <a:t>18 AESQ SUPPLY CHAIN RISK MANAGEMENT PROCESS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601404"/>
            <a:ext cx="10363200" cy="4674268"/>
          </a:xfrm>
        </p:spPr>
        <p:txBody>
          <a:bodyPr/>
          <a:lstStyle/>
          <a:p>
            <a:r>
              <a:rPr lang="en-US" sz="1400" dirty="0">
                <a:solidFill>
                  <a:schemeClr val="tx1"/>
                </a:solidFill>
              </a:rPr>
              <a:t>This provides a standardized approach to Project based APQP Assurance in association with AESQ APQP and PPAP. AESQ Supply Chain Risk Management Process, see RM13145, is a risk-based assurance method that operates top down with respect to the level of application in the supply chain and during the APQP Project, e.g., more assurance on those organizations and/or products that are high risk or provide high-risk products (complex, high severity failure ranking on features, material availability, unique and/or difficult, etc.).</a:t>
            </a:r>
          </a:p>
          <a:p>
            <a:r>
              <a:rPr lang="en-US" sz="1400" dirty="0">
                <a:solidFill>
                  <a:schemeClr val="tx1"/>
                </a:solidFill>
              </a:rPr>
              <a:t>The assurance practices deployed for Supply Chain Risk Management process shall include:</a:t>
            </a:r>
          </a:p>
          <a:p>
            <a:pPr marL="285750" indent="-285750">
              <a:buFont typeface="Arial" panose="020B0604020202020204" pitchFamily="34" charset="0"/>
              <a:buChar char="•"/>
            </a:pPr>
            <a:r>
              <a:rPr lang="en-US" sz="1400" dirty="0">
                <a:solidFill>
                  <a:schemeClr val="tx1"/>
                </a:solidFill>
              </a:rPr>
              <a:t>APQP Assurance Actions aligned to ratings, e.g., H-M-L rating, scopes what is expected between the organization and their suppliers and customers (AESQ APQP Assurance Framework), see Table 15.</a:t>
            </a:r>
          </a:p>
          <a:p>
            <a:pPr marL="285750" indent="-285750">
              <a:buFont typeface="Arial" panose="020B0604020202020204" pitchFamily="34" charset="0"/>
              <a:buChar char="•"/>
            </a:pPr>
            <a:r>
              <a:rPr lang="en-US" sz="1400" dirty="0">
                <a:solidFill>
                  <a:schemeClr val="tx1"/>
                </a:solidFill>
              </a:rPr>
              <a:t>Special attention during the project to the following for high risk products and/or organizations:</a:t>
            </a:r>
          </a:p>
          <a:p>
            <a:pPr marL="971550" lvl="1" indent="-285750"/>
            <a:r>
              <a:rPr lang="en-US" sz="1400" dirty="0"/>
              <a:t>Sourcing Strategy and plan, e.g., Additional sources.</a:t>
            </a:r>
          </a:p>
          <a:p>
            <a:pPr marL="971550" lvl="1" indent="-285750"/>
            <a:r>
              <a:rPr lang="en-US" sz="1400" dirty="0"/>
              <a:t>Stocking policy, e.g., Pull forward inventory, increase levels for periods of time.</a:t>
            </a:r>
          </a:p>
          <a:p>
            <a:pPr marL="971550" lvl="1" indent="-285750"/>
            <a:r>
              <a:rPr lang="en-US" sz="1400" dirty="0"/>
              <a:t>Supplier Development strategy, e.g., Technology development, capability improvements of suppliers.</a:t>
            </a:r>
          </a:p>
          <a:p>
            <a:pPr marL="971550" lvl="1" indent="-285750"/>
            <a:r>
              <a:rPr lang="en-US" sz="1400" dirty="0"/>
              <a:t>Special actions, e.g., Financial, Third Party Inspection.</a:t>
            </a:r>
          </a:p>
          <a:p>
            <a:r>
              <a:rPr lang="en-US" sz="1400" dirty="0">
                <a:solidFill>
                  <a:schemeClr val="tx1"/>
                </a:solidFill>
              </a:rPr>
              <a:t>Table 15 provides a minimum standard APQP Assurance Framework in association with Supply Chain Risk Management.</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939618111"/>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5E31C9CF-98FC-4019-AABF-6A5768D70ACC}"/>
              </a:ext>
            </a:extLst>
          </p:cNvPr>
          <p:cNvPicPr>
            <a:picLocks noGrp="1" noChangeAspect="1"/>
          </p:cNvPicPr>
          <p:nvPr>
            <p:ph sz="quarter" idx="16"/>
          </p:nvPr>
        </p:nvPicPr>
        <p:blipFill>
          <a:blip r:embed="rId2"/>
          <a:stretch>
            <a:fillRect/>
          </a:stretch>
        </p:blipFill>
        <p:spPr>
          <a:xfrm>
            <a:off x="2206400" y="1453432"/>
            <a:ext cx="7779199" cy="4831443"/>
          </a:xfrm>
        </p:spPr>
      </p:pic>
      <p:sp>
        <p:nvSpPr>
          <p:cNvPr id="3" name="Title 2">
            <a:extLst>
              <a:ext uri="{FF2B5EF4-FFF2-40B4-BE49-F238E27FC236}">
                <a16:creationId xmlns:a16="http://schemas.microsoft.com/office/drawing/2014/main" id="{9C03B143-F9CA-40B5-8E8E-C611C0D11FAE}"/>
              </a:ext>
            </a:extLst>
          </p:cNvPr>
          <p:cNvSpPr>
            <a:spLocks noGrp="1"/>
          </p:cNvSpPr>
          <p:nvPr>
            <p:ph type="title"/>
          </p:nvPr>
        </p:nvSpPr>
        <p:spPr/>
        <p:txBody>
          <a:bodyPr/>
          <a:lstStyle/>
          <a:p>
            <a:r>
              <a:rPr lang="en-US" sz="2800" dirty="0"/>
              <a:t>18 Continued</a:t>
            </a:r>
          </a:p>
        </p:txBody>
      </p:sp>
      <p:sp>
        <p:nvSpPr>
          <p:cNvPr id="5" name="Footer Placeholder 4">
            <a:extLst>
              <a:ext uri="{FF2B5EF4-FFF2-40B4-BE49-F238E27FC236}">
                <a16:creationId xmlns:a16="http://schemas.microsoft.com/office/drawing/2014/main" id="{A61D2ADE-ECCA-4E8A-BF27-01FF28679883}"/>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284667636"/>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CE84749-FA0E-4FCF-86C5-D54810E3026F}"/>
              </a:ext>
            </a:extLst>
          </p:cNvPr>
          <p:cNvSpPr>
            <a:spLocks noGrp="1"/>
          </p:cNvSpPr>
          <p:nvPr>
            <p:ph sz="quarter" idx="16"/>
          </p:nvPr>
        </p:nvSpPr>
        <p:spPr>
          <a:xfrm>
            <a:off x="912532" y="1739590"/>
            <a:ext cx="10363200" cy="4169084"/>
          </a:xfrm>
        </p:spPr>
        <p:txBody>
          <a:bodyPr>
            <a:normAutofit fontScale="92500"/>
          </a:bodyPr>
          <a:lstStyle/>
          <a:p>
            <a:r>
              <a:rPr lang="en-US" sz="2000" dirty="0">
                <a:solidFill>
                  <a:schemeClr val="bg2">
                    <a:lumMod val="50000"/>
                  </a:schemeClr>
                </a:solidFill>
              </a:rPr>
              <a:t>Does the assurance practices deployed for Supply Chain Risk Management process include: </a:t>
            </a:r>
          </a:p>
          <a:p>
            <a:pPr lvl="1"/>
            <a:r>
              <a:rPr lang="en-US" sz="1800" dirty="0">
                <a:solidFill>
                  <a:schemeClr val="bg2">
                    <a:lumMod val="50000"/>
                  </a:schemeClr>
                </a:solidFill>
              </a:rPr>
              <a:t>APQP Assurance Actions aligned to ratings, e.g., H-M-L rating, scopes what is expected between the organization and their suppliers and customers (AESQ APQP Assurance Framework)?</a:t>
            </a:r>
          </a:p>
          <a:p>
            <a:pPr marL="0" indent="0">
              <a:buNone/>
            </a:pPr>
            <a:r>
              <a:rPr lang="en-US" sz="1700" i="1" dirty="0">
                <a:solidFill>
                  <a:schemeClr val="bg2">
                    <a:lumMod val="50000"/>
                  </a:schemeClr>
                </a:solidFill>
              </a:rPr>
              <a:t>Note: see Table 15. </a:t>
            </a:r>
          </a:p>
          <a:p>
            <a:pPr lvl="1"/>
            <a:r>
              <a:rPr lang="en-US" sz="1800" dirty="0">
                <a:solidFill>
                  <a:schemeClr val="bg2">
                    <a:lumMod val="50000"/>
                  </a:schemeClr>
                </a:solidFill>
              </a:rPr>
              <a:t>Special attention during the project to the following for high-risk products and/or organizations: </a:t>
            </a:r>
          </a:p>
          <a:p>
            <a:pPr lvl="2"/>
            <a:r>
              <a:rPr lang="en-US" sz="1800" dirty="0">
                <a:solidFill>
                  <a:schemeClr val="bg2">
                    <a:lumMod val="50000"/>
                  </a:schemeClr>
                </a:solidFill>
              </a:rPr>
              <a:t>Sourcing Strategy and plan, e.g., Additional sources?</a:t>
            </a:r>
          </a:p>
          <a:p>
            <a:pPr lvl="2"/>
            <a:r>
              <a:rPr lang="en-US" sz="1800" dirty="0">
                <a:solidFill>
                  <a:schemeClr val="bg2">
                    <a:lumMod val="50000"/>
                  </a:schemeClr>
                </a:solidFill>
              </a:rPr>
              <a:t>Stocking policy, e.g., Pull forward inventory, increase levels for periods of time?</a:t>
            </a:r>
          </a:p>
          <a:p>
            <a:pPr lvl="2"/>
            <a:r>
              <a:rPr lang="en-US" sz="1800" dirty="0">
                <a:solidFill>
                  <a:schemeClr val="bg2">
                    <a:lumMod val="50000"/>
                  </a:schemeClr>
                </a:solidFill>
              </a:rPr>
              <a:t>Supplier Development strategy, e.g.?</a:t>
            </a:r>
          </a:p>
          <a:p>
            <a:pPr lvl="1"/>
            <a:r>
              <a:rPr lang="en-US" sz="1800" dirty="0">
                <a:solidFill>
                  <a:schemeClr val="bg2">
                    <a:lumMod val="50000"/>
                  </a:schemeClr>
                </a:solidFill>
              </a:rPr>
              <a:t>Technology development, capability improvements of suppliers. o Special actions, e.g., Financial, Third-Party Inspection? </a:t>
            </a:r>
          </a:p>
          <a:p>
            <a:pPr marL="0" indent="0">
              <a:buNone/>
            </a:pPr>
            <a:r>
              <a:rPr lang="en-US" sz="1700" i="1" dirty="0">
                <a:solidFill>
                  <a:schemeClr val="bg2">
                    <a:lumMod val="50000"/>
                  </a:schemeClr>
                </a:solidFill>
              </a:rPr>
              <a:t>Note: Table 15 provides a minimum standard APQP Assurance Framework in association with Supply Chain Risk Management. </a:t>
            </a:r>
          </a:p>
          <a:p>
            <a:endParaRPr lang="en-US" sz="2000" dirty="0"/>
          </a:p>
        </p:txBody>
      </p:sp>
      <p:sp>
        <p:nvSpPr>
          <p:cNvPr id="3" name="Title 2">
            <a:extLst>
              <a:ext uri="{FF2B5EF4-FFF2-40B4-BE49-F238E27FC236}">
                <a16:creationId xmlns:a16="http://schemas.microsoft.com/office/drawing/2014/main" id="{2B2A8001-C20D-48B8-9905-3607E8EFF6E2}"/>
              </a:ext>
            </a:extLst>
          </p:cNvPr>
          <p:cNvSpPr>
            <a:spLocks noGrp="1"/>
          </p:cNvSpPr>
          <p:nvPr>
            <p:ph type="title"/>
          </p:nvPr>
        </p:nvSpPr>
        <p:spPr/>
        <p:txBody>
          <a:bodyPr/>
          <a:lstStyle/>
          <a:p>
            <a:r>
              <a:rPr lang="en-US" sz="1800" dirty="0"/>
              <a:t>18 Continued</a:t>
            </a:r>
          </a:p>
        </p:txBody>
      </p:sp>
      <p:sp>
        <p:nvSpPr>
          <p:cNvPr id="5" name="Footer Placeholder 4">
            <a:extLst>
              <a:ext uri="{FF2B5EF4-FFF2-40B4-BE49-F238E27FC236}">
                <a16:creationId xmlns:a16="http://schemas.microsoft.com/office/drawing/2014/main" id="{E169DBC8-6165-44D5-AE6C-F2B68403A893}"/>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405615771"/>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F80DD-A7F5-453E-9307-196C4CB1E834}"/>
              </a:ext>
            </a:extLst>
          </p:cNvPr>
          <p:cNvSpPr>
            <a:spLocks noGrp="1"/>
          </p:cNvSpPr>
          <p:nvPr>
            <p:ph type="title"/>
          </p:nvPr>
        </p:nvSpPr>
        <p:spPr/>
        <p:txBody>
          <a:bodyPr/>
          <a:lstStyle/>
          <a:p>
            <a:r>
              <a:rPr lang="en-US" dirty="0"/>
              <a:t>Chapter B</a:t>
            </a:r>
          </a:p>
        </p:txBody>
      </p:sp>
      <p:sp>
        <p:nvSpPr>
          <p:cNvPr id="3" name="Text Placeholder 2">
            <a:extLst>
              <a:ext uri="{FF2B5EF4-FFF2-40B4-BE49-F238E27FC236}">
                <a16:creationId xmlns:a16="http://schemas.microsoft.com/office/drawing/2014/main" id="{20FFB19F-5781-48CD-B9A3-B1796AC6961E}"/>
              </a:ext>
            </a:extLst>
          </p:cNvPr>
          <p:cNvSpPr>
            <a:spLocks noGrp="1"/>
          </p:cNvSpPr>
          <p:nvPr>
            <p:ph type="body" sz="quarter" idx="10"/>
          </p:nvPr>
        </p:nvSpPr>
        <p:spPr/>
        <p:txBody>
          <a:bodyPr/>
          <a:lstStyle/>
          <a:p>
            <a:r>
              <a:rPr lang="en-US" dirty="0"/>
              <a:t>19 – </a:t>
            </a:r>
            <a:r>
              <a:rPr lang="en-US" sz="1800" b="0" i="0" u="none" strike="noStrike" baseline="0" dirty="0">
                <a:solidFill>
                  <a:srgbClr val="000000"/>
                </a:solidFill>
                <a:latin typeface="Arial" panose="020B0604020202020204" pitchFamily="34" charset="0"/>
              </a:rPr>
              <a:t>CONTROL PLAN – SUPPLEMENTAL REQUIREMENTS </a:t>
            </a:r>
            <a:endParaRPr lang="en-US" dirty="0"/>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1"/>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401669265"/>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5F44DBF1-1995-48AA-9C10-D51A4B0E6CDC}"/>
              </a:ext>
            </a:extLst>
          </p:cNvPr>
          <p:cNvPicPr>
            <a:picLocks noGrp="1" noChangeAspect="1"/>
          </p:cNvPicPr>
          <p:nvPr>
            <p:ph sz="quarter" idx="16"/>
          </p:nvPr>
        </p:nvPicPr>
        <p:blipFill>
          <a:blip r:embed="rId2"/>
          <a:stretch>
            <a:fillRect/>
          </a:stretch>
        </p:blipFill>
        <p:spPr>
          <a:xfrm>
            <a:off x="3033789" y="3605036"/>
            <a:ext cx="5654499" cy="3066224"/>
          </a:xfrm>
        </p:spPr>
      </p:pic>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000" dirty="0"/>
              <a:t>19 CONTROL PLAN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62795"/>
            <a:ext cx="10363200" cy="504106"/>
          </a:xfrm>
        </p:spPr>
        <p:txBody>
          <a:bodyPr/>
          <a:lstStyle/>
          <a:p>
            <a:r>
              <a:rPr lang="en-US" sz="1400" dirty="0">
                <a:solidFill>
                  <a:schemeClr val="tx1"/>
                </a:solidFill>
              </a:rPr>
              <a:t>Control plans are written descriptions of the systems for controlling parts and processes (as described within 9145 - Appendix C). Two distinct phases of the control plan can be applied (9145 - Appendix C, C1 Phases of the Control Plan):</a:t>
            </a:r>
          </a:p>
          <a:p>
            <a:pPr marL="342900" indent="-342900">
              <a:buFont typeface="Arial" panose="020B0604020202020204" pitchFamily="34" charset="0"/>
              <a:buChar char="•"/>
            </a:pPr>
            <a:r>
              <a:rPr lang="en-US" sz="1400" dirty="0">
                <a:solidFill>
                  <a:schemeClr val="tx1"/>
                </a:solidFill>
              </a:rPr>
              <a:t>Prelaunch – A description of the dimensional and nondimensional measurements, the timing of this is illustrated in Figure 5.</a:t>
            </a:r>
          </a:p>
          <a:p>
            <a:pPr marL="342900" indent="-342900">
              <a:buFont typeface="Arial" panose="020B0604020202020204" pitchFamily="34" charset="0"/>
              <a:buChar char="•"/>
            </a:pPr>
            <a:r>
              <a:rPr lang="en-US" sz="1400" dirty="0">
                <a:solidFill>
                  <a:schemeClr val="tx1"/>
                </a:solidFill>
              </a:rPr>
              <a:t>Production – A comprehensive documentation of product/process characteristics, process controls, tests, and measurement systems that can occur during postproduction launch.</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365512935"/>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E3612AB-440A-4065-8167-CCE2953694E6}"/>
              </a:ext>
            </a:extLst>
          </p:cNvPr>
          <p:cNvSpPr>
            <a:spLocks noGrp="1"/>
          </p:cNvSpPr>
          <p:nvPr>
            <p:ph sz="quarter" idx="16"/>
          </p:nvPr>
        </p:nvSpPr>
        <p:spPr>
          <a:xfrm>
            <a:off x="912532" y="3850105"/>
            <a:ext cx="10363200" cy="2715485"/>
          </a:xfrm>
        </p:spPr>
        <p:txBody>
          <a:bodyPr>
            <a:normAutofit/>
          </a:bodyPr>
          <a:lstStyle/>
          <a:p>
            <a:r>
              <a:rPr lang="en-US" sz="1600" dirty="0">
                <a:solidFill>
                  <a:schemeClr val="bg2">
                    <a:lumMod val="50000"/>
                  </a:schemeClr>
                </a:solidFill>
              </a:rPr>
              <a:t>Does the organization: </a:t>
            </a:r>
          </a:p>
          <a:p>
            <a:pPr lvl="1"/>
            <a:r>
              <a:rPr lang="en-US" sz="1600" dirty="0">
                <a:solidFill>
                  <a:schemeClr val="bg2">
                    <a:lumMod val="50000"/>
                  </a:schemeClr>
                </a:solidFill>
              </a:rPr>
              <a:t>Have a process for reviewing and updating the control plan (NOTE 1), throughout the APQP Phases of application and when changes occur (e.g., affecting product, production process, measurement, logistics, supply sources, Process FMEA). This includes Unless otherwise specified by the customer, the approval of the Production Control Plan (NOTE 2), as part of the PPAP Submission. </a:t>
            </a:r>
          </a:p>
          <a:p>
            <a:pPr marL="0" indent="0">
              <a:buNone/>
            </a:pPr>
            <a:r>
              <a:rPr lang="en-US" sz="1600" i="1" dirty="0">
                <a:solidFill>
                  <a:schemeClr val="bg2">
                    <a:lumMod val="50000"/>
                  </a:schemeClr>
                </a:solidFill>
              </a:rPr>
              <a:t>NOTE 1: The control plan is not equivalent to the process control document defined in 9103. </a:t>
            </a:r>
          </a:p>
          <a:p>
            <a:pPr marL="0" indent="0">
              <a:buNone/>
            </a:pPr>
            <a:r>
              <a:rPr lang="en-US" sz="1600" i="1" dirty="0">
                <a:solidFill>
                  <a:schemeClr val="bg2">
                    <a:lumMod val="50000"/>
                  </a:schemeClr>
                </a:solidFill>
              </a:rPr>
              <a:t>NOTE 2: When customer approval applies and Prelaunch Control Plan is in use, the Pre-launch and Production Control Plan for approval are used for PPAP Submission. </a:t>
            </a:r>
          </a:p>
          <a:p>
            <a:endParaRPr lang="en-US" sz="1800" dirty="0"/>
          </a:p>
        </p:txBody>
      </p:sp>
      <p:sp>
        <p:nvSpPr>
          <p:cNvPr id="3" name="Title 2">
            <a:extLst>
              <a:ext uri="{FF2B5EF4-FFF2-40B4-BE49-F238E27FC236}">
                <a16:creationId xmlns:a16="http://schemas.microsoft.com/office/drawing/2014/main" id="{667803E2-76D8-4A2E-9B8F-0BFD600B962D}"/>
              </a:ext>
            </a:extLst>
          </p:cNvPr>
          <p:cNvSpPr>
            <a:spLocks noGrp="1"/>
          </p:cNvSpPr>
          <p:nvPr>
            <p:ph type="title"/>
          </p:nvPr>
        </p:nvSpPr>
        <p:spPr/>
        <p:txBody>
          <a:bodyPr/>
          <a:lstStyle/>
          <a:p>
            <a:r>
              <a:rPr lang="en-US" sz="2800" dirty="0"/>
              <a:t>19 Continued</a:t>
            </a:r>
          </a:p>
        </p:txBody>
      </p:sp>
      <p:sp>
        <p:nvSpPr>
          <p:cNvPr id="4" name="Text Placeholder 3">
            <a:extLst>
              <a:ext uri="{FF2B5EF4-FFF2-40B4-BE49-F238E27FC236}">
                <a16:creationId xmlns:a16="http://schemas.microsoft.com/office/drawing/2014/main" id="{CDB26A0D-CC9B-41B4-9BF8-A2F5CC80FD24}"/>
              </a:ext>
            </a:extLst>
          </p:cNvPr>
          <p:cNvSpPr>
            <a:spLocks noGrp="1"/>
          </p:cNvSpPr>
          <p:nvPr>
            <p:ph type="body" sz="quarter" idx="10"/>
          </p:nvPr>
        </p:nvSpPr>
        <p:spPr/>
        <p:txBody>
          <a:bodyPr/>
          <a:lstStyle/>
          <a:p>
            <a:r>
              <a:rPr lang="en-US" sz="2000" dirty="0"/>
              <a:t>The organization shall:</a:t>
            </a:r>
          </a:p>
          <a:p>
            <a:pPr marL="342900" indent="-342900">
              <a:buFont typeface="Arial" panose="020B0604020202020204" pitchFamily="34" charset="0"/>
              <a:buChar char="•"/>
            </a:pPr>
            <a:r>
              <a:rPr lang="en-US" sz="2000" dirty="0"/>
              <a:t>Have a process for reviewing and updating the control plan (NOTE 1), throughout the APQP Phases of application and when changes occur (e.g., affecting product, production process, measurement, logistics, supply sources, Process FMEA). This includes Unless otherwise specified by the customer, the approval of the Production Control Plan (NOTE 2), as part of the PPAP Submission.</a:t>
            </a:r>
          </a:p>
        </p:txBody>
      </p:sp>
      <p:sp>
        <p:nvSpPr>
          <p:cNvPr id="5" name="Footer Placeholder 4">
            <a:extLst>
              <a:ext uri="{FF2B5EF4-FFF2-40B4-BE49-F238E27FC236}">
                <a16:creationId xmlns:a16="http://schemas.microsoft.com/office/drawing/2014/main" id="{2D06BC08-7170-469F-98FD-D59F0E9D9940}"/>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244047167"/>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81000"/>
          </a:xfrm>
        </p:spPr>
        <p:txBody>
          <a:bodyPr/>
          <a:lstStyle/>
          <a:p>
            <a:r>
              <a:rPr lang="en-US" sz="2000" dirty="0"/>
              <a:t>19.1 Prelaunch Control Plan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527064"/>
            <a:ext cx="10363200" cy="184262"/>
          </a:xfrm>
        </p:spPr>
        <p:txBody>
          <a:bodyPr/>
          <a:lstStyle/>
          <a:p>
            <a:r>
              <a:rPr lang="en-US" sz="1400" dirty="0">
                <a:solidFill>
                  <a:schemeClr val="tx1"/>
                </a:solidFill>
              </a:rPr>
              <a:t>When developing the Prelaunch Control Plan, the organization shall include all dimensional and nondimensional measurements that are required to occur. This includes enhancements that limit the potential for nonconformances and the validation of the production process. Examples of enhancements are:</a:t>
            </a:r>
          </a:p>
          <a:p>
            <a:pPr marL="342900" indent="-342900">
              <a:buFont typeface="Arial" panose="020B0604020202020204" pitchFamily="34" charset="0"/>
              <a:buChar char="•"/>
            </a:pPr>
            <a:r>
              <a:rPr lang="en-US" sz="1400" dirty="0">
                <a:solidFill>
                  <a:schemeClr val="tx1"/>
                </a:solidFill>
              </a:rPr>
              <a:t>Additional Process Controls (see RM13006) to those intended for regular/ongoing production which have been determined from knowledge (lessons learnt, identified within standards, etc.), or through studies of the process such as Design of Experiments (DOE).</a:t>
            </a:r>
          </a:p>
          <a:p>
            <a:pPr marL="342900" indent="-342900">
              <a:buFont typeface="Arial" panose="020B0604020202020204" pitchFamily="34" charset="0"/>
              <a:buChar char="•"/>
            </a:pPr>
            <a:r>
              <a:rPr lang="en-US" sz="1400" dirty="0">
                <a:solidFill>
                  <a:schemeClr val="tx1"/>
                </a:solidFill>
              </a:rPr>
              <a:t>More occurrence of the intended 100% Test/Inspection, i.e., in-process and final check points.</a:t>
            </a:r>
          </a:p>
          <a:p>
            <a:pPr marL="342900" indent="-342900">
              <a:buFont typeface="Arial" panose="020B0604020202020204" pitchFamily="34" charset="0"/>
              <a:buChar char="•"/>
            </a:pPr>
            <a:r>
              <a:rPr lang="en-US" sz="1400" dirty="0">
                <a:solidFill>
                  <a:schemeClr val="tx1"/>
                </a:solidFill>
              </a:rPr>
              <a:t>Robust statistical evaluations (see RM13006) to support reduce/sample inspection approval, determining capability of KCs (initial process capability studies).</a:t>
            </a:r>
          </a:p>
          <a:p>
            <a:pPr marL="342900" indent="-342900">
              <a:buFont typeface="Arial" panose="020B0604020202020204" pitchFamily="34" charset="0"/>
              <a:buChar char="•"/>
            </a:pPr>
            <a:r>
              <a:rPr lang="en-US" sz="1400" dirty="0">
                <a:solidFill>
                  <a:schemeClr val="tx1"/>
                </a:solidFill>
              </a:rPr>
              <a:t>Data collection to support evaluation of process quality performance such as Defects per Unit (DPU).</a:t>
            </a:r>
          </a:p>
          <a:p>
            <a:pPr marL="342900" indent="-342900">
              <a:buFont typeface="Arial" panose="020B0604020202020204" pitchFamily="34" charset="0"/>
              <a:buChar char="•"/>
            </a:pPr>
            <a:r>
              <a:rPr lang="en-US" sz="1400" dirty="0">
                <a:solidFill>
                  <a:schemeClr val="tx1"/>
                </a:solidFill>
              </a:rPr>
              <a:t>Audits such as Process Control Surveillance, see Table 14.</a:t>
            </a:r>
          </a:p>
          <a:p>
            <a:pPr marL="342900" indent="-342900">
              <a:buFont typeface="Arial" panose="020B0604020202020204" pitchFamily="34" charset="0"/>
              <a:buChar char="•"/>
            </a:pPr>
            <a:r>
              <a:rPr lang="en-US" sz="1400" dirty="0">
                <a:solidFill>
                  <a:schemeClr val="tx1"/>
                </a:solidFill>
              </a:rPr>
              <a:t>Identification of Error-proofing device(s) for confirmation of Effectiveness.</a:t>
            </a:r>
          </a:p>
          <a:p>
            <a:pPr marL="342900" indent="-342900">
              <a:buFont typeface="Arial" panose="020B0604020202020204" pitchFamily="34" charset="0"/>
              <a:buChar char="•"/>
            </a:pPr>
            <a:r>
              <a:rPr lang="en-US" sz="1400" dirty="0">
                <a:solidFill>
                  <a:schemeClr val="tx1"/>
                </a:solidFill>
              </a:rPr>
              <a:t>Product Verification such as FAI (see RM13102).</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628061817"/>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1453432"/>
            <a:ext cx="10363200" cy="4927896"/>
          </a:xfrm>
        </p:spPr>
        <p:txBody>
          <a:bodyPr>
            <a:normAutofit/>
          </a:bodyPr>
          <a:lstStyle/>
          <a:p>
            <a:r>
              <a:rPr lang="en-US" sz="1800" dirty="0">
                <a:solidFill>
                  <a:schemeClr val="bg2">
                    <a:lumMod val="50000"/>
                  </a:schemeClr>
                </a:solidFill>
              </a:rPr>
              <a:t>When developing the Prelaunch Control Plan, does the organization include all dimensional and nondimensional measurements that are required to occur? </a:t>
            </a:r>
          </a:p>
          <a:p>
            <a:r>
              <a:rPr lang="en-US" sz="1800" dirty="0">
                <a:solidFill>
                  <a:schemeClr val="bg2">
                    <a:lumMod val="50000"/>
                  </a:schemeClr>
                </a:solidFill>
              </a:rPr>
              <a:t>This includes enhancements that limit the potential for nonconformances and the validation of the production process. Examples of enhancements are: </a:t>
            </a:r>
          </a:p>
          <a:p>
            <a:pPr lvl="1"/>
            <a:r>
              <a:rPr lang="en-US" sz="1800" dirty="0">
                <a:solidFill>
                  <a:schemeClr val="bg2">
                    <a:lumMod val="50000"/>
                  </a:schemeClr>
                </a:solidFill>
              </a:rPr>
              <a:t>Additional Process Controls (see RM13006) to those intended for regular/ongoing production which have been determined from knowledge (lessons learnt, identified within standards, etc.), or through studies of the process such as Design of Experiments (DOE). </a:t>
            </a:r>
          </a:p>
          <a:p>
            <a:pPr lvl="1"/>
            <a:r>
              <a:rPr lang="en-US" sz="1800" dirty="0">
                <a:solidFill>
                  <a:schemeClr val="bg2">
                    <a:lumMod val="50000"/>
                  </a:schemeClr>
                </a:solidFill>
              </a:rPr>
              <a:t>More occurrence of the intended 100% Test/Inspection, i.e., in-process and final check points. </a:t>
            </a:r>
          </a:p>
          <a:p>
            <a:pPr lvl="1"/>
            <a:r>
              <a:rPr lang="en-US" sz="1800" dirty="0">
                <a:solidFill>
                  <a:schemeClr val="bg2">
                    <a:lumMod val="50000"/>
                  </a:schemeClr>
                </a:solidFill>
              </a:rPr>
              <a:t>Robust statistical evaluations (see RM13006) to support reduce/sample inspection approval, determining capability of KCs (initial process capability studies). </a:t>
            </a:r>
          </a:p>
          <a:p>
            <a:pPr lvl="1"/>
            <a:r>
              <a:rPr lang="en-US" sz="1800" dirty="0">
                <a:solidFill>
                  <a:schemeClr val="bg2">
                    <a:lumMod val="50000"/>
                  </a:schemeClr>
                </a:solidFill>
              </a:rPr>
              <a:t>Data collection to support evaluation of process quality performance such as Defects per Unit (DPU). </a:t>
            </a:r>
          </a:p>
          <a:p>
            <a:pPr lvl="1"/>
            <a:r>
              <a:rPr lang="en-US" sz="1800" dirty="0">
                <a:solidFill>
                  <a:schemeClr val="bg2">
                    <a:lumMod val="50000"/>
                  </a:schemeClr>
                </a:solidFill>
              </a:rPr>
              <a:t>Audits such as Process Control Surveillance, see Table 14. </a:t>
            </a:r>
          </a:p>
          <a:p>
            <a:pPr lvl="1"/>
            <a:r>
              <a:rPr lang="en-US" sz="1800" dirty="0">
                <a:solidFill>
                  <a:schemeClr val="bg2">
                    <a:lumMod val="50000"/>
                  </a:schemeClr>
                </a:solidFill>
              </a:rPr>
              <a:t>Identification of Error-proofing device(s) for confirmation of effectiveness. </a:t>
            </a:r>
          </a:p>
          <a:p>
            <a:pPr lvl="1"/>
            <a:r>
              <a:rPr lang="en-US" sz="1800" dirty="0">
                <a:solidFill>
                  <a:schemeClr val="bg2">
                    <a:lumMod val="50000"/>
                  </a:schemeClr>
                </a:solidFill>
              </a:rPr>
              <a:t>Product Verification such as FAI (see RM13102).</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19.1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973291333"/>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F80DD-A7F5-453E-9307-196C4CB1E834}"/>
              </a:ext>
            </a:extLst>
          </p:cNvPr>
          <p:cNvSpPr>
            <a:spLocks noGrp="1"/>
          </p:cNvSpPr>
          <p:nvPr>
            <p:ph type="title"/>
          </p:nvPr>
        </p:nvSpPr>
        <p:spPr/>
        <p:txBody>
          <a:bodyPr/>
          <a:lstStyle/>
          <a:p>
            <a:r>
              <a:rPr lang="en-US" dirty="0"/>
              <a:t>Chapter C</a:t>
            </a:r>
          </a:p>
        </p:txBody>
      </p:sp>
      <p:sp>
        <p:nvSpPr>
          <p:cNvPr id="3" name="Text Placeholder 2">
            <a:extLst>
              <a:ext uri="{FF2B5EF4-FFF2-40B4-BE49-F238E27FC236}">
                <a16:creationId xmlns:a16="http://schemas.microsoft.com/office/drawing/2014/main" id="{20FFB19F-5781-48CD-B9A3-B1796AC6961E}"/>
              </a:ext>
            </a:extLst>
          </p:cNvPr>
          <p:cNvSpPr>
            <a:spLocks noGrp="1"/>
          </p:cNvSpPr>
          <p:nvPr>
            <p:ph type="body" sz="quarter" idx="10"/>
          </p:nvPr>
        </p:nvSpPr>
        <p:spPr/>
        <p:txBody>
          <a:bodyPr/>
          <a:lstStyle/>
          <a:p>
            <a:r>
              <a:rPr lang="en-US" dirty="0"/>
              <a:t>20 – Overview: Supplement Requirements</a:t>
            </a:r>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1"/>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41418643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7FBC903A-B3E3-41C3-94BC-0045348EC940}"/>
              </a:ext>
            </a:extLst>
          </p:cNvPr>
          <p:cNvSpPr>
            <a:spLocks noGrp="1"/>
          </p:cNvSpPr>
          <p:nvPr>
            <p:ph sz="quarter" idx="16"/>
          </p:nvPr>
        </p:nvSpPr>
        <p:spPr>
          <a:xfrm>
            <a:off x="914400" y="4148253"/>
            <a:ext cx="10363200" cy="1514173"/>
          </a:xfrm>
        </p:spPr>
        <p:txBody>
          <a:bodyPr>
            <a:normAutofit/>
          </a:bodyPr>
          <a:lstStyle/>
          <a:p>
            <a:r>
              <a:rPr lang="en-US" sz="2000" dirty="0">
                <a:solidFill>
                  <a:schemeClr val="bg2">
                    <a:lumMod val="50000"/>
                  </a:schemeClr>
                </a:solidFill>
              </a:rPr>
              <a:t>Does the organization have a policy that includes Human Factors which promotes:</a:t>
            </a:r>
          </a:p>
          <a:p>
            <a:pPr lvl="1"/>
            <a:r>
              <a:rPr lang="en-US" sz="1800" dirty="0">
                <a:solidFill>
                  <a:schemeClr val="bg2">
                    <a:lumMod val="50000"/>
                  </a:schemeClr>
                </a:solidFill>
              </a:rPr>
              <a:t>Open Reporting</a:t>
            </a:r>
          </a:p>
          <a:p>
            <a:pPr lvl="1"/>
            <a:r>
              <a:rPr lang="en-US" sz="1800" dirty="0">
                <a:solidFill>
                  <a:schemeClr val="bg2">
                    <a:lumMod val="50000"/>
                  </a:schemeClr>
                </a:solidFill>
              </a:rPr>
              <a:t>Continually improving the maturity of Human Factor deployment within the organization</a:t>
            </a:r>
          </a:p>
          <a:p>
            <a:endParaRPr lang="en-US" sz="1600" dirty="0"/>
          </a:p>
        </p:txBody>
      </p:sp>
      <p:sp>
        <p:nvSpPr>
          <p:cNvPr id="6" name="Title 5">
            <a:extLst>
              <a:ext uri="{FF2B5EF4-FFF2-40B4-BE49-F238E27FC236}">
                <a16:creationId xmlns:a16="http://schemas.microsoft.com/office/drawing/2014/main" id="{E538AFE1-0AD8-4B5F-9A9A-9127F77DB45C}"/>
              </a:ext>
            </a:extLst>
          </p:cNvPr>
          <p:cNvSpPr>
            <a:spLocks noGrp="1"/>
          </p:cNvSpPr>
          <p:nvPr>
            <p:ph type="title"/>
          </p:nvPr>
        </p:nvSpPr>
        <p:spPr/>
        <p:txBody>
          <a:bodyPr/>
          <a:lstStyle/>
          <a:p>
            <a:r>
              <a:rPr lang="en-US" sz="2000" dirty="0"/>
              <a:t>5.2.1.1 Establishing the Quality Policy – Supplemental Requirements</a:t>
            </a:r>
          </a:p>
        </p:txBody>
      </p:sp>
      <p:sp>
        <p:nvSpPr>
          <p:cNvPr id="7" name="Text Placeholder 6">
            <a:extLst>
              <a:ext uri="{FF2B5EF4-FFF2-40B4-BE49-F238E27FC236}">
                <a16:creationId xmlns:a16="http://schemas.microsoft.com/office/drawing/2014/main" id="{366189BD-4FE7-46CC-B5F0-8D2ABB2D3E94}"/>
              </a:ext>
            </a:extLst>
          </p:cNvPr>
          <p:cNvSpPr>
            <a:spLocks noGrp="1"/>
          </p:cNvSpPr>
          <p:nvPr>
            <p:ph type="body" sz="quarter" idx="10"/>
          </p:nvPr>
        </p:nvSpPr>
        <p:spPr>
          <a:xfrm>
            <a:off x="914400" y="1431882"/>
            <a:ext cx="10363200" cy="381000"/>
          </a:xfrm>
        </p:spPr>
        <p:txBody>
          <a:bodyPr/>
          <a:lstStyle/>
          <a:p>
            <a:endParaRPr lang="en-US" sz="1800" dirty="0"/>
          </a:p>
          <a:p>
            <a:r>
              <a:rPr lang="en-US" sz="1800" dirty="0"/>
              <a:t>The organization shall have a policy that includes </a:t>
            </a:r>
            <a:r>
              <a:rPr lang="en-US" sz="1800" dirty="0">
                <a:hlinkClick r:id="rId2"/>
              </a:rPr>
              <a:t>Human Factors</a:t>
            </a:r>
            <a:r>
              <a:rPr lang="en-US" sz="1800" dirty="0"/>
              <a:t> which promotes:</a:t>
            </a:r>
          </a:p>
          <a:p>
            <a:pPr marL="342900" indent="-342900">
              <a:buFont typeface="Arial" panose="020B0604020202020204" pitchFamily="34" charset="0"/>
              <a:buChar char="•"/>
            </a:pPr>
            <a:r>
              <a:rPr lang="en-US" sz="1800" dirty="0"/>
              <a:t>Open Reporting.</a:t>
            </a:r>
          </a:p>
          <a:p>
            <a:pPr marL="342900" indent="-342900">
              <a:buFont typeface="Arial" panose="020B0604020202020204" pitchFamily="34" charset="0"/>
              <a:buChar char="•"/>
            </a:pPr>
            <a:r>
              <a:rPr lang="en-US" sz="1800" dirty="0"/>
              <a:t>Continually improving the maturity of Human Factor deployment within the organization.</a:t>
            </a:r>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778460213"/>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C2FC1693-4827-4C53-AE75-DE7DB9F4117F}"/>
              </a:ext>
            </a:extLst>
          </p:cNvPr>
          <p:cNvPicPr>
            <a:picLocks noGrp="1" noChangeAspect="1"/>
          </p:cNvPicPr>
          <p:nvPr>
            <p:ph sz="quarter" idx="16"/>
          </p:nvPr>
        </p:nvPicPr>
        <p:blipFill>
          <a:blip r:embed="rId2"/>
          <a:stretch>
            <a:fillRect/>
          </a:stretch>
        </p:blipFill>
        <p:spPr>
          <a:xfrm>
            <a:off x="2621289" y="2625359"/>
            <a:ext cx="6949422" cy="3848100"/>
          </a:xfrm>
        </p:spPr>
      </p:pic>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20.1 Key Quality Planning Tools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p:txBody>
          <a:bodyPr/>
          <a:lstStyle/>
          <a:p>
            <a:r>
              <a:rPr lang="en-US" sz="2000" dirty="0">
                <a:solidFill>
                  <a:schemeClr val="tx1"/>
                </a:solidFill>
              </a:rPr>
              <a:t>There are several key Quality Planning tools that are required to support the APQP and PPAP process. These Quality Planning Tools are linked as shown in Figure 6.</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394695150"/>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5285677"/>
            <a:ext cx="10363200" cy="1084787"/>
          </a:xfrm>
        </p:spPr>
        <p:txBody>
          <a:bodyPr>
            <a:normAutofit/>
          </a:bodyPr>
          <a:lstStyle/>
          <a:p>
            <a:r>
              <a:rPr lang="en-US" sz="2000" dirty="0">
                <a:solidFill>
                  <a:schemeClr val="bg2">
                    <a:lumMod val="50000"/>
                  </a:schemeClr>
                </a:solidFill>
              </a:rPr>
              <a:t>Does the organization have applied knowledge and can demonstrate practical application of the Key Quality Planning Tools identified in figure 6 to support the APQP &amp; PPAP processes?</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81000"/>
          </a:xfrm>
        </p:spPr>
        <p:txBody>
          <a:bodyPr/>
          <a:lstStyle/>
          <a:p>
            <a:r>
              <a:rPr lang="en-US" sz="2400" dirty="0"/>
              <a:t>20.1 Continued</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62812"/>
            <a:ext cx="10363200" cy="381000"/>
          </a:xfrm>
        </p:spPr>
        <p:txBody>
          <a:bodyPr/>
          <a:lstStyle/>
          <a:p>
            <a:r>
              <a:rPr lang="en-US" sz="1800" dirty="0">
                <a:solidFill>
                  <a:schemeClr val="tx1"/>
                </a:solidFill>
              </a:rPr>
              <a:t>The Quality Planning Tools shall be applied at a part number level, unless otherwise directed by the customer.</a:t>
            </a:r>
          </a:p>
          <a:p>
            <a:r>
              <a:rPr lang="en-US" sz="1800" dirty="0">
                <a:solidFill>
                  <a:schemeClr val="tx1"/>
                </a:solidFill>
              </a:rPr>
              <a:t>These Quality Planning Tools shall be reviewed and updated when there are changes to the product, manufacturing and inspection process or the source of manufacture.</a:t>
            </a:r>
          </a:p>
          <a:p>
            <a:r>
              <a:rPr lang="en-US" sz="1800" dirty="0">
                <a:solidFill>
                  <a:schemeClr val="tx1"/>
                </a:solidFill>
              </a:rPr>
              <a:t>The organization shall ensure that any learning is fed back into the relevant documents and captured to ensure that they reflect the current knowledge, e.g., product quality escapes, inspection data, root cause and corrective action learning, read across from other products.</a:t>
            </a:r>
          </a:p>
          <a:p>
            <a:r>
              <a:rPr lang="en-US" sz="1800" dirty="0">
                <a:solidFill>
                  <a:schemeClr val="tx1"/>
                </a:solidFill>
              </a:rPr>
              <a:t>Documents shall be linked to provide an easy read across when changes occur. Operation numbering and sequencing detailed on the PFD being consistent throughout all the document produced.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4168809602"/>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3334214"/>
            <a:ext cx="10363200" cy="2574459"/>
          </a:xfrm>
        </p:spPr>
        <p:txBody>
          <a:bodyPr>
            <a:normAutofit/>
          </a:bodyPr>
          <a:lstStyle/>
          <a:p>
            <a:r>
              <a:rPr lang="en-US" sz="2000" dirty="0">
                <a:solidFill>
                  <a:schemeClr val="bg2">
                    <a:lumMod val="50000"/>
                  </a:schemeClr>
                </a:solidFill>
              </a:rPr>
              <a:t>Does the organization have evidence that a Design FMEA was applied at any system level and assists in the creation of a technical specification which delivers the functional requirements? </a:t>
            </a:r>
          </a:p>
          <a:p>
            <a:r>
              <a:rPr lang="en-US" sz="2000" dirty="0">
                <a:solidFill>
                  <a:schemeClr val="bg2">
                    <a:lumMod val="50000"/>
                  </a:schemeClr>
                </a:solidFill>
              </a:rPr>
              <a:t>Does the organization have access to and working knowledge of RM13004? Does the organization apply this to execute Design Risk Analysis?</a:t>
            </a:r>
          </a:p>
          <a:p>
            <a:endParaRPr lang="en-US" sz="20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21.1 Design FMEA</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p:txBody>
          <a:bodyPr/>
          <a:lstStyle/>
          <a:p>
            <a:endParaRPr lang="en-US" dirty="0">
              <a:solidFill>
                <a:schemeClr val="tx1"/>
              </a:solidFill>
            </a:endParaRPr>
          </a:p>
          <a:p>
            <a:r>
              <a:rPr lang="en-US" sz="2000" dirty="0">
                <a:solidFill>
                  <a:schemeClr val="tx1"/>
                </a:solidFill>
              </a:rPr>
              <a:t>Design Risk Analysis (DRA) within 9145 shall be conducted using Design FMEA, see RM13004</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119272230"/>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3646449"/>
            <a:ext cx="10363200" cy="2262224"/>
          </a:xfrm>
        </p:spPr>
        <p:txBody>
          <a:bodyPr>
            <a:normAutofit/>
          </a:bodyPr>
          <a:lstStyle/>
          <a:p>
            <a:r>
              <a:rPr lang="en-US" sz="2000" dirty="0">
                <a:solidFill>
                  <a:schemeClr val="bg2">
                    <a:lumMod val="50000"/>
                  </a:schemeClr>
                </a:solidFill>
              </a:rPr>
              <a:t>Does the organization have documentation of compliance with customer requirements for the identification of Product KCs?</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21.2 Product Key Characteristics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p:txBody>
          <a:bodyPr/>
          <a:lstStyle/>
          <a:p>
            <a:endParaRPr lang="en-US" dirty="0"/>
          </a:p>
          <a:p>
            <a:r>
              <a:rPr lang="en-US" sz="2000" dirty="0"/>
              <a:t>The organization shall comply with customer requirements for the identification of Product KCs.</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482858289"/>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4400" y="4605454"/>
            <a:ext cx="10363200" cy="1364565"/>
          </a:xfrm>
        </p:spPr>
        <p:txBody>
          <a:bodyPr>
            <a:normAutofit/>
          </a:bodyPr>
          <a:lstStyle/>
          <a:p>
            <a:r>
              <a:rPr lang="en-US" sz="2000" dirty="0">
                <a:solidFill>
                  <a:schemeClr val="bg2">
                    <a:lumMod val="50000"/>
                  </a:schemeClr>
                </a:solidFill>
              </a:rPr>
              <a:t>Can the organization provide documented Process Flow Diagrams that clearly and completely describe the process required to receive material, manufacture, inspect, test, protect, store, and ship conforming product?</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21.3 Process Flow Diagrams (PFDs)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485901"/>
            <a:ext cx="10363200" cy="2556710"/>
          </a:xfrm>
        </p:spPr>
        <p:txBody>
          <a:bodyPr/>
          <a:lstStyle/>
          <a:p>
            <a:r>
              <a:rPr lang="en-US" sz="1800" dirty="0">
                <a:solidFill>
                  <a:schemeClr val="tx1"/>
                </a:solidFill>
              </a:rPr>
              <a:t>The organization shall document the Process Flow used to manufacture the particular part number using the approved methodology, see RM13004.</a:t>
            </a:r>
          </a:p>
          <a:p>
            <a:r>
              <a:rPr lang="en-US" sz="1800" dirty="0">
                <a:solidFill>
                  <a:schemeClr val="tx1"/>
                </a:solidFill>
              </a:rPr>
              <a:t>The PFD shall be sufficiently detailed in order to clearly and completely describe the process required to receive material, manufacture, inspect, test, protect, store, and ship conforming product.</a:t>
            </a:r>
          </a:p>
          <a:p>
            <a:r>
              <a:rPr lang="en-US" sz="1800" dirty="0">
                <a:solidFill>
                  <a:schemeClr val="tx1"/>
                </a:solidFill>
              </a:rPr>
              <a:t>The organization shall use one of the defined PFD templates, see RM13004, or one with equivalent content. Any deviation to this being approved by the customer.</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070760643"/>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456496"/>
            <a:ext cx="10363200" cy="1924832"/>
          </a:xfrm>
        </p:spPr>
        <p:txBody>
          <a:bodyPr>
            <a:noAutofit/>
          </a:bodyPr>
          <a:lstStyle/>
          <a:p>
            <a:r>
              <a:rPr lang="en-US" sz="1800" dirty="0">
                <a:solidFill>
                  <a:schemeClr val="bg2">
                    <a:lumMod val="50000"/>
                  </a:schemeClr>
                </a:solidFill>
              </a:rPr>
              <a:t>Does the organization conduct Process FMEAs, unless otherwise agreed to and documented with the customer? Does the organization use the Process FMEA methodology to identify additional product KCs and/or relevant process KCs, in addition to those defined in the Design Records?  Is the Process FMEA completed for a specific Part Number and include all operations identified in the PFD, from Goods Inwards through to Dispatch. Doe this include details of steps within each operation that are intended to, or have the potential to, transform the product (intentionally or unintentionally). </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21.4 Process FMEA</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p:txBody>
          <a:bodyPr/>
          <a:lstStyle/>
          <a:p>
            <a:r>
              <a:rPr lang="en-US" sz="1600" dirty="0">
                <a:solidFill>
                  <a:schemeClr val="tx1"/>
                </a:solidFill>
              </a:rPr>
              <a:t>The organization shall carry out Process FMEA, see RM13004, unless otherwise agreed with the customer.</a:t>
            </a:r>
          </a:p>
          <a:p>
            <a:r>
              <a:rPr lang="en-US" sz="1600" dirty="0">
                <a:solidFill>
                  <a:schemeClr val="tx1"/>
                </a:solidFill>
              </a:rPr>
              <a:t>The organization shall use the Process FMEA methodology to identify additional product KCs and/or relevant process KCs, in addition to those defined in the Design Records.</a:t>
            </a:r>
          </a:p>
          <a:p>
            <a:r>
              <a:rPr lang="en-US" sz="1600" dirty="0">
                <a:solidFill>
                  <a:schemeClr val="tx1"/>
                </a:solidFill>
              </a:rPr>
              <a:t>The Process FMEA shall be completed for a specific Part Number and include all operations identified in the PFD, from Goods Inwards through to Dispatch.</a:t>
            </a:r>
          </a:p>
          <a:p>
            <a:r>
              <a:rPr lang="en-US" sz="1600" dirty="0">
                <a:solidFill>
                  <a:schemeClr val="tx1"/>
                </a:solidFill>
              </a:rPr>
              <a:t>Details of steps within each operation shall be considered and included if they are intended to, or have the potential to, transform the product (intentionally or unintentionally).</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883379944"/>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1453432"/>
            <a:ext cx="10311142" cy="4768948"/>
          </a:xfrm>
        </p:spPr>
        <p:txBody>
          <a:bodyPr>
            <a:normAutofit fontScale="92500" lnSpcReduction="10000"/>
          </a:bodyPr>
          <a:lstStyle/>
          <a:p>
            <a:r>
              <a:rPr lang="en-US" sz="2200" dirty="0">
                <a:solidFill>
                  <a:schemeClr val="bg2">
                    <a:lumMod val="50000"/>
                  </a:schemeClr>
                </a:solidFill>
              </a:rPr>
              <a:t>Does the organization document recommended actions needed to prevent or mitigate risks in the Process FMEA?</a:t>
            </a:r>
          </a:p>
          <a:p>
            <a:r>
              <a:rPr lang="en-US" sz="2200" dirty="0">
                <a:solidFill>
                  <a:schemeClr val="bg2">
                    <a:lumMod val="50000"/>
                  </a:schemeClr>
                </a:solidFill>
              </a:rPr>
              <a:t>Is the organization using the Process FEMA Template, Ranking Criteria, found in 13004? If not has it been approved by the customer?  Does the Scope of the Process FMEA include product characteristics defined by the Design drawings and specifications?  If there is a reduced scope of application is there a documented rationale for the reduced scope for traceability purposes?  Are Failure Modes documented in the Process FMEA in terms that relate them to Design Records?</a:t>
            </a:r>
          </a:p>
          <a:p>
            <a:r>
              <a:rPr lang="en-US" sz="2200" dirty="0">
                <a:solidFill>
                  <a:schemeClr val="bg2">
                    <a:lumMod val="50000"/>
                  </a:schemeClr>
                </a:solidFill>
              </a:rPr>
              <a:t>Does the organization properly use the RPN to establish the priority of risk mitigation actions:</a:t>
            </a:r>
          </a:p>
          <a:p>
            <a:pPr marL="914400" lvl="1" indent="-457200">
              <a:buFont typeface="+mj-lt"/>
              <a:buAutoNum type="arabicPeriod"/>
            </a:pPr>
            <a:r>
              <a:rPr lang="en-US" dirty="0">
                <a:solidFill>
                  <a:schemeClr val="bg2">
                    <a:lumMod val="50000"/>
                  </a:schemeClr>
                </a:solidFill>
              </a:rPr>
              <a:t>Does the organization use the RPN thresholds to consider each risk independently?</a:t>
            </a:r>
          </a:p>
          <a:p>
            <a:pPr marL="914400" lvl="1" indent="-457200">
              <a:buFont typeface="+mj-lt"/>
              <a:buAutoNum type="arabicPeriod"/>
            </a:pPr>
            <a:r>
              <a:rPr lang="en-US" dirty="0">
                <a:solidFill>
                  <a:schemeClr val="bg2">
                    <a:lumMod val="50000"/>
                  </a:schemeClr>
                </a:solidFill>
              </a:rPr>
              <a:t>In addition to reviewing risks with a high RPN, does the organization review risks with individually high severity, occurrence, or detection rankings in order to mitigate product quality escapes?</a:t>
            </a:r>
          </a:p>
          <a:p>
            <a:endParaRPr lang="en-US"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21.4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70423196"/>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4400" y="4761571"/>
            <a:ext cx="10363200" cy="1208444"/>
          </a:xfrm>
        </p:spPr>
        <p:txBody>
          <a:bodyPr>
            <a:normAutofit/>
          </a:bodyPr>
          <a:lstStyle/>
          <a:p>
            <a:r>
              <a:rPr lang="en-US" sz="2000" dirty="0">
                <a:solidFill>
                  <a:schemeClr val="bg2">
                    <a:lumMod val="50000"/>
                  </a:schemeClr>
                </a:solidFill>
              </a:rPr>
              <a:t>Does the organization use the Process FMEA  to identify Process and Product KCs through RPN or Severity x Occurrence as defined by customer requirement and/or organizational policy per  RM13004?</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21.5 Process Key Characteristics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485900"/>
            <a:ext cx="10363200" cy="2585585"/>
          </a:xfrm>
        </p:spPr>
        <p:txBody>
          <a:bodyPr/>
          <a:lstStyle/>
          <a:p>
            <a:endParaRPr lang="en-US" dirty="0">
              <a:solidFill>
                <a:schemeClr val="tx1"/>
              </a:solidFill>
            </a:endParaRPr>
          </a:p>
          <a:p>
            <a:r>
              <a:rPr lang="en-US" sz="2000" dirty="0">
                <a:solidFill>
                  <a:schemeClr val="tx1"/>
                </a:solidFill>
              </a:rPr>
              <a:t>The Process FMEA shall be used to identify Process and Product KCs through RPN or Severity x Occurrence as defined by customer requirement and/or organizational policy, see RM13004.</a:t>
            </a:r>
          </a:p>
          <a:p>
            <a:r>
              <a:rPr lang="en-US" sz="2000" dirty="0">
                <a:solidFill>
                  <a:schemeClr val="tx1"/>
                </a:solidFill>
              </a:rPr>
              <a:t>Both product and process KCs shall be recorded in the Process FMEA (i.e., by using the “Classification” column in the Process FMEA template).</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484635603"/>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98211"/>
          </a:xfrm>
        </p:spPr>
        <p:txBody>
          <a:bodyPr/>
          <a:lstStyle/>
          <a:p>
            <a:r>
              <a:rPr lang="en-US" sz="2400" dirty="0"/>
              <a:t>21.6 Production Control Plan</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47537"/>
            <a:ext cx="10363200" cy="5033791"/>
          </a:xfrm>
        </p:spPr>
        <p:txBody>
          <a:bodyPr/>
          <a:lstStyle/>
          <a:p>
            <a:r>
              <a:rPr lang="en-US" sz="1500" dirty="0">
                <a:solidFill>
                  <a:schemeClr val="tx1"/>
                </a:solidFill>
              </a:rPr>
              <a:t>The Control Plan shall be prepared and applied as early as possible during process development.</a:t>
            </a:r>
          </a:p>
          <a:p>
            <a:r>
              <a:rPr lang="en-US" sz="1500" dirty="0">
                <a:solidFill>
                  <a:schemeClr val="tx1"/>
                </a:solidFill>
              </a:rPr>
              <a:t>The Control Plan shall comply with the following:</a:t>
            </a:r>
          </a:p>
          <a:p>
            <a:pPr marL="285750" indent="-285750">
              <a:buFont typeface="Arial" panose="020B0604020202020204" pitchFamily="34" charset="0"/>
              <a:buChar char="•"/>
            </a:pPr>
            <a:r>
              <a:rPr lang="en-US" sz="1500" dirty="0">
                <a:solidFill>
                  <a:schemeClr val="tx1"/>
                </a:solidFill>
              </a:rPr>
              <a:t>List the product and process characteristics to be monitored, during the manufacturing process, along with any required control methods.</a:t>
            </a:r>
          </a:p>
          <a:p>
            <a:r>
              <a:rPr lang="en-US" sz="1500" dirty="0">
                <a:solidFill>
                  <a:schemeClr val="tx1"/>
                </a:solidFill>
              </a:rPr>
              <a:t>Control methods typically include but are not limited to:</a:t>
            </a:r>
          </a:p>
          <a:p>
            <a:pPr marL="285750" indent="-285750">
              <a:buFont typeface="Arial" panose="020B0604020202020204" pitchFamily="34" charset="0"/>
              <a:buChar char="•"/>
            </a:pPr>
            <a:r>
              <a:rPr lang="en-US" sz="1500" dirty="0">
                <a:solidFill>
                  <a:schemeClr val="tx1"/>
                </a:solidFill>
              </a:rPr>
              <a:t>Variable or attribute Statistical Process Control and/or inspection, mistake-proofing (automated and nonautomated), life usage control, first piece check of each setup, test piece evaluation and sampling plans (where these are acceptable to the customer).</a:t>
            </a:r>
          </a:p>
          <a:p>
            <a:pPr marL="285750" indent="-285750">
              <a:buFont typeface="Arial" panose="020B0604020202020204" pitchFamily="34" charset="0"/>
              <a:buChar char="•"/>
            </a:pPr>
            <a:r>
              <a:rPr lang="en-US" sz="1500" dirty="0">
                <a:solidFill>
                  <a:schemeClr val="tx1"/>
                </a:solidFill>
              </a:rPr>
              <a:t>Include and indicate all product and process KCs and CIs defined by the customer and the organization.</a:t>
            </a:r>
          </a:p>
          <a:p>
            <a:pPr marL="285750" indent="-285750">
              <a:buFont typeface="Arial" panose="020B0604020202020204" pitchFamily="34" charset="0"/>
              <a:buChar char="•"/>
            </a:pPr>
            <a:r>
              <a:rPr lang="en-US" sz="1500" dirty="0">
                <a:solidFill>
                  <a:schemeClr val="tx1"/>
                </a:solidFill>
              </a:rPr>
              <a:t>Specify the reaction plan to be invoked when the process becomes unstable or a failure occurs.</a:t>
            </a:r>
          </a:p>
          <a:p>
            <a:r>
              <a:rPr lang="en-US" sz="1500" dirty="0">
                <a:solidFill>
                  <a:schemeClr val="tx1"/>
                </a:solidFill>
              </a:rPr>
              <a:t>Controls and reaction plans specified within the Control Plan shall be documented within a Work Instruction and/or Inspection Plan.</a:t>
            </a:r>
          </a:p>
          <a:p>
            <a:r>
              <a:rPr lang="en-US" sz="1500" dirty="0">
                <a:solidFill>
                  <a:schemeClr val="tx1"/>
                </a:solidFill>
              </a:rPr>
              <a:t>The organization shall use a Control Plan template, see RM13004, or one with equivalent content. Any deviation to this being approved by the customer.</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088956921"/>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646771" y="1530417"/>
            <a:ext cx="10628961" cy="5035173"/>
          </a:xfrm>
        </p:spPr>
        <p:txBody>
          <a:bodyPr>
            <a:normAutofit/>
          </a:bodyPr>
          <a:lstStyle/>
          <a:p>
            <a:r>
              <a:rPr lang="en-US" sz="1700" dirty="0">
                <a:solidFill>
                  <a:schemeClr val="bg2">
                    <a:lumMod val="50000"/>
                  </a:schemeClr>
                </a:solidFill>
              </a:rPr>
              <a:t>Has the organization used the guidance provided in RM13004 to develop and document their control plan?</a:t>
            </a:r>
          </a:p>
          <a:p>
            <a:r>
              <a:rPr lang="en-US" sz="1700" dirty="0">
                <a:solidFill>
                  <a:schemeClr val="bg2">
                    <a:lumMod val="50000"/>
                  </a:schemeClr>
                </a:solidFill>
              </a:rPr>
              <a:t>Does the organization use the Control Plan template from RM13004, or one with equivalent approved by the customer?</a:t>
            </a:r>
          </a:p>
          <a:p>
            <a:r>
              <a:rPr lang="en-US" sz="1700" dirty="0">
                <a:solidFill>
                  <a:schemeClr val="bg2">
                    <a:lumMod val="50000"/>
                  </a:schemeClr>
                </a:solidFill>
              </a:rPr>
              <a:t>Does the organizations Control Plan place emphasis on pro-active controls at the point of manufacture, employ prevention rather than detection and verify output at the earliest possible operation/step within the process?</a:t>
            </a:r>
          </a:p>
          <a:p>
            <a:r>
              <a:rPr lang="en-US" sz="1700" dirty="0">
                <a:solidFill>
                  <a:schemeClr val="bg2">
                    <a:lumMod val="50000"/>
                  </a:schemeClr>
                </a:solidFill>
              </a:rPr>
              <a:t>Does the organizations’ control plan:</a:t>
            </a:r>
          </a:p>
          <a:p>
            <a:pPr marL="914400" lvl="1" indent="-457200">
              <a:buFont typeface="+mj-lt"/>
              <a:buAutoNum type="arabicPeriod"/>
            </a:pPr>
            <a:r>
              <a:rPr lang="en-US" sz="1700" dirty="0">
                <a:solidFill>
                  <a:schemeClr val="bg2">
                    <a:lumMod val="50000"/>
                  </a:schemeClr>
                </a:solidFill>
              </a:rPr>
              <a:t>List the product and process characteristics to be monitored, during the manufacturing process, along with any required control methods e.g. variable or attribute Statistical Process Control and/or inspection, mistake-proofing (automated and nonautomated), life usage control, first piece check of each setup, test piece evaluation and sampling plans?</a:t>
            </a:r>
          </a:p>
          <a:p>
            <a:pPr marL="914400" lvl="1" indent="-457200">
              <a:buFont typeface="+mj-lt"/>
              <a:buAutoNum type="arabicPeriod"/>
            </a:pPr>
            <a:r>
              <a:rPr lang="en-US" sz="1700" dirty="0">
                <a:solidFill>
                  <a:schemeClr val="bg2">
                    <a:lumMod val="50000"/>
                  </a:schemeClr>
                </a:solidFill>
              </a:rPr>
              <a:t>Include and indicate all product and process KCs and CIs defined by the customer and the organization.</a:t>
            </a:r>
          </a:p>
          <a:p>
            <a:pPr marL="914400" lvl="1" indent="-457200">
              <a:buFont typeface="+mj-lt"/>
              <a:buAutoNum type="arabicPeriod"/>
            </a:pPr>
            <a:r>
              <a:rPr lang="en-US" sz="1700" dirty="0">
                <a:solidFill>
                  <a:schemeClr val="bg2">
                    <a:lumMod val="50000"/>
                  </a:schemeClr>
                </a:solidFill>
              </a:rPr>
              <a:t>Specify the reaction plan to be invoked when the process becomes unstable or a failure occurs and are controls and reaction plans specified within the Control Plan documented in a Work Instruction and/or Inspection Plan.</a:t>
            </a:r>
          </a:p>
          <a:p>
            <a:endParaRPr lang="en-US" sz="18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21.6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41337627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791737" y="4750420"/>
            <a:ext cx="10485863" cy="1906858"/>
          </a:xfrm>
        </p:spPr>
        <p:txBody>
          <a:bodyPr>
            <a:normAutofit/>
          </a:bodyPr>
          <a:lstStyle/>
          <a:p>
            <a:r>
              <a:rPr lang="en-US" sz="1800" dirty="0">
                <a:solidFill>
                  <a:schemeClr val="bg2">
                    <a:lumMod val="50000"/>
                  </a:schemeClr>
                </a:solidFill>
              </a:rPr>
              <a:t>Can the organization provide evidence that personnel responsible for conformity to product requirements have the authority to stop and correct quality problems?</a:t>
            </a:r>
          </a:p>
          <a:p>
            <a:r>
              <a:rPr lang="en-US" sz="1800" dirty="0">
                <a:solidFill>
                  <a:schemeClr val="bg2">
                    <a:lumMod val="50000"/>
                  </a:schemeClr>
                </a:solidFill>
              </a:rPr>
              <a:t>Where the process design prevents immediate shutdown upon detection of a quality problem, does the organization have provisions for containment of the product or service to prevent product from being delivered to the customer. Additionally, where production works multiple shifts is there personnel identified as accountable for ensuring conformity to product requirements.</a:t>
            </a:r>
          </a:p>
          <a:p>
            <a:endParaRPr lang="en-US" sz="16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000" dirty="0"/>
              <a:t>5.3.1 Organizational Roles, Responsibilities and Authorities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609139"/>
            <a:ext cx="10363200" cy="381000"/>
          </a:xfrm>
        </p:spPr>
        <p:txBody>
          <a:bodyPr/>
          <a:lstStyle/>
          <a:p>
            <a:endParaRPr lang="en-US" sz="1800" dirty="0"/>
          </a:p>
          <a:p>
            <a:r>
              <a:rPr lang="en-US" sz="1800" dirty="0"/>
              <a:t>Personnel responsible for conformity to product requirements shall have the authority to stop and correct quality problems.</a:t>
            </a:r>
          </a:p>
          <a:p>
            <a:r>
              <a:rPr lang="en-US" sz="1800" dirty="0"/>
              <a:t>Where the process design prevents immediate shutdown upon detection of a quality problem, then the product or service shall be contained so that it is prevented from being delivered to the customer.</a:t>
            </a:r>
          </a:p>
          <a:p>
            <a:r>
              <a:rPr lang="en-US" sz="1800" dirty="0"/>
              <a:t>Where production is run across different shifts there shall be personnel identified that are accountable for ensuring conformity to product requirements.</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543867112"/>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3757962"/>
            <a:ext cx="10363200" cy="2150712"/>
          </a:xfrm>
        </p:spPr>
        <p:txBody>
          <a:bodyPr>
            <a:normAutofit/>
          </a:bodyPr>
          <a:lstStyle/>
          <a:p>
            <a:r>
              <a:rPr lang="en-US" sz="2000" dirty="0">
                <a:solidFill>
                  <a:schemeClr val="bg2">
                    <a:lumMod val="50000"/>
                  </a:schemeClr>
                </a:solidFill>
              </a:rPr>
              <a:t>Does the organizations MSA meet the requirements set forth in 7.1.5?</a:t>
            </a:r>
          </a:p>
          <a:p>
            <a:r>
              <a:rPr lang="en-US" sz="2000" dirty="0">
                <a:solidFill>
                  <a:schemeClr val="bg2">
                    <a:lumMod val="50000"/>
                  </a:schemeClr>
                </a:solidFill>
              </a:rPr>
              <a:t>Does the organization have access to and working knowledge of RM13003?</a:t>
            </a:r>
          </a:p>
          <a:p>
            <a:endParaRPr lang="en-US" sz="18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21.7 Measurement Systems Analysis (MSA)</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p:txBody>
          <a:bodyPr/>
          <a:lstStyle/>
          <a:p>
            <a:endParaRPr lang="en-US" dirty="0"/>
          </a:p>
          <a:p>
            <a:r>
              <a:rPr lang="en-US" dirty="0">
                <a:solidFill>
                  <a:schemeClr val="tx1"/>
                </a:solidFill>
              </a:rPr>
              <a:t>The requirements for MSA are to be as defined in 7.1.5, see RM13003.</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793887011"/>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3534938"/>
            <a:ext cx="10363200" cy="2373736"/>
          </a:xfrm>
        </p:spPr>
        <p:txBody>
          <a:bodyPr>
            <a:normAutofit/>
          </a:bodyPr>
          <a:lstStyle/>
          <a:p>
            <a:r>
              <a:rPr lang="en-US" sz="2000" dirty="0">
                <a:solidFill>
                  <a:schemeClr val="bg2">
                    <a:lumMod val="50000"/>
                  </a:schemeClr>
                </a:solidFill>
              </a:rPr>
              <a:t>Does the organization have access to and working knowledge of RM13003 and follow the requirements for Initial Process Capability Studies defined in 17.1.1, Table 11, and Table 12?</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21.8 Initial Capability Studies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p:txBody>
          <a:bodyPr/>
          <a:lstStyle/>
          <a:p>
            <a:endParaRPr lang="en-US" dirty="0"/>
          </a:p>
          <a:p>
            <a:r>
              <a:rPr lang="en-US" sz="2000" dirty="0">
                <a:solidFill>
                  <a:schemeClr val="tx1"/>
                </a:solidFill>
              </a:rPr>
              <a:t>The requirements for Initial Process Capability Studies are defined in 17.1.1, Table 11, and Table 12, see RM13006.</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92312794"/>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CA3B4-6CE3-4B24-9C0B-55BA890AB1F5}"/>
              </a:ext>
            </a:extLst>
          </p:cNvPr>
          <p:cNvSpPr>
            <a:spLocks noGrp="1"/>
          </p:cNvSpPr>
          <p:nvPr>
            <p:ph type="title"/>
          </p:nvPr>
        </p:nvSpPr>
        <p:spPr/>
        <p:txBody>
          <a:bodyPr/>
          <a:lstStyle/>
          <a:p>
            <a:r>
              <a:rPr lang="en-US" dirty="0"/>
              <a:t>PRI Registrar Offering</a:t>
            </a:r>
          </a:p>
        </p:txBody>
      </p:sp>
      <p:sp>
        <p:nvSpPr>
          <p:cNvPr id="3" name="Text Placeholder 2">
            <a:extLst>
              <a:ext uri="{FF2B5EF4-FFF2-40B4-BE49-F238E27FC236}">
                <a16:creationId xmlns:a16="http://schemas.microsoft.com/office/drawing/2014/main" id="{49D6FF0D-3F4C-4CB2-902C-A8CB0FD6B61B}"/>
              </a:ext>
            </a:extLst>
          </p:cNvPr>
          <p:cNvSpPr>
            <a:spLocks noGrp="1"/>
          </p:cNvSpPr>
          <p:nvPr>
            <p:ph type="body" sz="quarter" idx="10"/>
          </p:nvPr>
        </p:nvSpPr>
        <p:spPr/>
        <p:txBody>
          <a:bodyPr/>
          <a:lstStyle/>
          <a:p>
            <a:endParaRPr lang="en-US"/>
          </a:p>
        </p:txBody>
      </p:sp>
      <p:sp>
        <p:nvSpPr>
          <p:cNvPr id="4" name="Footer Placeholder 3">
            <a:extLst>
              <a:ext uri="{FF2B5EF4-FFF2-40B4-BE49-F238E27FC236}">
                <a16:creationId xmlns:a16="http://schemas.microsoft.com/office/drawing/2014/main" id="{B6A92B9D-C136-46EE-9DAE-A4FE5E196007}"/>
              </a:ext>
            </a:extLst>
          </p:cNvPr>
          <p:cNvSpPr>
            <a:spLocks noGrp="1"/>
          </p:cNvSpPr>
          <p:nvPr>
            <p:ph type="ftr" sz="quarter" idx="11"/>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150976891"/>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7FBC903A-B3E3-41C3-94BC-0045348EC940}"/>
              </a:ext>
            </a:extLst>
          </p:cNvPr>
          <p:cNvSpPr>
            <a:spLocks noGrp="1"/>
          </p:cNvSpPr>
          <p:nvPr>
            <p:ph sz="quarter" idx="16"/>
          </p:nvPr>
        </p:nvSpPr>
        <p:spPr/>
        <p:txBody>
          <a:bodyPr/>
          <a:lstStyle/>
          <a:p>
            <a:r>
              <a:rPr lang="en-US" dirty="0">
                <a:solidFill>
                  <a:schemeClr val="tx1"/>
                </a:solidFill>
              </a:rPr>
              <a:t>Pre-Assessment gap analysis audit to help client identify gaps against the AS13100 requirements utilizing the AESQ audit checklist  </a:t>
            </a:r>
          </a:p>
          <a:p>
            <a:pPr lvl="1"/>
            <a:r>
              <a:rPr lang="en-US" dirty="0">
                <a:solidFill>
                  <a:schemeClr val="tx1"/>
                </a:solidFill>
              </a:rPr>
              <a:t>The deliverable is the completed audit checklist with any noted gaps. </a:t>
            </a:r>
          </a:p>
          <a:p>
            <a:r>
              <a:rPr lang="en-US" dirty="0">
                <a:solidFill>
                  <a:schemeClr val="tx1"/>
                </a:solidFill>
              </a:rPr>
              <a:t>Conformity Audit against the AS13100 requirements utilizing the AESQ checklist with PRI modifications </a:t>
            </a:r>
          </a:p>
          <a:p>
            <a:pPr lvl="1"/>
            <a:r>
              <a:rPr lang="en-US" dirty="0">
                <a:solidFill>
                  <a:schemeClr val="tx1"/>
                </a:solidFill>
              </a:rPr>
              <a:t>The deliverable is the completed audit checklist with any noted findings and narrative </a:t>
            </a:r>
          </a:p>
          <a:p>
            <a:endParaRPr lang="en-US" dirty="0"/>
          </a:p>
        </p:txBody>
      </p:sp>
      <p:sp>
        <p:nvSpPr>
          <p:cNvPr id="6" name="Title 5">
            <a:extLst>
              <a:ext uri="{FF2B5EF4-FFF2-40B4-BE49-F238E27FC236}">
                <a16:creationId xmlns:a16="http://schemas.microsoft.com/office/drawing/2014/main" id="{E538AFE1-0AD8-4B5F-9A9A-9127F77DB45C}"/>
              </a:ext>
            </a:extLst>
          </p:cNvPr>
          <p:cNvSpPr>
            <a:spLocks noGrp="1"/>
          </p:cNvSpPr>
          <p:nvPr>
            <p:ph type="title"/>
          </p:nvPr>
        </p:nvSpPr>
        <p:spPr/>
        <p:txBody>
          <a:bodyPr/>
          <a:lstStyle/>
          <a:p>
            <a:r>
              <a:rPr lang="en-US" sz="2800" dirty="0"/>
              <a:t>PRI Registrar Services</a:t>
            </a:r>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145523076"/>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F5D77-F3B4-4B27-89B0-360CF0C0F3A8}"/>
              </a:ext>
            </a:extLst>
          </p:cNvPr>
          <p:cNvSpPr>
            <a:spLocks noGrp="1"/>
          </p:cNvSpPr>
          <p:nvPr>
            <p:ph type="title"/>
          </p:nvPr>
        </p:nvSpPr>
        <p:spPr/>
        <p:txBody>
          <a:bodyPr/>
          <a:lstStyle/>
          <a:p>
            <a:r>
              <a:rPr lang="en-US" dirty="0"/>
              <a:t>Audit Checklist</a:t>
            </a:r>
          </a:p>
        </p:txBody>
      </p:sp>
      <p:sp>
        <p:nvSpPr>
          <p:cNvPr id="3" name="Text Placeholder 2">
            <a:extLst>
              <a:ext uri="{FF2B5EF4-FFF2-40B4-BE49-F238E27FC236}">
                <a16:creationId xmlns:a16="http://schemas.microsoft.com/office/drawing/2014/main" id="{5051FF90-CDAD-4C06-8C24-8941EEFD86C7}"/>
              </a:ext>
            </a:extLst>
          </p:cNvPr>
          <p:cNvSpPr>
            <a:spLocks noGrp="1"/>
          </p:cNvSpPr>
          <p:nvPr>
            <p:ph type="body" sz="quarter" idx="10"/>
          </p:nvPr>
        </p:nvSpPr>
        <p:spPr/>
        <p:txBody>
          <a:bodyPr/>
          <a:lstStyle/>
          <a:p>
            <a:endParaRPr lang="en-US"/>
          </a:p>
        </p:txBody>
      </p:sp>
      <p:sp>
        <p:nvSpPr>
          <p:cNvPr id="4" name="Footer Placeholder 3">
            <a:extLst>
              <a:ext uri="{FF2B5EF4-FFF2-40B4-BE49-F238E27FC236}">
                <a16:creationId xmlns:a16="http://schemas.microsoft.com/office/drawing/2014/main" id="{62BF609D-7FE3-4C05-BF44-515269428E40}"/>
              </a:ext>
            </a:extLst>
          </p:cNvPr>
          <p:cNvSpPr>
            <a:spLocks noGrp="1"/>
          </p:cNvSpPr>
          <p:nvPr>
            <p:ph type="ftr" sz="quarter" idx="11"/>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929620034"/>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7FBC903A-B3E3-41C3-94BC-0045348EC940}"/>
              </a:ext>
            </a:extLst>
          </p:cNvPr>
          <p:cNvSpPr>
            <a:spLocks noGrp="1"/>
          </p:cNvSpPr>
          <p:nvPr>
            <p:ph sz="quarter" idx="16"/>
          </p:nvPr>
        </p:nvSpPr>
        <p:spPr/>
        <p:txBody>
          <a:bodyPr/>
          <a:lstStyle/>
          <a:p>
            <a:r>
              <a:rPr lang="en-US" dirty="0">
                <a:solidFill>
                  <a:schemeClr val="tx1"/>
                </a:solidFill>
              </a:rPr>
              <a:t>Audits will be conducted using the </a:t>
            </a:r>
            <a:r>
              <a:rPr lang="en-US" dirty="0">
                <a:hlinkClick r:id="rId2"/>
              </a:rPr>
              <a:t>AESQ developed checklist</a:t>
            </a:r>
            <a:endParaRPr lang="en-US" dirty="0"/>
          </a:p>
          <a:p>
            <a:r>
              <a:rPr lang="en-US" dirty="0">
                <a:solidFill>
                  <a:schemeClr val="tx1"/>
                </a:solidFill>
              </a:rPr>
              <a:t>Auditors will complete the checklist and provide (upload into RMS) as an output of the audit. </a:t>
            </a:r>
          </a:p>
          <a:p>
            <a:r>
              <a:rPr lang="en-US" dirty="0">
                <a:solidFill>
                  <a:schemeClr val="tx1"/>
                </a:solidFill>
              </a:rPr>
              <a:t>PRI has added NCR and narrative content for auditors to complete</a:t>
            </a:r>
          </a:p>
          <a:p>
            <a:r>
              <a:rPr lang="en-US" dirty="0">
                <a:solidFill>
                  <a:schemeClr val="tx1"/>
                </a:solidFill>
              </a:rPr>
              <a:t>Please open the checklist and follow along with this training.</a:t>
            </a:r>
          </a:p>
        </p:txBody>
      </p:sp>
      <p:sp>
        <p:nvSpPr>
          <p:cNvPr id="6" name="Title 5">
            <a:extLst>
              <a:ext uri="{FF2B5EF4-FFF2-40B4-BE49-F238E27FC236}">
                <a16:creationId xmlns:a16="http://schemas.microsoft.com/office/drawing/2014/main" id="{E538AFE1-0AD8-4B5F-9A9A-9127F77DB45C}"/>
              </a:ext>
            </a:extLst>
          </p:cNvPr>
          <p:cNvSpPr>
            <a:spLocks noGrp="1"/>
          </p:cNvSpPr>
          <p:nvPr>
            <p:ph type="title"/>
          </p:nvPr>
        </p:nvSpPr>
        <p:spPr/>
        <p:txBody>
          <a:bodyPr/>
          <a:lstStyle/>
          <a:p>
            <a:r>
              <a:rPr lang="en-US" sz="2800" dirty="0"/>
              <a:t>AESQ Audit Checklist</a:t>
            </a:r>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7"/>
          </p:nvPr>
        </p:nvSpPr>
        <p:spPr/>
        <p:txBody>
          <a:bodyPr/>
          <a:lstStyle/>
          <a:p>
            <a:r>
              <a:rPr lang="en-US"/>
              <a:t>Copyright© Performance Review Institute (RF-153 Rev. 1)</a:t>
            </a:r>
            <a:endParaRPr lang="en-US" dirty="0"/>
          </a:p>
        </p:txBody>
      </p:sp>
      <p:graphicFrame>
        <p:nvGraphicFramePr>
          <p:cNvPr id="3" name="Object 2">
            <a:extLst>
              <a:ext uri="{FF2B5EF4-FFF2-40B4-BE49-F238E27FC236}">
                <a16:creationId xmlns:a16="http://schemas.microsoft.com/office/drawing/2014/main" id="{8C6D5478-E124-4BD3-AEDF-32649706E808}"/>
              </a:ext>
            </a:extLst>
          </p:cNvPr>
          <p:cNvGraphicFramePr>
            <a:graphicFrameLocks noChangeAspect="1"/>
          </p:cNvGraphicFramePr>
          <p:nvPr>
            <p:extLst>
              <p:ext uri="{D42A27DB-BD31-4B8C-83A1-F6EECF244321}">
                <p14:modId xmlns:p14="http://schemas.microsoft.com/office/powerpoint/2010/main" val="1671623126"/>
              </p:ext>
            </p:extLst>
          </p:nvPr>
        </p:nvGraphicFramePr>
        <p:xfrm>
          <a:off x="1095676" y="4612356"/>
          <a:ext cx="914400" cy="806450"/>
        </p:xfrm>
        <a:graphic>
          <a:graphicData uri="http://schemas.openxmlformats.org/presentationml/2006/ole">
            <mc:AlternateContent xmlns:mc="http://schemas.openxmlformats.org/markup-compatibility/2006">
              <mc:Choice xmlns:v="urn:schemas-microsoft-com:vml" Requires="v">
                <p:oleObj name="Worksheet" showAsIcon="1" r:id="rId3" imgW="914597" imgH="806406" progId="Excel.Sheet.12">
                  <p:embed/>
                </p:oleObj>
              </mc:Choice>
              <mc:Fallback>
                <p:oleObj name="Worksheet" showAsIcon="1" r:id="rId3" imgW="914597" imgH="806406" progId="Excel.Sheet.12">
                  <p:embed/>
                  <p:pic>
                    <p:nvPicPr>
                      <p:cNvPr id="3" name="Object 2">
                        <a:extLst>
                          <a:ext uri="{FF2B5EF4-FFF2-40B4-BE49-F238E27FC236}">
                            <a16:creationId xmlns:a16="http://schemas.microsoft.com/office/drawing/2014/main" id="{8C6D5478-E124-4BD3-AEDF-32649706E808}"/>
                          </a:ext>
                        </a:extLst>
                      </p:cNvPr>
                      <p:cNvPicPr/>
                      <p:nvPr/>
                    </p:nvPicPr>
                    <p:blipFill>
                      <a:blip r:embed="rId4"/>
                      <a:stretch>
                        <a:fillRect/>
                      </a:stretch>
                    </p:blipFill>
                    <p:spPr>
                      <a:xfrm>
                        <a:off x="1095676" y="4612356"/>
                        <a:ext cx="914400" cy="806450"/>
                      </a:xfrm>
                      <a:prstGeom prst="rect">
                        <a:avLst/>
                      </a:prstGeom>
                    </p:spPr>
                  </p:pic>
                </p:oleObj>
              </mc:Fallback>
            </mc:AlternateContent>
          </a:graphicData>
        </a:graphic>
      </p:graphicFrame>
    </p:spTree>
    <p:extLst>
      <p:ext uri="{BB962C8B-B14F-4D97-AF65-F5344CB8AC3E}">
        <p14:creationId xmlns:p14="http://schemas.microsoft.com/office/powerpoint/2010/main" val="896940607"/>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F5D77-F3B4-4B27-89B0-360CF0C0F3A8}"/>
              </a:ext>
            </a:extLst>
          </p:cNvPr>
          <p:cNvSpPr>
            <a:spLocks noGrp="1"/>
          </p:cNvSpPr>
          <p:nvPr>
            <p:ph type="title"/>
          </p:nvPr>
        </p:nvSpPr>
        <p:spPr/>
        <p:txBody>
          <a:bodyPr/>
          <a:lstStyle/>
          <a:p>
            <a:r>
              <a:rPr lang="en-US" dirty="0"/>
              <a:t>RMS Audits </a:t>
            </a:r>
          </a:p>
        </p:txBody>
      </p:sp>
      <p:sp>
        <p:nvSpPr>
          <p:cNvPr id="3" name="Text Placeholder 2">
            <a:extLst>
              <a:ext uri="{FF2B5EF4-FFF2-40B4-BE49-F238E27FC236}">
                <a16:creationId xmlns:a16="http://schemas.microsoft.com/office/drawing/2014/main" id="{5051FF90-CDAD-4C06-8C24-8941EEFD86C7}"/>
              </a:ext>
            </a:extLst>
          </p:cNvPr>
          <p:cNvSpPr>
            <a:spLocks noGrp="1"/>
          </p:cNvSpPr>
          <p:nvPr>
            <p:ph type="body" sz="quarter" idx="10"/>
          </p:nvPr>
        </p:nvSpPr>
        <p:spPr/>
        <p:txBody>
          <a:bodyPr/>
          <a:lstStyle/>
          <a:p>
            <a:endParaRPr lang="en-US"/>
          </a:p>
        </p:txBody>
      </p:sp>
      <p:sp>
        <p:nvSpPr>
          <p:cNvPr id="4" name="Footer Placeholder 3">
            <a:extLst>
              <a:ext uri="{FF2B5EF4-FFF2-40B4-BE49-F238E27FC236}">
                <a16:creationId xmlns:a16="http://schemas.microsoft.com/office/drawing/2014/main" id="{62BF609D-7FE3-4C05-BF44-515269428E40}"/>
              </a:ext>
            </a:extLst>
          </p:cNvPr>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0000">
                    <a:tint val="75000"/>
                  </a:srgbClr>
                </a:solidFill>
                <a:effectLst/>
                <a:uLnTx/>
                <a:uFillTx/>
                <a:latin typeface="Arial"/>
                <a:ea typeface="+mn-ea"/>
                <a:cs typeface="+mn-cs"/>
              </a:rPr>
              <a:t>Copyright© Performance Review Institute (RF-153 Rev. 1)</a:t>
            </a:r>
            <a:endParaRPr kumimoji="0" lang="en-US" sz="1000" b="0" i="0" u="none" strike="noStrike" kern="1200" cap="none" spc="0" normalizeH="0" baseline="0" noProof="0" dirty="0">
              <a:ln>
                <a:noFill/>
              </a:ln>
              <a:solidFill>
                <a:srgbClr val="000000">
                  <a:tint val="75000"/>
                </a:srgbClr>
              </a:solidFill>
              <a:effectLst/>
              <a:uLnTx/>
              <a:uFillTx/>
              <a:latin typeface="Arial"/>
              <a:ea typeface="+mn-ea"/>
              <a:cs typeface="+mn-cs"/>
            </a:endParaRPr>
          </a:p>
        </p:txBody>
      </p:sp>
    </p:spTree>
    <p:extLst>
      <p:ext uri="{BB962C8B-B14F-4D97-AF65-F5344CB8AC3E}">
        <p14:creationId xmlns:p14="http://schemas.microsoft.com/office/powerpoint/2010/main" val="2673530678"/>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7FBC903A-B3E3-41C3-94BC-0045348EC940}"/>
              </a:ext>
            </a:extLst>
          </p:cNvPr>
          <p:cNvSpPr>
            <a:spLocks noGrp="1"/>
          </p:cNvSpPr>
          <p:nvPr>
            <p:ph sz="quarter" idx="16"/>
          </p:nvPr>
        </p:nvSpPr>
        <p:spPr/>
        <p:txBody>
          <a:bodyPr/>
          <a:lstStyle/>
          <a:p>
            <a:pPr marL="0" indent="0">
              <a:buNone/>
            </a:pPr>
            <a:r>
              <a:rPr lang="en-US" dirty="0">
                <a:solidFill>
                  <a:schemeClr val="tx1"/>
                </a:solidFill>
              </a:rPr>
              <a:t>AS13100 Audits will be processed in RMS much like current audits but with limited steps.  Activities such as NCR closure, expert review, and certificate issuance will not apply. </a:t>
            </a:r>
          </a:p>
          <a:p>
            <a:r>
              <a:rPr lang="en-US" dirty="0">
                <a:solidFill>
                  <a:schemeClr val="tx1"/>
                </a:solidFill>
              </a:rPr>
              <a:t>Audit scheduled in RMS</a:t>
            </a:r>
          </a:p>
          <a:p>
            <a:r>
              <a:rPr lang="en-US" dirty="0">
                <a:solidFill>
                  <a:schemeClr val="tx1"/>
                </a:solidFill>
              </a:rPr>
              <a:t>Audit checklist uploaded in RMS</a:t>
            </a:r>
          </a:p>
          <a:p>
            <a:r>
              <a:rPr lang="en-US" dirty="0">
                <a:solidFill>
                  <a:schemeClr val="tx1"/>
                </a:solidFill>
              </a:rPr>
              <a:t>Expense module in RMS</a:t>
            </a:r>
          </a:p>
        </p:txBody>
      </p:sp>
      <p:sp>
        <p:nvSpPr>
          <p:cNvPr id="6" name="Title 5">
            <a:extLst>
              <a:ext uri="{FF2B5EF4-FFF2-40B4-BE49-F238E27FC236}">
                <a16:creationId xmlns:a16="http://schemas.microsoft.com/office/drawing/2014/main" id="{E538AFE1-0AD8-4B5F-9A9A-9127F77DB45C}"/>
              </a:ext>
            </a:extLst>
          </p:cNvPr>
          <p:cNvSpPr>
            <a:spLocks noGrp="1"/>
          </p:cNvSpPr>
          <p:nvPr>
            <p:ph type="title"/>
          </p:nvPr>
        </p:nvSpPr>
        <p:spPr/>
        <p:txBody>
          <a:bodyPr/>
          <a:lstStyle/>
          <a:p>
            <a:r>
              <a:rPr lang="en-US" sz="2800" dirty="0"/>
              <a:t>RMS Audit Process</a:t>
            </a:r>
          </a:p>
        </p:txBody>
      </p:sp>
      <p:sp>
        <p:nvSpPr>
          <p:cNvPr id="7" name="Text Placeholder 6">
            <a:extLst>
              <a:ext uri="{FF2B5EF4-FFF2-40B4-BE49-F238E27FC236}">
                <a16:creationId xmlns:a16="http://schemas.microsoft.com/office/drawing/2014/main" id="{366189BD-4FE7-46CC-B5F0-8D2ABB2D3E94}"/>
              </a:ext>
            </a:extLst>
          </p:cNvPr>
          <p:cNvSpPr>
            <a:spLocks noGrp="1"/>
          </p:cNvSpPr>
          <p:nvPr>
            <p:ph type="body" sz="quarter" idx="10"/>
          </p:nvPr>
        </p:nvSpPr>
        <p:spPr/>
        <p:txBody>
          <a:bodyPr/>
          <a:lstStyle/>
          <a:p>
            <a:endParaRPr lang="en-US"/>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7"/>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0000">
                    <a:tint val="75000"/>
                  </a:srgbClr>
                </a:solidFill>
                <a:effectLst/>
                <a:uLnTx/>
                <a:uFillTx/>
                <a:latin typeface="Arial"/>
                <a:ea typeface="+mn-ea"/>
                <a:cs typeface="+mn-cs"/>
              </a:rPr>
              <a:t>Copyright© Performance Review Institute (RF-153 Rev. 1)</a:t>
            </a:r>
            <a:endParaRPr kumimoji="0" lang="en-US" sz="1000" b="0" i="0" u="none" strike="noStrike" kern="1200" cap="none" spc="0" normalizeH="0" baseline="0" noProof="0" dirty="0">
              <a:ln>
                <a:noFill/>
              </a:ln>
              <a:solidFill>
                <a:srgbClr val="000000">
                  <a:tint val="75000"/>
                </a:srgbClr>
              </a:solidFill>
              <a:effectLst/>
              <a:uLnTx/>
              <a:uFillTx/>
              <a:latin typeface="Arial"/>
              <a:ea typeface="+mn-ea"/>
              <a:cs typeface="+mn-cs"/>
            </a:endParaRPr>
          </a:p>
        </p:txBody>
      </p:sp>
    </p:spTree>
    <p:extLst>
      <p:ext uri="{BB962C8B-B14F-4D97-AF65-F5344CB8AC3E}">
        <p14:creationId xmlns:p14="http://schemas.microsoft.com/office/powerpoint/2010/main" val="1565322630"/>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33C478C-F29C-5A46-83BA-564DFDB675F4}"/>
              </a:ext>
            </a:extLst>
          </p:cNvPr>
          <p:cNvSpPr>
            <a:spLocks noGrp="1"/>
          </p:cNvSpPr>
          <p:nvPr>
            <p:ph type="title"/>
          </p:nvPr>
        </p:nvSpPr>
        <p:spPr/>
        <p:txBody>
          <a:bodyPr/>
          <a:lstStyle/>
          <a:p>
            <a:r>
              <a:rPr lang="en-US" dirty="0"/>
              <a:t>AS13100 </a:t>
            </a:r>
            <a:br>
              <a:rPr lang="en-US" dirty="0"/>
            </a:br>
            <a:br>
              <a:rPr lang="en-US" dirty="0"/>
            </a:br>
            <a:r>
              <a:rPr lang="en-US" dirty="0"/>
              <a:t>Auditor Training Materials</a:t>
            </a:r>
          </a:p>
        </p:txBody>
      </p:sp>
      <p:sp>
        <p:nvSpPr>
          <p:cNvPr id="6" name="Text Placeholder 5">
            <a:extLst>
              <a:ext uri="{FF2B5EF4-FFF2-40B4-BE49-F238E27FC236}">
                <a16:creationId xmlns:a16="http://schemas.microsoft.com/office/drawing/2014/main" id="{84BDB335-6039-C94F-8461-C611757416B1}"/>
              </a:ext>
            </a:extLst>
          </p:cNvPr>
          <p:cNvSpPr>
            <a:spLocks noGrp="1"/>
          </p:cNvSpPr>
          <p:nvPr>
            <p:ph type="body" sz="quarter" idx="10"/>
          </p:nvPr>
        </p:nvSpPr>
        <p:spPr>
          <a:xfrm>
            <a:off x="951139" y="4500023"/>
            <a:ext cx="4198339" cy="1008931"/>
          </a:xfrm>
        </p:spPr>
        <p:txBody>
          <a:bodyPr/>
          <a:lstStyle/>
          <a:p>
            <a:r>
              <a:rPr lang="en-US" dirty="0"/>
              <a:t>January 2022</a:t>
            </a:r>
          </a:p>
        </p:txBody>
      </p:sp>
      <p:pic>
        <p:nvPicPr>
          <p:cNvPr id="10" name="Picture Placeholder 9" descr="A picture containing plane, airplane, engine&#10;&#10;Description automatically generated">
            <a:extLst>
              <a:ext uri="{FF2B5EF4-FFF2-40B4-BE49-F238E27FC236}">
                <a16:creationId xmlns:a16="http://schemas.microsoft.com/office/drawing/2014/main" id="{2D3B7E5C-861D-46AC-BC83-07FDF8CB9683}"/>
              </a:ext>
            </a:extLst>
          </p:cNvPr>
          <p:cNvPicPr>
            <a:picLocks noGrp="1" noChangeAspect="1"/>
          </p:cNvPicPr>
          <p:nvPr>
            <p:ph type="pic" sz="quarter" idx="12"/>
          </p:nvPr>
        </p:nvPicPr>
        <p:blipFill>
          <a:blip r:embed="rId3"/>
          <a:srcRect t="15106" b="15106"/>
          <a:stretch>
            <a:fillRect/>
          </a:stretch>
        </p:blipFill>
        <p:spPr/>
      </p:pic>
      <p:pic>
        <p:nvPicPr>
          <p:cNvPr id="12" name="Picture Placeholder 11">
            <a:extLst>
              <a:ext uri="{FF2B5EF4-FFF2-40B4-BE49-F238E27FC236}">
                <a16:creationId xmlns:a16="http://schemas.microsoft.com/office/drawing/2014/main" id="{50BCC7CB-B738-4B88-A442-F162022284A6}"/>
              </a:ext>
            </a:extLst>
          </p:cNvPr>
          <p:cNvPicPr>
            <a:picLocks noGrp="1" noChangeAspect="1"/>
          </p:cNvPicPr>
          <p:nvPr>
            <p:ph type="pic" sz="quarter" idx="13"/>
          </p:nvPr>
        </p:nvPicPr>
        <p:blipFill>
          <a:blip r:embed="rId4"/>
          <a:srcRect t="9239" b="9239"/>
          <a:stretch/>
        </p:blipFill>
        <p:spPr>
          <a:xfrm>
            <a:off x="5848238" y="2359891"/>
            <a:ext cx="4591163" cy="2134546"/>
          </a:xfrm>
        </p:spPr>
      </p:pic>
      <p:pic>
        <p:nvPicPr>
          <p:cNvPr id="14" name="Picture Placeholder 13" descr="A person giving a presentation&#10;&#10;Description automatically generated with low confidence">
            <a:extLst>
              <a:ext uri="{FF2B5EF4-FFF2-40B4-BE49-F238E27FC236}">
                <a16:creationId xmlns:a16="http://schemas.microsoft.com/office/drawing/2014/main" id="{A251F948-EC0F-49C8-AE52-C5608F415D2B}"/>
              </a:ext>
            </a:extLst>
          </p:cNvPr>
          <p:cNvPicPr>
            <a:picLocks noGrp="1" noChangeAspect="1"/>
          </p:cNvPicPr>
          <p:nvPr>
            <p:ph type="pic" sz="quarter" idx="14"/>
          </p:nvPr>
        </p:nvPicPr>
        <p:blipFill>
          <a:blip r:embed="rId5"/>
          <a:srcRect t="15024" b="15024"/>
          <a:stretch>
            <a:fillRect/>
          </a:stretch>
        </p:blipFill>
        <p:spPr/>
      </p:pic>
      <p:sp>
        <p:nvSpPr>
          <p:cNvPr id="3" name="Footer Placeholder 2">
            <a:extLst>
              <a:ext uri="{FF2B5EF4-FFF2-40B4-BE49-F238E27FC236}">
                <a16:creationId xmlns:a16="http://schemas.microsoft.com/office/drawing/2014/main" id="{EBEC6A7B-B4EF-7D4C-8324-F2F9C8A2C837}"/>
              </a:ext>
            </a:extLst>
          </p:cNvPr>
          <p:cNvSpPr>
            <a:spLocks noGrp="1"/>
          </p:cNvSpPr>
          <p:nvPr>
            <p:ph type="ftr" sz="quarter" idx="15"/>
          </p:nvPr>
        </p:nvSpPr>
        <p:spPr/>
        <p:txBody>
          <a:bodyPr/>
          <a:lstStyle/>
          <a:p>
            <a:r>
              <a:rPr lang="en-US"/>
              <a:t>Copyright© Performance Review Institute (RF-153 Rev. 1)</a:t>
            </a:r>
          </a:p>
        </p:txBody>
      </p:sp>
    </p:spTree>
    <p:extLst>
      <p:ext uri="{BB962C8B-B14F-4D97-AF65-F5344CB8AC3E}">
        <p14:creationId xmlns:p14="http://schemas.microsoft.com/office/powerpoint/2010/main" val="1428581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F80DD-A7F5-453E-9307-196C4CB1E834}"/>
              </a:ext>
            </a:extLst>
          </p:cNvPr>
          <p:cNvSpPr>
            <a:spLocks noGrp="1"/>
          </p:cNvSpPr>
          <p:nvPr>
            <p:ph type="title"/>
          </p:nvPr>
        </p:nvSpPr>
        <p:spPr/>
        <p:txBody>
          <a:bodyPr/>
          <a:lstStyle/>
          <a:p>
            <a:r>
              <a:rPr lang="en-US" dirty="0"/>
              <a:t>Chapter A</a:t>
            </a:r>
          </a:p>
        </p:txBody>
      </p:sp>
      <p:sp>
        <p:nvSpPr>
          <p:cNvPr id="3" name="Text Placeholder 2">
            <a:extLst>
              <a:ext uri="{FF2B5EF4-FFF2-40B4-BE49-F238E27FC236}">
                <a16:creationId xmlns:a16="http://schemas.microsoft.com/office/drawing/2014/main" id="{20FFB19F-5781-48CD-B9A3-B1796AC6961E}"/>
              </a:ext>
            </a:extLst>
          </p:cNvPr>
          <p:cNvSpPr>
            <a:spLocks noGrp="1"/>
          </p:cNvSpPr>
          <p:nvPr>
            <p:ph type="body" sz="quarter" idx="10"/>
          </p:nvPr>
        </p:nvSpPr>
        <p:spPr/>
        <p:txBody>
          <a:bodyPr/>
          <a:lstStyle/>
          <a:p>
            <a:r>
              <a:rPr lang="en-US" dirty="0"/>
              <a:t>6 – Planning</a:t>
            </a:r>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1"/>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7523272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25794" y="603754"/>
            <a:ext cx="10363200" cy="533671"/>
          </a:xfrm>
        </p:spPr>
        <p:txBody>
          <a:bodyPr/>
          <a:lstStyle/>
          <a:p>
            <a:r>
              <a:rPr lang="en-US" sz="1600" dirty="0"/>
              <a:t>6.1.3 Actions to Address Risks and Opportunities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947855"/>
            <a:ext cx="10363200" cy="5617736"/>
          </a:xfrm>
        </p:spPr>
        <p:txBody>
          <a:bodyPr/>
          <a:lstStyle/>
          <a:p>
            <a:r>
              <a:rPr lang="en-US" sz="1200" dirty="0">
                <a:solidFill>
                  <a:schemeClr val="tx1"/>
                </a:solidFill>
              </a:rPr>
              <a:t>The organization shall implement a risk management process, e.g., ISO 31000, across their organization and put appropriate governance in place such that they:</a:t>
            </a:r>
          </a:p>
          <a:p>
            <a:pPr marL="171450" indent="-171450">
              <a:buFont typeface="Arial" panose="020B0604020202020204" pitchFamily="34" charset="0"/>
              <a:buChar char="•"/>
            </a:pPr>
            <a:r>
              <a:rPr lang="en-US" sz="1200" dirty="0">
                <a:solidFill>
                  <a:schemeClr val="tx1"/>
                </a:solidFill>
              </a:rPr>
              <a:t>Carry out a robust assessment of risks, in particular those that could threaten future performance, and detail these in a risk register.</a:t>
            </a:r>
          </a:p>
          <a:p>
            <a:pPr marL="171450" indent="-171450">
              <a:buFont typeface="Arial" panose="020B0604020202020204" pitchFamily="34" charset="0"/>
              <a:buChar char="•"/>
            </a:pPr>
            <a:r>
              <a:rPr lang="en-US" sz="1200" dirty="0">
                <a:solidFill>
                  <a:schemeClr val="tx1"/>
                </a:solidFill>
              </a:rPr>
              <a:t>Carry out a review of the effectiveness of their risk management system (including internal controls), at least annually.</a:t>
            </a:r>
          </a:p>
          <a:p>
            <a:pPr marL="171450" indent="-171450">
              <a:buFont typeface="Arial" panose="020B0604020202020204" pitchFamily="34" charset="0"/>
              <a:buChar char="•"/>
            </a:pPr>
            <a:r>
              <a:rPr lang="en-US" sz="1200" dirty="0">
                <a:solidFill>
                  <a:schemeClr val="tx1"/>
                </a:solidFill>
              </a:rPr>
              <a:t>Ensure appropriate risk mitigation is in place (including internal controls) that is appropriate to the risks identified.</a:t>
            </a:r>
          </a:p>
          <a:p>
            <a:r>
              <a:rPr lang="en-US" sz="1200" dirty="0">
                <a:solidFill>
                  <a:schemeClr val="tx1"/>
                </a:solidFill>
              </a:rPr>
              <a:t>The organization shall establish a crisis management and business continuity plan and inform its customer purchasing representative within 3 working days of becoming aware of an issue regarding the following:</a:t>
            </a:r>
          </a:p>
          <a:p>
            <a:pPr marL="171450" indent="-171450">
              <a:buFont typeface="Arial" panose="020B0604020202020204" pitchFamily="34" charset="0"/>
              <a:buChar char="•"/>
            </a:pPr>
            <a:r>
              <a:rPr lang="en-US" sz="1200" dirty="0">
                <a:solidFill>
                  <a:schemeClr val="tx1"/>
                </a:solidFill>
              </a:rPr>
              <a:t>Major incidents affecting the organization that impact the organizations' ability to meet customer commitments.</a:t>
            </a:r>
          </a:p>
          <a:p>
            <a:pPr marL="171450" indent="-171450">
              <a:buFont typeface="Arial" panose="020B0604020202020204" pitchFamily="34" charset="0"/>
              <a:buChar char="•"/>
            </a:pPr>
            <a:r>
              <a:rPr lang="en-US" sz="1200" dirty="0">
                <a:solidFill>
                  <a:schemeClr val="tx1"/>
                </a:solidFill>
              </a:rPr>
              <a:t>Risks that could impact the continuity of the organization’s business/operations, particularly single points of failure.</a:t>
            </a:r>
          </a:p>
          <a:p>
            <a:pPr marL="171450" indent="-171450">
              <a:buFont typeface="Arial" panose="020B0604020202020204" pitchFamily="34" charset="0"/>
              <a:buChar char="•"/>
            </a:pPr>
            <a:r>
              <a:rPr lang="en-US" sz="1200" dirty="0">
                <a:solidFill>
                  <a:schemeClr val="tx1"/>
                </a:solidFill>
              </a:rPr>
              <a:t>Changes to third party or other party QMS Certification including, lapse/withdrawal/major audit findings to the relevant customer.</a:t>
            </a:r>
          </a:p>
          <a:p>
            <a:pPr marL="171450" indent="-171450">
              <a:buFont typeface="Arial" panose="020B0604020202020204" pitchFamily="34" charset="0"/>
              <a:buChar char="•"/>
            </a:pPr>
            <a:r>
              <a:rPr lang="en-US" sz="1200" dirty="0">
                <a:solidFill>
                  <a:schemeClr val="tx1"/>
                </a:solidFill>
              </a:rPr>
              <a:t>Change of the nominated quality representative, (usually the most senior Quality Leader within the organization).</a:t>
            </a:r>
          </a:p>
          <a:p>
            <a:pPr marL="171450" indent="-171450">
              <a:buFont typeface="Arial" panose="020B0604020202020204" pitchFamily="34" charset="0"/>
              <a:buChar char="•"/>
            </a:pPr>
            <a:r>
              <a:rPr lang="en-US" sz="1200" dirty="0">
                <a:solidFill>
                  <a:schemeClr val="tx1"/>
                </a:solidFill>
              </a:rPr>
              <a:t>Significant change to the Quality Management System.</a:t>
            </a:r>
          </a:p>
          <a:p>
            <a:pPr marL="171450" indent="-171450">
              <a:buFont typeface="Arial" panose="020B0604020202020204" pitchFamily="34" charset="0"/>
              <a:buChar char="•"/>
            </a:pPr>
            <a:r>
              <a:rPr lang="en-US" sz="1200" dirty="0">
                <a:solidFill>
                  <a:schemeClr val="tx1"/>
                </a:solidFill>
              </a:rPr>
              <a:t>Change in ownership or discontinuation of business activities.</a:t>
            </a:r>
          </a:p>
          <a:p>
            <a:pPr marL="171450" indent="-171450">
              <a:buFont typeface="Arial" panose="020B0604020202020204" pitchFamily="34" charset="0"/>
              <a:buChar char="•"/>
            </a:pPr>
            <a:r>
              <a:rPr lang="en-US" sz="1200" dirty="0">
                <a:solidFill>
                  <a:schemeClr val="tx1"/>
                </a:solidFill>
              </a:rPr>
              <a:t>Significant issues of breaches of Information Technology (IT) security systems (Cyber Security).</a:t>
            </a:r>
          </a:p>
          <a:p>
            <a:pPr marL="171450" indent="-171450">
              <a:buFont typeface="Arial" panose="020B0604020202020204" pitchFamily="34" charset="0"/>
              <a:buChar char="•"/>
            </a:pPr>
            <a:r>
              <a:rPr lang="en-US" sz="1200" dirty="0">
                <a:solidFill>
                  <a:schemeClr val="tx1"/>
                </a:solidFill>
              </a:rPr>
              <a:t>Risks with the supply of substances used in the production or physical make-up of products, due to laws and regulations concerning the control or use of such substances that may be published from time-to-time.</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392204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a:xfrm>
            <a:off x="860474" y="2361931"/>
            <a:ext cx="10363200" cy="3847826"/>
          </a:xfrm>
        </p:spPr>
        <p:txBody>
          <a:bodyPr/>
          <a:lstStyle/>
          <a:p>
            <a:r>
              <a:rPr lang="en-US" dirty="0">
                <a:hlinkClick r:id="rId3" action="ppaction://hlinksldjump"/>
              </a:rPr>
              <a:t>AS13100 Summary</a:t>
            </a:r>
            <a:endParaRPr lang="en-US" dirty="0"/>
          </a:p>
          <a:p>
            <a:r>
              <a:rPr lang="en-US" dirty="0">
                <a:hlinkClick r:id="rId4" action="ppaction://hlinksldjump"/>
              </a:rPr>
              <a:t>Reference Materials</a:t>
            </a:r>
            <a:endParaRPr lang="en-US" dirty="0"/>
          </a:p>
          <a:p>
            <a:r>
              <a:rPr lang="en-US" dirty="0">
                <a:hlinkClick r:id="rId5" action="ppaction://hlinksldjump"/>
              </a:rPr>
              <a:t>Standard Review</a:t>
            </a:r>
            <a:endParaRPr lang="en-US" dirty="0"/>
          </a:p>
          <a:p>
            <a:r>
              <a:rPr lang="en-US" dirty="0">
                <a:hlinkClick r:id="rId6" action="ppaction://hlinksldjump"/>
              </a:rPr>
              <a:t>PRI Registrar Offering</a:t>
            </a:r>
            <a:endParaRPr lang="en-US" dirty="0"/>
          </a:p>
          <a:p>
            <a:r>
              <a:rPr lang="en-US" dirty="0">
                <a:hlinkClick r:id="rId7" action="ppaction://hlinksldjump"/>
              </a:rPr>
              <a:t>PRI Modified Audit Checklist</a:t>
            </a:r>
            <a:endParaRPr lang="en-US" dirty="0"/>
          </a:p>
          <a:p>
            <a:r>
              <a:rPr lang="en-US" dirty="0">
                <a:hlinkClick r:id="rId8" action="ppaction://hlinksldjump"/>
              </a:rPr>
              <a:t>RMS activities will be used for delivery of service</a:t>
            </a:r>
            <a:endParaRPr lang="en-US" dirty="0"/>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Contents</a:t>
            </a:r>
          </a:p>
        </p:txBody>
      </p:sp>
      <p:sp>
        <p:nvSpPr>
          <p:cNvPr id="13" name="Text Placeholder 12">
            <a:extLst>
              <a:ext uri="{FF2B5EF4-FFF2-40B4-BE49-F238E27FC236}">
                <a16:creationId xmlns:a16="http://schemas.microsoft.com/office/drawing/2014/main" id="{353BC11E-C7D4-1A47-9E1E-416348277BD6}"/>
              </a:ext>
            </a:extLst>
          </p:cNvPr>
          <p:cNvSpPr>
            <a:spLocks noGrp="1"/>
          </p:cNvSpPr>
          <p:nvPr>
            <p:ph type="body" sz="quarter" idx="10"/>
          </p:nvPr>
        </p:nvSpPr>
        <p:spPr/>
        <p:txBody>
          <a:bodyPr/>
          <a:lstStyle/>
          <a:p>
            <a:r>
              <a:rPr lang="en-US" sz="1800" b="1" dirty="0"/>
              <a:t>The training includes the standard, Audit checklist, and supporting materials </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 (RF-153 Rev. 1)</a:t>
            </a:r>
          </a:p>
        </p:txBody>
      </p:sp>
    </p:spTree>
    <p:extLst>
      <p:ext uri="{BB962C8B-B14F-4D97-AF65-F5344CB8AC3E}">
        <p14:creationId xmlns:p14="http://schemas.microsoft.com/office/powerpoint/2010/main" val="14945860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1453432"/>
            <a:ext cx="10363200" cy="4927896"/>
          </a:xfrm>
        </p:spPr>
        <p:txBody>
          <a:bodyPr>
            <a:normAutofit fontScale="92500" lnSpcReduction="10000"/>
          </a:bodyPr>
          <a:lstStyle/>
          <a:p>
            <a:r>
              <a:rPr lang="en-US" sz="1600" dirty="0">
                <a:solidFill>
                  <a:schemeClr val="bg2">
                    <a:lumMod val="50000"/>
                  </a:schemeClr>
                </a:solidFill>
              </a:rPr>
              <a:t>Does the organization have a risk management process, e.g., ISO 31000, implemented across their organization and have appropriate governance in place?</a:t>
            </a:r>
          </a:p>
          <a:p>
            <a:r>
              <a:rPr lang="en-US" sz="1600" dirty="0">
                <a:solidFill>
                  <a:schemeClr val="bg2">
                    <a:lumMod val="50000"/>
                  </a:schemeClr>
                </a:solidFill>
              </a:rPr>
              <a:t>Do the personnel responsible for Risk Management; Perform a robust assessment of risks, specifically risks that could have an impact on future performance, and detail them on a risk register. Ensure appropriate risk mitigation is in place (including internal controls) that is appropriate to the risks identified. Conduct a review of the effectiveness of their risk management system including internal controls, at least annually.</a:t>
            </a:r>
          </a:p>
          <a:p>
            <a:r>
              <a:rPr lang="en-US" sz="1600" dirty="0">
                <a:solidFill>
                  <a:schemeClr val="bg2">
                    <a:lumMod val="50000"/>
                  </a:schemeClr>
                </a:solidFill>
              </a:rPr>
              <a:t>Does the organization have a documented crisis management and business continuity plan and provisions to inform its customer purchasing representative within 3 working days of becoming aware of an issue regarding the following:</a:t>
            </a:r>
          </a:p>
          <a:p>
            <a:pPr marL="914400" lvl="1" indent="-457200">
              <a:buFont typeface="+mj-lt"/>
              <a:buAutoNum type="arabicPeriod"/>
            </a:pPr>
            <a:r>
              <a:rPr lang="en-US" sz="1600" dirty="0">
                <a:solidFill>
                  <a:schemeClr val="bg2">
                    <a:lumMod val="50000"/>
                  </a:schemeClr>
                </a:solidFill>
              </a:rPr>
              <a:t>Major incidents affecting the organization that impact the organizations’ ability to meet customer commitments.</a:t>
            </a:r>
          </a:p>
          <a:p>
            <a:pPr marL="914400" lvl="1" indent="-457200">
              <a:buFont typeface="+mj-lt"/>
              <a:buAutoNum type="arabicPeriod"/>
            </a:pPr>
            <a:r>
              <a:rPr lang="en-US" sz="1600" dirty="0">
                <a:solidFill>
                  <a:schemeClr val="bg2">
                    <a:lumMod val="50000"/>
                  </a:schemeClr>
                </a:solidFill>
              </a:rPr>
              <a:t>Risks that could impact the continuity of the organization’s business/operations, particularly single points of failure</a:t>
            </a:r>
          </a:p>
          <a:p>
            <a:pPr marL="914400" lvl="1" indent="-457200">
              <a:buFont typeface="+mj-lt"/>
              <a:buAutoNum type="arabicPeriod"/>
            </a:pPr>
            <a:r>
              <a:rPr lang="en-US" sz="1600" dirty="0">
                <a:solidFill>
                  <a:schemeClr val="bg2">
                    <a:lumMod val="50000"/>
                  </a:schemeClr>
                </a:solidFill>
              </a:rPr>
              <a:t>Changes to third party or other party QMS Certification including, lapse/withdrawal/major audit findings to the relevant customer</a:t>
            </a:r>
          </a:p>
          <a:p>
            <a:pPr marL="914400" lvl="1" indent="-457200">
              <a:buFont typeface="+mj-lt"/>
              <a:buAutoNum type="arabicPeriod"/>
            </a:pPr>
            <a:r>
              <a:rPr lang="en-US" sz="1600" dirty="0">
                <a:solidFill>
                  <a:schemeClr val="bg2">
                    <a:lumMod val="50000"/>
                  </a:schemeClr>
                </a:solidFill>
              </a:rPr>
              <a:t>Change of the nominated quality representative, (usually the most senior Quality Leader within the organization) or any Significant change to the Quality Management System</a:t>
            </a:r>
          </a:p>
          <a:p>
            <a:pPr marL="914400" lvl="1" indent="-457200">
              <a:buFont typeface="+mj-lt"/>
              <a:buAutoNum type="arabicPeriod"/>
            </a:pPr>
            <a:r>
              <a:rPr lang="en-US" sz="1600" dirty="0">
                <a:solidFill>
                  <a:schemeClr val="bg2">
                    <a:lumMod val="50000"/>
                  </a:schemeClr>
                </a:solidFill>
              </a:rPr>
              <a:t>Change in ownership or discontinuation of business activities.</a:t>
            </a:r>
          </a:p>
          <a:p>
            <a:pPr marL="914400" lvl="1" indent="-457200">
              <a:buFont typeface="+mj-lt"/>
              <a:buAutoNum type="arabicPeriod"/>
            </a:pPr>
            <a:r>
              <a:rPr lang="en-US" sz="1600" dirty="0">
                <a:solidFill>
                  <a:schemeClr val="bg2">
                    <a:lumMod val="50000"/>
                  </a:schemeClr>
                </a:solidFill>
              </a:rPr>
              <a:t>Significant issues of breaches of Information Technology (IT) security systems (Cyber Security).</a:t>
            </a:r>
          </a:p>
          <a:p>
            <a:pPr marL="914400" lvl="1" indent="-457200">
              <a:buFont typeface="+mj-lt"/>
              <a:buAutoNum type="arabicPeriod"/>
            </a:pPr>
            <a:r>
              <a:rPr lang="en-US" sz="1600" dirty="0">
                <a:solidFill>
                  <a:schemeClr val="bg2">
                    <a:lumMod val="50000"/>
                  </a:schemeClr>
                </a:solidFill>
              </a:rPr>
              <a:t>Risks with the supply of substances used in the production or physical make-up of products, due to laws and regulations concerning the control or use of such substances that may be published periodically.</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dirty="0"/>
              <a:t>6.1.3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511699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F80DD-A7F5-453E-9307-196C4CB1E834}"/>
              </a:ext>
            </a:extLst>
          </p:cNvPr>
          <p:cNvSpPr>
            <a:spLocks noGrp="1"/>
          </p:cNvSpPr>
          <p:nvPr>
            <p:ph type="title"/>
          </p:nvPr>
        </p:nvSpPr>
        <p:spPr/>
        <p:txBody>
          <a:bodyPr/>
          <a:lstStyle/>
          <a:p>
            <a:r>
              <a:rPr lang="en-US" dirty="0"/>
              <a:t>Chapter A</a:t>
            </a:r>
          </a:p>
        </p:txBody>
      </p:sp>
      <p:sp>
        <p:nvSpPr>
          <p:cNvPr id="3" name="Text Placeholder 2">
            <a:extLst>
              <a:ext uri="{FF2B5EF4-FFF2-40B4-BE49-F238E27FC236}">
                <a16:creationId xmlns:a16="http://schemas.microsoft.com/office/drawing/2014/main" id="{20FFB19F-5781-48CD-B9A3-B1796AC6961E}"/>
              </a:ext>
            </a:extLst>
          </p:cNvPr>
          <p:cNvSpPr>
            <a:spLocks noGrp="1"/>
          </p:cNvSpPr>
          <p:nvPr>
            <p:ph type="body" sz="quarter" idx="10"/>
          </p:nvPr>
        </p:nvSpPr>
        <p:spPr/>
        <p:txBody>
          <a:bodyPr/>
          <a:lstStyle/>
          <a:p>
            <a:r>
              <a:rPr lang="en-US" dirty="0"/>
              <a:t>7 – Support</a:t>
            </a:r>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1"/>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1617060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1800" dirty="0"/>
              <a:t>7.1.5.1.1 Measurement Systems Analysis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583473"/>
            <a:ext cx="10363200" cy="4982117"/>
          </a:xfrm>
        </p:spPr>
        <p:txBody>
          <a:bodyPr/>
          <a:lstStyle/>
          <a:p>
            <a:r>
              <a:rPr lang="en-US" sz="1450" dirty="0">
                <a:solidFill>
                  <a:schemeClr val="tx1"/>
                </a:solidFill>
              </a:rPr>
              <a:t>MSA guidance is available, see RM13003 and may be applied in conjunction with the requirements defined in this paragraph. The customer shall approve equivalent methods, see RM13003.</a:t>
            </a:r>
          </a:p>
          <a:p>
            <a:r>
              <a:rPr lang="en-US" sz="1450" dirty="0">
                <a:solidFill>
                  <a:schemeClr val="tx1"/>
                </a:solidFill>
              </a:rPr>
              <a:t>The organization shall have access to a practitioner who has appropriate experience and can demonstrate competence in MSA.</a:t>
            </a:r>
          </a:p>
          <a:p>
            <a:r>
              <a:rPr lang="en-US" sz="1450" dirty="0">
                <a:solidFill>
                  <a:schemeClr val="tx1"/>
                </a:solidFill>
                <a:hlinkClick r:id="rId2">
                  <a:extLst>
                    <a:ext uri="{A12FA001-AC4F-418D-AE19-62706E023703}">
                      <ahyp:hlinkClr xmlns:ahyp="http://schemas.microsoft.com/office/drawing/2018/hyperlinkcolor" val="tx"/>
                    </a:ext>
                  </a:extLst>
                </a:hlinkClick>
              </a:rPr>
              <a:t>The organization shall assess when to apply MSA in accordance with Table 3.</a:t>
            </a:r>
            <a:endParaRPr lang="en-US" sz="1450" dirty="0">
              <a:solidFill>
                <a:schemeClr val="tx1"/>
              </a:solidFill>
            </a:endParaRPr>
          </a:p>
          <a:p>
            <a:r>
              <a:rPr lang="en-US" sz="1450" dirty="0">
                <a:solidFill>
                  <a:schemeClr val="tx1"/>
                </a:solidFill>
              </a:rPr>
              <a:t>All MSA studies shall be planned to ensure they are conducted under production conditions.</a:t>
            </a:r>
          </a:p>
          <a:p>
            <a:r>
              <a:rPr lang="en-US" sz="1450" dirty="0">
                <a:solidFill>
                  <a:schemeClr val="tx1"/>
                </a:solidFill>
              </a:rPr>
              <a:t>The analysis, evaluation and acceptability of study results shall be compliant with this standard’s requirements, and improvement actions are implemented where unsatisfactory results are obtained.</a:t>
            </a:r>
          </a:p>
          <a:p>
            <a:r>
              <a:rPr lang="en-US" sz="1450" dirty="0">
                <a:solidFill>
                  <a:schemeClr val="tx1"/>
                </a:solidFill>
              </a:rPr>
              <a:t>The organization shall evaluate the need for MSA study on every characteristic and ensure all key characteristics have MSA studies performed on them.</a:t>
            </a:r>
          </a:p>
          <a:p>
            <a:r>
              <a:rPr lang="en-US" sz="1450" dirty="0">
                <a:solidFill>
                  <a:schemeClr val="tx1"/>
                </a:solidFill>
              </a:rPr>
              <a:t>MSA requirements on minor characteristics, shall be evaluated as agreed with the organization responsible for the Design or the organization may consider tight tolerances, quality escapes, design and process risk assessments, and specific customer requirements.</a:t>
            </a:r>
          </a:p>
          <a:p>
            <a:r>
              <a:rPr lang="en-US" sz="1450" dirty="0">
                <a:solidFill>
                  <a:schemeClr val="tx1"/>
                </a:solidFill>
              </a:rPr>
              <a:t>The organization shall document the rationale where it has decided MSA studies are not required. This should happen within the PFMEA.</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2759758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81000"/>
          </a:xfrm>
        </p:spPr>
        <p:txBody>
          <a:bodyPr/>
          <a:lstStyle/>
          <a:p>
            <a:r>
              <a:rPr lang="en-US" sz="2400" dirty="0"/>
              <a:t>7.1.5.1.1 Continued</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30326"/>
            <a:ext cx="10363200" cy="381000"/>
          </a:xfrm>
        </p:spPr>
        <p:txBody>
          <a:bodyPr/>
          <a:lstStyle/>
          <a:p>
            <a:r>
              <a:rPr lang="en-US" sz="1400" dirty="0">
                <a:solidFill>
                  <a:schemeClr val="tx1"/>
                </a:solidFill>
              </a:rPr>
              <a:t>For information on when and how to apply MSA studies, see Table 3, which is based on characteristic classification (Critical Feature, Major Feature, and Minor Feature) and is applied in three levels of mandate:</a:t>
            </a:r>
          </a:p>
          <a:p>
            <a:pPr marL="342900" indent="-342900">
              <a:buFont typeface="Arial" panose="020B0604020202020204" pitchFamily="34" charset="0"/>
              <a:buChar char="•"/>
            </a:pPr>
            <a:r>
              <a:rPr lang="en-US" sz="1400" dirty="0">
                <a:solidFill>
                  <a:schemeClr val="tx1"/>
                </a:solidFill>
              </a:rPr>
              <a:t>Level 1 - Optional but best practice (recommended).</a:t>
            </a:r>
          </a:p>
          <a:p>
            <a:pPr marL="342900" indent="-342900">
              <a:buFont typeface="Arial" panose="020B0604020202020204" pitchFamily="34" charset="0"/>
              <a:buChar char="•"/>
            </a:pPr>
            <a:r>
              <a:rPr lang="en-US" sz="1400" dirty="0">
                <a:solidFill>
                  <a:schemeClr val="tx1"/>
                </a:solidFill>
              </a:rPr>
              <a:t>Level 2 - At the discretion of the customer.</a:t>
            </a:r>
          </a:p>
          <a:p>
            <a:pPr marL="342900" indent="-342900">
              <a:buFont typeface="Arial" panose="020B0604020202020204" pitchFamily="34" charset="0"/>
              <a:buChar char="•"/>
            </a:pPr>
            <a:r>
              <a:rPr lang="en-US" sz="1400" dirty="0">
                <a:solidFill>
                  <a:schemeClr val="tx1"/>
                </a:solidFill>
              </a:rPr>
              <a:t>Level 3 - Mandated.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pic>
        <p:nvPicPr>
          <p:cNvPr id="8" name="Content Placeholder 7">
            <a:extLst>
              <a:ext uri="{FF2B5EF4-FFF2-40B4-BE49-F238E27FC236}">
                <a16:creationId xmlns:a16="http://schemas.microsoft.com/office/drawing/2014/main" id="{F332E9F5-7684-48AA-A1F4-F9E9F405A208}"/>
              </a:ext>
            </a:extLst>
          </p:cNvPr>
          <p:cNvPicPr>
            <a:picLocks noGrp="1" noChangeAspect="1"/>
          </p:cNvPicPr>
          <p:nvPr>
            <p:ph sz="quarter" idx="16"/>
          </p:nvPr>
        </p:nvPicPr>
        <p:blipFill>
          <a:blip r:embed="rId2"/>
          <a:stretch>
            <a:fillRect/>
          </a:stretch>
        </p:blipFill>
        <p:spPr>
          <a:xfrm>
            <a:off x="6622181" y="1916195"/>
            <a:ext cx="4655419" cy="4830435"/>
          </a:xfrm>
        </p:spPr>
      </p:pic>
    </p:spTree>
    <p:extLst>
      <p:ext uri="{BB962C8B-B14F-4D97-AF65-F5344CB8AC3E}">
        <p14:creationId xmlns:p14="http://schemas.microsoft.com/office/powerpoint/2010/main" val="22853115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1706136"/>
            <a:ext cx="10363200" cy="4202537"/>
          </a:xfrm>
        </p:spPr>
        <p:txBody>
          <a:bodyPr>
            <a:normAutofit fontScale="85000" lnSpcReduction="20000"/>
          </a:bodyPr>
          <a:lstStyle/>
          <a:p>
            <a:r>
              <a:rPr lang="en-US" dirty="0">
                <a:solidFill>
                  <a:schemeClr val="bg2">
                    <a:lumMod val="50000"/>
                  </a:schemeClr>
                </a:solidFill>
              </a:rPr>
              <a:t>Does the organization have access to a practitioner with appropriate experience and can demonstrate competence in MSA?</a:t>
            </a:r>
          </a:p>
          <a:p>
            <a:r>
              <a:rPr lang="en-US" dirty="0">
                <a:solidFill>
                  <a:schemeClr val="bg2">
                    <a:lumMod val="50000"/>
                  </a:schemeClr>
                </a:solidFill>
              </a:rPr>
              <a:t>Does the organization document the rationale where it has decided MSA studies are not required in their PFMEA?</a:t>
            </a:r>
          </a:p>
          <a:p>
            <a:r>
              <a:rPr lang="en-US" dirty="0">
                <a:solidFill>
                  <a:schemeClr val="bg2">
                    <a:lumMod val="50000"/>
                  </a:schemeClr>
                </a:solidFill>
              </a:rPr>
              <a:t>Are MSA studies planned to ensure they are conducted under production conditions.                       Is the analysis, evaluation and acceptability of study results compliant with this standard’s requirements?</a:t>
            </a:r>
          </a:p>
          <a:p>
            <a:r>
              <a:rPr lang="en-US" dirty="0">
                <a:solidFill>
                  <a:schemeClr val="bg2">
                    <a:lumMod val="50000"/>
                  </a:schemeClr>
                </a:solidFill>
              </a:rPr>
              <a:t>Are improvement actions implemented when unsatisfactory results are obtained?</a:t>
            </a:r>
          </a:p>
          <a:p>
            <a:r>
              <a:rPr lang="en-US" dirty="0">
                <a:solidFill>
                  <a:schemeClr val="bg2">
                    <a:lumMod val="50000"/>
                  </a:schemeClr>
                </a:solidFill>
              </a:rPr>
              <a:t>Does the organization evaluate the need for MSA study on every characteristic and ensure all key characteristics have MSA studies performed on them?                                                                       Are MSA requirements on minor characteristics, evaluated as agreed to with the organization responsible for the Design? If not, do they have evidence that they consider tight tolerances, quality escapes, design and process risk assessments, and specific customer requirements?</a:t>
            </a:r>
          </a:p>
          <a:p>
            <a:endParaRPr lang="en-US"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7.1.5.1.1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8946731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4400" y="5073805"/>
            <a:ext cx="10363200" cy="1650380"/>
          </a:xfrm>
        </p:spPr>
        <p:txBody>
          <a:bodyPr>
            <a:noAutofit/>
          </a:bodyPr>
          <a:lstStyle/>
          <a:p>
            <a:r>
              <a:rPr lang="en-US" sz="1600" dirty="0">
                <a:solidFill>
                  <a:schemeClr val="bg2">
                    <a:lumMod val="50000"/>
                  </a:schemeClr>
                </a:solidFill>
              </a:rPr>
              <a:t>Has the organization met all the requirements outlined in RM 13003 for Measurement System analysis?</a:t>
            </a:r>
          </a:p>
          <a:p>
            <a:pPr marL="800100" lvl="1" indent="-342900">
              <a:buFont typeface="+mj-lt"/>
              <a:buAutoNum type="arabicPeriod"/>
            </a:pPr>
            <a:r>
              <a:rPr lang="en-US" sz="1600" dirty="0">
                <a:solidFill>
                  <a:schemeClr val="bg2">
                    <a:lumMod val="50000"/>
                  </a:schemeClr>
                </a:solidFill>
              </a:rPr>
              <a:t>Did the organization utilize AS13100 Table 3 when determining "when to apply measurement capability assessment”?</a:t>
            </a:r>
          </a:p>
          <a:p>
            <a:pPr marL="800100" lvl="1" indent="-342900">
              <a:buFont typeface="+mj-lt"/>
              <a:buAutoNum type="arabicPeriod"/>
            </a:pPr>
            <a:r>
              <a:rPr lang="en-US" sz="1600" dirty="0">
                <a:solidFill>
                  <a:schemeClr val="bg2">
                    <a:lumMod val="50000"/>
                  </a:schemeClr>
                </a:solidFill>
              </a:rPr>
              <a:t>Does the organization have evidence of a competent person performing MSA, if required?</a:t>
            </a:r>
          </a:p>
          <a:p>
            <a:pPr marL="800100" lvl="1" indent="-342900">
              <a:buFont typeface="+mj-lt"/>
              <a:buAutoNum type="arabicPeriod"/>
            </a:pPr>
            <a:r>
              <a:rPr lang="en-US" sz="1600" dirty="0">
                <a:solidFill>
                  <a:schemeClr val="bg2">
                    <a:lumMod val="50000"/>
                  </a:schemeClr>
                </a:solidFill>
              </a:rPr>
              <a:t>If MSA is not required is the documented in the organizations PFMEA?</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81000"/>
          </a:xfrm>
        </p:spPr>
        <p:txBody>
          <a:bodyPr/>
          <a:lstStyle/>
          <a:p>
            <a:r>
              <a:rPr lang="en-US" sz="2400" dirty="0"/>
              <a:t>7.1.5.1.2 Conduct MSA as planned</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421982"/>
            <a:ext cx="10363200" cy="2847038"/>
          </a:xfrm>
        </p:spPr>
        <p:txBody>
          <a:bodyPr/>
          <a:lstStyle/>
          <a:p>
            <a:r>
              <a:rPr lang="en-US" sz="1500" dirty="0">
                <a:solidFill>
                  <a:schemeClr val="tx1"/>
                </a:solidFill>
              </a:rPr>
              <a:t>The following MSA checks aligned to industry-recognized techniques shall be performed:</a:t>
            </a:r>
          </a:p>
          <a:p>
            <a:pPr marL="171450" indent="-171450">
              <a:buFont typeface="Arial" panose="020B0604020202020204" pitchFamily="34" charset="0"/>
              <a:buChar char="•"/>
            </a:pPr>
            <a:r>
              <a:rPr lang="en-US" sz="1500" dirty="0">
                <a:solidFill>
                  <a:schemeClr val="tx1"/>
                </a:solidFill>
              </a:rPr>
              <a:t>Ensure that the personnel nominated to perform product verification activities are trained and competent in the use of the monitoring/measuring equipment.</a:t>
            </a:r>
          </a:p>
          <a:p>
            <a:pPr marL="171450" indent="-171450">
              <a:buFont typeface="Arial" panose="020B0604020202020204" pitchFamily="34" charset="0"/>
              <a:buChar char="•"/>
            </a:pPr>
            <a:r>
              <a:rPr lang="en-US" sz="1500" dirty="0">
                <a:solidFill>
                  <a:schemeClr val="tx1"/>
                </a:solidFill>
              </a:rPr>
              <a:t>Ensure MSA tests align to industry-recognized techniques, see RM13003.</a:t>
            </a:r>
          </a:p>
          <a:p>
            <a:pPr marL="171450" indent="-171450">
              <a:buFont typeface="Arial" panose="020B0604020202020204" pitchFamily="34" charset="0"/>
              <a:buChar char="•"/>
            </a:pPr>
            <a:r>
              <a:rPr lang="en-US" sz="1500" dirty="0">
                <a:solidFill>
                  <a:schemeClr val="tx1"/>
                </a:solidFill>
              </a:rPr>
              <a:t>Ensure when a Product definition contains Constraint Requirements, they are included in the measurement study.</a:t>
            </a:r>
          </a:p>
          <a:p>
            <a:pPr marL="171450" indent="-171450">
              <a:buFont typeface="Arial" panose="020B0604020202020204" pitchFamily="34" charset="0"/>
              <a:buChar char="•"/>
            </a:pPr>
            <a:r>
              <a:rPr lang="en-US" sz="1500" dirty="0">
                <a:solidFill>
                  <a:schemeClr val="tx1"/>
                </a:solidFill>
              </a:rPr>
              <a:t>Ensure production parts, representative parts, or artefacts that represent the manufacturing process, tolerances, and dimensions are used.</a:t>
            </a:r>
          </a:p>
          <a:p>
            <a:pPr marL="171450" indent="-171450">
              <a:buFont typeface="Arial" panose="020B0604020202020204" pitchFamily="34" charset="0"/>
              <a:buChar char="•"/>
            </a:pPr>
            <a:r>
              <a:rPr lang="en-US" sz="1500" dirty="0">
                <a:solidFill>
                  <a:schemeClr val="tx1"/>
                </a:solidFill>
              </a:rPr>
              <a:t>Ensure personnel, resources, and methods replicate the conditions in the production process and during the trial personnel do not have visibility of study results.</a:t>
            </a:r>
          </a:p>
          <a:p>
            <a:pPr marL="171450" indent="-171450">
              <a:buFont typeface="Arial" panose="020B0604020202020204" pitchFamily="34" charset="0"/>
              <a:buChar char="•"/>
            </a:pPr>
            <a:r>
              <a:rPr lang="en-US" sz="1500" dirty="0">
                <a:solidFill>
                  <a:schemeClr val="tx1"/>
                </a:solidFill>
              </a:rPr>
              <a:t>Ensure study results show statistical stability.</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6595075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3940D683-56A3-4FD4-8583-090EC2CCD5E9}"/>
              </a:ext>
            </a:extLst>
          </p:cNvPr>
          <p:cNvPicPr>
            <a:picLocks noGrp="1" noChangeAspect="1"/>
          </p:cNvPicPr>
          <p:nvPr>
            <p:ph sz="quarter" idx="16"/>
          </p:nvPr>
        </p:nvPicPr>
        <p:blipFill>
          <a:blip r:embed="rId2"/>
          <a:stretch>
            <a:fillRect/>
          </a:stretch>
        </p:blipFill>
        <p:spPr>
          <a:xfrm>
            <a:off x="3433759" y="2608446"/>
            <a:ext cx="5324482" cy="4249553"/>
          </a:xfrm>
        </p:spPr>
      </p:pic>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81000"/>
          </a:xfrm>
        </p:spPr>
        <p:txBody>
          <a:bodyPr/>
          <a:lstStyle/>
          <a:p>
            <a:r>
              <a:rPr lang="en-US" sz="2400" dirty="0"/>
              <a:t>7.1.5.1.3 Confirm MSA Acceptance</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53187"/>
            <a:ext cx="10363200" cy="381000"/>
          </a:xfrm>
        </p:spPr>
        <p:txBody>
          <a:bodyPr/>
          <a:lstStyle/>
          <a:p>
            <a:r>
              <a:rPr lang="en-US" sz="1800" dirty="0">
                <a:solidFill>
                  <a:schemeClr val="tx1"/>
                </a:solidFill>
              </a:rPr>
              <a:t>The Organization shall document suitable evidence to demonstrate measurement system capability for the planned characteristic classification category against the tests required for the MSA acceptance limits, see Table 4.</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589678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1986089"/>
            <a:ext cx="10363200" cy="3847826"/>
          </a:xfrm>
        </p:spPr>
        <p:txBody>
          <a:bodyPr/>
          <a:lstStyle/>
          <a:p>
            <a:r>
              <a:rPr lang="en-US" dirty="0">
                <a:solidFill>
                  <a:schemeClr val="bg2">
                    <a:lumMod val="50000"/>
                  </a:schemeClr>
                </a:solidFill>
              </a:rPr>
              <a:t>Has any MSA been performed, and the associated output been reviewed and approved by the customer /design authority?</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2532" y="1024085"/>
            <a:ext cx="10363200" cy="504106"/>
          </a:xfrm>
        </p:spPr>
        <p:txBody>
          <a:bodyPr/>
          <a:lstStyle/>
          <a:p>
            <a:r>
              <a:rPr lang="en-US" sz="2800" dirty="0"/>
              <a:t>7.1.5.1.3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5000333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3691054"/>
            <a:ext cx="10363200" cy="2217620"/>
          </a:xfrm>
        </p:spPr>
        <p:txBody>
          <a:bodyPr/>
          <a:lstStyle/>
          <a:p>
            <a:r>
              <a:rPr lang="en-US" dirty="0">
                <a:solidFill>
                  <a:schemeClr val="bg2">
                    <a:lumMod val="50000"/>
                  </a:schemeClr>
                </a:solidFill>
              </a:rPr>
              <a:t>Has the organization documented and received approval from the customer for the resolution and mitigation of any gaps in their measurement system capability?</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7.1.5.1.4 Agree Improvement Actions for MSA</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p:txBody>
          <a:bodyPr/>
          <a:lstStyle/>
          <a:p>
            <a:endParaRPr lang="en-US" dirty="0"/>
          </a:p>
          <a:p>
            <a:r>
              <a:rPr lang="en-US" sz="2000" dirty="0">
                <a:solidFill>
                  <a:schemeClr val="tx1"/>
                </a:solidFill>
              </a:rPr>
              <a:t>The organization shall define and implement actions to resolve gaps in measurement system capability including mitigation actions to protect the customer.</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713729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7.2.2 Auditor Competence</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p:txBody>
          <a:bodyPr/>
          <a:lstStyle/>
          <a:p>
            <a:r>
              <a:rPr lang="en-US" sz="2000" dirty="0">
                <a:solidFill>
                  <a:schemeClr val="tx1"/>
                </a:solidFill>
              </a:rPr>
              <a:t>The organization shall have a process to set and maintain the qualifications for all Auditors as defined by Table 5, Table 6, and Table 7. A list of qualified Auditors shall be maintained.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pic>
        <p:nvPicPr>
          <p:cNvPr id="8" name="Content Placeholder 7">
            <a:extLst>
              <a:ext uri="{FF2B5EF4-FFF2-40B4-BE49-F238E27FC236}">
                <a16:creationId xmlns:a16="http://schemas.microsoft.com/office/drawing/2014/main" id="{BA36E902-D54D-4C67-B26F-6732BC6D3883}"/>
              </a:ext>
            </a:extLst>
          </p:cNvPr>
          <p:cNvPicPr>
            <a:picLocks noGrp="1" noChangeAspect="1"/>
          </p:cNvPicPr>
          <p:nvPr>
            <p:ph sz="quarter" idx="16"/>
          </p:nvPr>
        </p:nvPicPr>
        <p:blipFill>
          <a:blip r:embed="rId2"/>
          <a:stretch>
            <a:fillRect/>
          </a:stretch>
        </p:blipFill>
        <p:spPr>
          <a:xfrm>
            <a:off x="3477799" y="2547939"/>
            <a:ext cx="5236402" cy="4310061"/>
          </a:xfrm>
        </p:spPr>
      </p:pic>
    </p:spTree>
    <p:extLst>
      <p:ext uri="{BB962C8B-B14F-4D97-AF65-F5344CB8AC3E}">
        <p14:creationId xmlns:p14="http://schemas.microsoft.com/office/powerpoint/2010/main" val="11434640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7A8D8-6432-F447-8612-9ED04D859C9D}"/>
              </a:ext>
            </a:extLst>
          </p:cNvPr>
          <p:cNvSpPr>
            <a:spLocks noGrp="1"/>
          </p:cNvSpPr>
          <p:nvPr>
            <p:ph type="title"/>
          </p:nvPr>
        </p:nvSpPr>
        <p:spPr/>
        <p:txBody>
          <a:bodyPr/>
          <a:lstStyle/>
          <a:p>
            <a:r>
              <a:rPr lang="en-US" dirty="0"/>
              <a:t>AS13100 Summary</a:t>
            </a:r>
          </a:p>
        </p:txBody>
      </p:sp>
      <p:sp>
        <p:nvSpPr>
          <p:cNvPr id="3" name="Text Placeholder 2">
            <a:extLst>
              <a:ext uri="{FF2B5EF4-FFF2-40B4-BE49-F238E27FC236}">
                <a16:creationId xmlns:a16="http://schemas.microsoft.com/office/drawing/2014/main" id="{49697C94-EE9A-DC43-A74E-208FADEE254E}"/>
              </a:ext>
            </a:extLst>
          </p:cNvPr>
          <p:cNvSpPr>
            <a:spLocks noGrp="1"/>
          </p:cNvSpPr>
          <p:nvPr>
            <p:ph type="body" sz="quarter" idx="10"/>
          </p:nvPr>
        </p:nvSpPr>
        <p:spPr/>
        <p:txBody>
          <a:bodyPr/>
          <a:lstStyle/>
          <a:p>
            <a:endParaRPr lang="en-US" dirty="0"/>
          </a:p>
        </p:txBody>
      </p:sp>
      <p:sp>
        <p:nvSpPr>
          <p:cNvPr id="5" name="Footer Placeholder 4">
            <a:extLst>
              <a:ext uri="{FF2B5EF4-FFF2-40B4-BE49-F238E27FC236}">
                <a16:creationId xmlns:a16="http://schemas.microsoft.com/office/drawing/2014/main" id="{A10CFA02-8C53-464B-9290-39E27A354370}"/>
              </a:ext>
            </a:extLst>
          </p:cNvPr>
          <p:cNvSpPr>
            <a:spLocks noGrp="1"/>
          </p:cNvSpPr>
          <p:nvPr>
            <p:ph type="ftr" sz="quarter" idx="11"/>
          </p:nvPr>
        </p:nvSpPr>
        <p:spPr/>
        <p:txBody>
          <a:bodyPr/>
          <a:lstStyle/>
          <a:p>
            <a:r>
              <a:rPr lang="en-US"/>
              <a:t>Copyright© Performance Review Institute (RF-153 Rev. 1)</a:t>
            </a:r>
          </a:p>
        </p:txBody>
      </p:sp>
    </p:spTree>
    <p:extLst>
      <p:ext uri="{BB962C8B-B14F-4D97-AF65-F5344CB8AC3E}">
        <p14:creationId xmlns:p14="http://schemas.microsoft.com/office/powerpoint/2010/main" val="33281700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dirty="0"/>
              <a:t>7.2.2 Auditor Competence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pic>
        <p:nvPicPr>
          <p:cNvPr id="8" name="Content Placeholder 7">
            <a:extLst>
              <a:ext uri="{FF2B5EF4-FFF2-40B4-BE49-F238E27FC236}">
                <a16:creationId xmlns:a16="http://schemas.microsoft.com/office/drawing/2014/main" id="{5E356CB0-7805-4384-AFFC-5C800744473F}"/>
              </a:ext>
            </a:extLst>
          </p:cNvPr>
          <p:cNvPicPr>
            <a:picLocks noGrp="1" noChangeAspect="1"/>
          </p:cNvPicPr>
          <p:nvPr>
            <p:ph sz="quarter" idx="16"/>
          </p:nvPr>
        </p:nvPicPr>
        <p:blipFill>
          <a:blip r:embed="rId2"/>
          <a:stretch>
            <a:fillRect/>
          </a:stretch>
        </p:blipFill>
        <p:spPr>
          <a:xfrm>
            <a:off x="963215" y="1560240"/>
            <a:ext cx="5080996" cy="5005350"/>
          </a:xfrm>
        </p:spPr>
      </p:pic>
      <p:pic>
        <p:nvPicPr>
          <p:cNvPr id="10" name="Picture 9">
            <a:extLst>
              <a:ext uri="{FF2B5EF4-FFF2-40B4-BE49-F238E27FC236}">
                <a16:creationId xmlns:a16="http://schemas.microsoft.com/office/drawing/2014/main" id="{1F288BF3-B72E-42BD-A568-8F67ADB53C69}"/>
              </a:ext>
            </a:extLst>
          </p:cNvPr>
          <p:cNvPicPr>
            <a:picLocks noChangeAspect="1"/>
          </p:cNvPicPr>
          <p:nvPr/>
        </p:nvPicPr>
        <p:blipFill>
          <a:blip r:embed="rId3"/>
          <a:stretch>
            <a:fillRect/>
          </a:stretch>
        </p:blipFill>
        <p:spPr>
          <a:xfrm>
            <a:off x="6096000" y="2552551"/>
            <a:ext cx="5315952" cy="3020727"/>
          </a:xfrm>
          <a:prstGeom prst="rect">
            <a:avLst/>
          </a:prstGeom>
        </p:spPr>
      </p:pic>
    </p:spTree>
    <p:extLst>
      <p:ext uri="{BB962C8B-B14F-4D97-AF65-F5344CB8AC3E}">
        <p14:creationId xmlns:p14="http://schemas.microsoft.com/office/powerpoint/2010/main" val="3157251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4400" y="1453432"/>
            <a:ext cx="10363200" cy="3847826"/>
          </a:xfrm>
        </p:spPr>
        <p:txBody>
          <a:bodyPr/>
          <a:lstStyle/>
          <a:p>
            <a:endParaRPr lang="en-US" dirty="0"/>
          </a:p>
          <a:p>
            <a:r>
              <a:rPr lang="en-US" dirty="0">
                <a:solidFill>
                  <a:schemeClr val="bg2">
                    <a:lumMod val="50000"/>
                  </a:schemeClr>
                </a:solidFill>
              </a:rPr>
              <a:t>Does the organizations training program include the requirements for auditor training outlined in AS13100 Tables 5, 6 &amp; 7?</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7.2.2 Auditor Competence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1779164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092498"/>
            <a:ext cx="10363200" cy="1816176"/>
          </a:xfrm>
        </p:spPr>
        <p:txBody>
          <a:bodyPr>
            <a:normAutofit/>
          </a:bodyPr>
          <a:lstStyle/>
          <a:p>
            <a:r>
              <a:rPr lang="en-US" sz="2000" dirty="0">
                <a:solidFill>
                  <a:schemeClr val="bg2">
                    <a:lumMod val="50000"/>
                  </a:schemeClr>
                </a:solidFill>
              </a:rPr>
              <a:t>Can the organization provide verification that personnel have been trained and certified in accordance with the AS13100 Delegated Product Release Verification Training Requirements? </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400" dirty="0"/>
              <a:t>7.2.3 Delegated Product Release Verification (DPRV) Representative Training</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870348"/>
            <a:ext cx="10363200" cy="381000"/>
          </a:xfrm>
        </p:spPr>
        <p:txBody>
          <a:bodyPr/>
          <a:lstStyle/>
          <a:p>
            <a:endParaRPr lang="en-US" dirty="0"/>
          </a:p>
          <a:p>
            <a:r>
              <a:rPr lang="en-US" sz="2000" dirty="0">
                <a:solidFill>
                  <a:schemeClr val="tx1"/>
                </a:solidFill>
              </a:rPr>
              <a:t>DPRV personnel shall be trained and certified in accordance with AS13001 Delegated Product Release Verification Training Requirements.</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5962122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5908674"/>
            <a:ext cx="10363200" cy="472653"/>
          </a:xfrm>
        </p:spPr>
        <p:txBody>
          <a:bodyPr>
            <a:normAutofit/>
          </a:bodyPr>
          <a:lstStyle/>
          <a:p>
            <a:r>
              <a:rPr lang="en-US" sz="2000" dirty="0">
                <a:solidFill>
                  <a:schemeClr val="bg2">
                    <a:lumMod val="50000"/>
                  </a:schemeClr>
                </a:solidFill>
              </a:rPr>
              <a:t>Can the organization provide evidence of AESQ approved Training for Quality Leaders?</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dirty="0"/>
              <a:t>7.2.4 AESQ Quality Foundation Training</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485901"/>
            <a:ext cx="10363200" cy="264840"/>
          </a:xfrm>
        </p:spPr>
        <p:txBody>
          <a:bodyPr/>
          <a:lstStyle/>
          <a:p>
            <a:endParaRPr lang="en-US" sz="1600" dirty="0">
              <a:solidFill>
                <a:schemeClr val="tx1"/>
              </a:solidFill>
            </a:endParaRPr>
          </a:p>
          <a:p>
            <a:r>
              <a:rPr lang="en-US" sz="1800" dirty="0">
                <a:solidFill>
                  <a:schemeClr val="tx1"/>
                </a:solidFill>
              </a:rPr>
              <a:t>The organization shall ensure that Quality Leaders with responsibility for deploying the requirements of AS13100 within the organization are trained in the requirements of AS13100 and related Quality Management Standards through an AESQ approved AS13100 Requirements training course. This course is also recommended for functional leaders responsible for creating or managing processes that are impacted by AS13100 Requirements.</a:t>
            </a:r>
          </a:p>
          <a:p>
            <a:r>
              <a:rPr lang="en-US" sz="1800" dirty="0">
                <a:solidFill>
                  <a:schemeClr val="tx1"/>
                </a:solidFill>
              </a:rPr>
              <a:t>In addition, the organization’s Quality Leaders with responsibility for supporting the design, manufacturing, and assembly operations via AS13100 shall undergo training in the AESQ Quality Foundations Training course. This course is also recommended for design engineering, manufacturing engineering and operations roles.</a:t>
            </a:r>
          </a:p>
          <a:p>
            <a:r>
              <a:rPr lang="en-US" sz="1800" dirty="0">
                <a:solidFill>
                  <a:schemeClr val="tx1"/>
                </a:solidFill>
              </a:rPr>
              <a:t>Equivalent training that meets the AESQ AS13100 Requirements and Quality Foundations course syllabi shall be approved by the AESQ.</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9263379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4400" y="5319132"/>
            <a:ext cx="10363200" cy="743545"/>
          </a:xfrm>
        </p:spPr>
        <p:txBody>
          <a:bodyPr>
            <a:normAutofit/>
          </a:bodyPr>
          <a:lstStyle/>
          <a:p>
            <a:r>
              <a:rPr lang="en-US" sz="2000" dirty="0">
                <a:solidFill>
                  <a:schemeClr val="bg2">
                    <a:lumMod val="50000"/>
                  </a:schemeClr>
                </a:solidFill>
              </a:rPr>
              <a:t>Does the organizations Document Management Process include provisions for making changes in accordance with AS13100?</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400" dirty="0"/>
              <a:t>7.5.2.1 Changes to Documented Information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641340"/>
            <a:ext cx="10363200" cy="381000"/>
          </a:xfrm>
        </p:spPr>
        <p:txBody>
          <a:bodyPr/>
          <a:lstStyle/>
          <a:p>
            <a:endParaRPr lang="en-US" sz="1600" dirty="0">
              <a:solidFill>
                <a:schemeClr val="tx1"/>
              </a:solidFill>
            </a:endParaRPr>
          </a:p>
          <a:p>
            <a:r>
              <a:rPr lang="en-US" sz="1600" dirty="0">
                <a:solidFill>
                  <a:schemeClr val="tx1"/>
                </a:solidFill>
              </a:rPr>
              <a:t>When creating and updating documented information, the organization shall record, date and ensure traceability to a responsible person making the change (e.g., name, signature, stamp, electronic signature), with a permanent marking method and the original information being legible and retrievable after the change.</a:t>
            </a:r>
          </a:p>
          <a:p>
            <a:r>
              <a:rPr lang="en-US" sz="1600" dirty="0">
                <a:solidFill>
                  <a:schemeClr val="tx1"/>
                </a:solidFill>
              </a:rPr>
              <a:t>Documented Information such as records shall not be altered without proper traceable documented information permitting the alteration.</a:t>
            </a:r>
          </a:p>
          <a:p>
            <a:r>
              <a:rPr lang="en-US" sz="1600" dirty="0">
                <a:solidFill>
                  <a:schemeClr val="tx1"/>
                </a:solidFill>
              </a:rPr>
              <a:t>Documented information requiring submission or approval by the customer shall be written in English, unless otherwise specified by the customer.</a:t>
            </a:r>
          </a:p>
          <a:p>
            <a:r>
              <a:rPr lang="en-US" sz="1600" dirty="0">
                <a:solidFill>
                  <a:schemeClr val="tx1"/>
                </a:solidFill>
              </a:rPr>
              <a:t>Where documented information contains reference to units of measure then they are to be recorded in the same units of measure as defined on the Product Definition.</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4477573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906536"/>
            <a:ext cx="10363200" cy="1002137"/>
          </a:xfrm>
        </p:spPr>
        <p:txBody>
          <a:bodyPr>
            <a:noAutofit/>
          </a:bodyPr>
          <a:lstStyle/>
          <a:p>
            <a:r>
              <a:rPr lang="en-US" sz="1800" dirty="0">
                <a:solidFill>
                  <a:schemeClr val="bg2">
                    <a:lumMod val="50000"/>
                  </a:schemeClr>
                </a:solidFill>
              </a:rPr>
              <a:t>The organization shall create and retain comprehensive technical documented information of all the aspects that influenced the design throughout its development, e.g., alternative designs, key decisions, problems encountered and how they were resolved, considerations, trade-offs, design standards used.</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dirty="0"/>
              <a:t>7.5.3.3 Document Retrieval Timescales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p:txBody>
          <a:bodyPr/>
          <a:lstStyle/>
          <a:p>
            <a:endParaRPr lang="en-US" sz="1600" dirty="0">
              <a:solidFill>
                <a:schemeClr val="tx1"/>
              </a:solidFill>
            </a:endParaRPr>
          </a:p>
          <a:p>
            <a:r>
              <a:rPr lang="en-US" sz="1600" dirty="0">
                <a:solidFill>
                  <a:schemeClr val="tx1"/>
                </a:solidFill>
              </a:rPr>
              <a:t>The organization shall ensure that documented information (data) required for review is available for the customer, the customer’s customer, and/or Regulatory Agency within 3 working days of notification.</a:t>
            </a:r>
          </a:p>
          <a:p>
            <a:r>
              <a:rPr lang="en-US" sz="1600" dirty="0">
                <a:solidFill>
                  <a:schemeClr val="tx1"/>
                </a:solidFill>
              </a:rPr>
              <a:t>In the case of an onsite visit, actual documented information (data) shall be made available within 24 hours, unless the required documented information (data) is located offsite, then the organization needs to make every effort to retrieve the data as soon as possible, but no later than 3 working days.</a:t>
            </a:r>
          </a:p>
          <a:p>
            <a:r>
              <a:rPr lang="en-US" sz="1600" dirty="0">
                <a:solidFill>
                  <a:schemeClr val="tx1"/>
                </a:solidFill>
              </a:rPr>
              <a:t>The delivery of documented information (data) to the customer, etc., does not release the organization from any requirements herein with respect to that documented information (data) except as agreed to in writing by the customer, etc.</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2368561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003288"/>
            <a:ext cx="10363200" cy="1905386"/>
          </a:xfrm>
        </p:spPr>
        <p:txBody>
          <a:bodyPr/>
          <a:lstStyle/>
          <a:p>
            <a:r>
              <a:rPr lang="en-US" dirty="0">
                <a:solidFill>
                  <a:schemeClr val="bg2">
                    <a:lumMod val="50000"/>
                  </a:schemeClr>
                </a:solidFill>
              </a:rPr>
              <a:t>Does the organization have a process for customer notification for document damage and or destruction?</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dirty="0"/>
              <a:t>7.5.3.4 Damage to records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p:txBody>
          <a:bodyPr/>
          <a:lstStyle/>
          <a:p>
            <a:endParaRPr lang="en-US" dirty="0">
              <a:solidFill>
                <a:schemeClr val="tx1"/>
              </a:solidFill>
            </a:endParaRPr>
          </a:p>
          <a:p>
            <a:r>
              <a:rPr lang="en-US" sz="2000" dirty="0">
                <a:solidFill>
                  <a:schemeClr val="tx1"/>
                </a:solidFill>
              </a:rPr>
              <a:t>The organization shall inform the customer immediately and confirm in writing when damage to documented information of the design and development output under their responsibility occurs or following termination of activity.</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6166513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81000"/>
          </a:xfrm>
        </p:spPr>
        <p:txBody>
          <a:bodyPr/>
          <a:lstStyle/>
          <a:p>
            <a:r>
              <a:rPr lang="en-US" sz="2000" dirty="0"/>
              <a:t>7.5.3.5 </a:t>
            </a:r>
            <a:r>
              <a:rPr lang="fr-FR" sz="2000" dirty="0"/>
              <a:t>Document Retentions Periods – Supplemental Requirements</a:t>
            </a:r>
            <a:endParaRPr lang="en-US" sz="2000" dirty="0"/>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60441"/>
            <a:ext cx="10363200" cy="381000"/>
          </a:xfrm>
        </p:spPr>
        <p:txBody>
          <a:bodyPr/>
          <a:lstStyle/>
          <a:p>
            <a:r>
              <a:rPr lang="en-US" sz="1800" dirty="0">
                <a:solidFill>
                  <a:schemeClr val="tx1"/>
                </a:solidFill>
              </a:rPr>
              <a:t>Unless otherwise specified by the customer documented information shall be retained from the date of manufacture for the time periods defined in Table 8.</a:t>
            </a:r>
          </a:p>
          <a:p>
            <a:r>
              <a:rPr lang="en-US" sz="1800" dirty="0">
                <a:solidFill>
                  <a:schemeClr val="tx1"/>
                </a:solidFill>
              </a:rPr>
              <a:t>If a contract is open, all documented information shall be retained. If the contract is closed, then the documented information (data) becomes a candidate for disposition in accordance with retention time period requirements. For questions related to this requirement, contact your assigned customer quality representative.</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pic>
        <p:nvPicPr>
          <p:cNvPr id="8" name="Content Placeholder 7">
            <a:extLst>
              <a:ext uri="{FF2B5EF4-FFF2-40B4-BE49-F238E27FC236}">
                <a16:creationId xmlns:a16="http://schemas.microsoft.com/office/drawing/2014/main" id="{564BF282-0804-45D2-B0A1-045F3B69D947}"/>
              </a:ext>
            </a:extLst>
          </p:cNvPr>
          <p:cNvPicPr>
            <a:picLocks noGrp="1" noChangeAspect="1"/>
          </p:cNvPicPr>
          <p:nvPr>
            <p:ph sz="quarter" idx="16"/>
          </p:nvPr>
        </p:nvPicPr>
        <p:blipFill>
          <a:blip r:embed="rId2"/>
          <a:stretch>
            <a:fillRect/>
          </a:stretch>
        </p:blipFill>
        <p:spPr>
          <a:xfrm>
            <a:off x="3390159" y="3824613"/>
            <a:ext cx="5407945" cy="1995082"/>
          </a:xfrm>
        </p:spPr>
      </p:pic>
      <p:sp>
        <p:nvSpPr>
          <p:cNvPr id="9" name="Content Placeholder 1">
            <a:extLst>
              <a:ext uri="{FF2B5EF4-FFF2-40B4-BE49-F238E27FC236}">
                <a16:creationId xmlns:a16="http://schemas.microsoft.com/office/drawing/2014/main" id="{9ED1CFEC-7F41-4E33-BE04-929087B1E6A1}"/>
              </a:ext>
            </a:extLst>
          </p:cNvPr>
          <p:cNvSpPr txBox="1">
            <a:spLocks/>
          </p:cNvSpPr>
          <p:nvPr/>
        </p:nvSpPr>
        <p:spPr>
          <a:xfrm>
            <a:off x="912532" y="5911097"/>
            <a:ext cx="10363200" cy="676640"/>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Clr>
                <a:schemeClr val="accent6"/>
              </a:buClr>
              <a:buFont typeface="Arial" panose="020B0604020202020204" pitchFamily="34" charset="0"/>
              <a:buChar char="•"/>
              <a:defRPr sz="2400" b="0" i="0" kern="1200">
                <a:solidFill>
                  <a:schemeClr val="accent5"/>
                </a:solidFill>
                <a:latin typeface="+mn-lt"/>
                <a:ea typeface="+mn-ea"/>
                <a:cs typeface="+mn-cs"/>
              </a:defRPr>
            </a:lvl1pPr>
            <a:lvl2pPr marL="685800" indent="-228600" algn="l" defTabSz="914400" rtl="0" eaLnBrk="1" latinLnBrk="0" hangingPunct="1">
              <a:lnSpc>
                <a:spcPct val="100000"/>
              </a:lnSpc>
              <a:spcBef>
                <a:spcPts val="500"/>
              </a:spcBef>
              <a:buClr>
                <a:schemeClr val="accent6"/>
              </a:buClr>
              <a:buFont typeface="Arial" panose="020B0604020202020204" pitchFamily="34" charset="0"/>
              <a:buChar char="•"/>
              <a:defRPr sz="2200" b="0" i="0" kern="1200">
                <a:solidFill>
                  <a:schemeClr val="accent5"/>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panose="020B0604020202020204" pitchFamily="34" charset="0"/>
              <a:buChar char="•"/>
              <a:defRPr sz="2100" b="0" i="0" kern="1200">
                <a:solidFill>
                  <a:schemeClr val="accent5"/>
                </a:solidFill>
                <a:latin typeface="+mn-lt"/>
                <a:ea typeface="+mn-ea"/>
                <a:cs typeface="+mn-cs"/>
              </a:defRPr>
            </a:lvl3pPr>
            <a:lvl4pPr marL="1600200" indent="-228600" algn="l" defTabSz="914400" rtl="0" eaLnBrk="1" latinLnBrk="0" hangingPunct="1">
              <a:lnSpc>
                <a:spcPct val="100000"/>
              </a:lnSpc>
              <a:spcBef>
                <a:spcPts val="500"/>
              </a:spcBef>
              <a:buClr>
                <a:schemeClr val="accent6"/>
              </a:buClr>
              <a:buFont typeface="Arial" panose="020B0604020202020204" pitchFamily="34" charset="0"/>
              <a:buChar char="•"/>
              <a:defRPr sz="2100" b="0" i="0" kern="1200">
                <a:solidFill>
                  <a:schemeClr val="accent5"/>
                </a:solidFill>
                <a:latin typeface="+mn-lt"/>
                <a:ea typeface="+mn-ea"/>
                <a:cs typeface="+mn-cs"/>
              </a:defRPr>
            </a:lvl4pPr>
            <a:lvl5pPr marL="2057400" indent="-228600" algn="l" defTabSz="914400" rtl="0" eaLnBrk="1" latinLnBrk="0" hangingPunct="1">
              <a:lnSpc>
                <a:spcPct val="100000"/>
              </a:lnSpc>
              <a:spcBef>
                <a:spcPts val="500"/>
              </a:spcBef>
              <a:buClr>
                <a:schemeClr val="accent6"/>
              </a:buClr>
              <a:buFont typeface="Arial" panose="020B0604020202020204" pitchFamily="34" charset="0"/>
              <a:buChar char="•"/>
              <a:defRPr sz="2100" b="0" i="0" kern="1200">
                <a:solidFill>
                  <a:schemeClr val="accent5"/>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solidFill>
                  <a:schemeClr val="bg2">
                    <a:lumMod val="50000"/>
                  </a:schemeClr>
                </a:solidFill>
              </a:rPr>
              <a:t>Does the organization have a documented requirements for record retention beyond customer requirements that aligns with Table 8?</a:t>
            </a:r>
          </a:p>
        </p:txBody>
      </p:sp>
    </p:spTree>
    <p:extLst>
      <p:ext uri="{BB962C8B-B14F-4D97-AF65-F5344CB8AC3E}">
        <p14:creationId xmlns:p14="http://schemas.microsoft.com/office/powerpoint/2010/main" val="36550114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3757960"/>
            <a:ext cx="10363200" cy="2150713"/>
          </a:xfrm>
        </p:spPr>
        <p:txBody>
          <a:bodyPr/>
          <a:lstStyle/>
          <a:p>
            <a:r>
              <a:rPr lang="en-US" sz="2000" dirty="0">
                <a:solidFill>
                  <a:schemeClr val="bg2">
                    <a:lumMod val="50000"/>
                  </a:schemeClr>
                </a:solidFill>
              </a:rPr>
              <a:t>See AS13100 Requirement for further definition</a:t>
            </a:r>
          </a:p>
          <a:p>
            <a:r>
              <a:rPr lang="en-US" sz="2000" dirty="0">
                <a:solidFill>
                  <a:schemeClr val="bg2">
                    <a:lumMod val="50000"/>
                  </a:schemeClr>
                </a:solidFill>
              </a:rPr>
              <a:t>End of Life of Product Operation + 10 Years unless otherwise specified?</a:t>
            </a:r>
          </a:p>
          <a:p>
            <a:endParaRPr lang="en-US"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7.5.3.5.1 Design Records Retention</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p:txBody>
          <a:bodyPr/>
          <a:lstStyle/>
          <a:p>
            <a:endParaRPr lang="en-US" dirty="0">
              <a:solidFill>
                <a:schemeClr val="tx1"/>
              </a:solidFill>
            </a:endParaRPr>
          </a:p>
          <a:p>
            <a:r>
              <a:rPr lang="en-US" sz="2000" dirty="0">
                <a:solidFill>
                  <a:schemeClr val="tx1"/>
                </a:solidFill>
              </a:rPr>
              <a:t>Documented information (Design Records) shall be retained for End of Life of Product Operation plus (+) 10 Years, if not otherwise required by the customer.</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3806247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283242"/>
            <a:ext cx="10363200" cy="1625432"/>
          </a:xfrm>
        </p:spPr>
        <p:txBody>
          <a:bodyPr/>
          <a:lstStyle/>
          <a:p>
            <a:r>
              <a:rPr lang="en-US" dirty="0">
                <a:solidFill>
                  <a:schemeClr val="bg2">
                    <a:lumMod val="50000"/>
                  </a:schemeClr>
                </a:solidFill>
              </a:rPr>
              <a:t>See AS13100 Requirement for further definition</a:t>
            </a:r>
          </a:p>
          <a:p>
            <a:r>
              <a:rPr lang="en-US" dirty="0">
                <a:solidFill>
                  <a:schemeClr val="bg2">
                    <a:lumMod val="50000"/>
                  </a:schemeClr>
                </a:solidFill>
              </a:rPr>
              <a:t>Additionally, as per table 8 – retention periods for retained documented information.</a:t>
            </a:r>
          </a:p>
          <a:p>
            <a:endParaRPr lang="en-US"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7.5.3.5.2 Radiographic Film Record Retention</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2532" y="1735586"/>
            <a:ext cx="10363200" cy="381000"/>
          </a:xfrm>
        </p:spPr>
        <p:txBody>
          <a:bodyPr/>
          <a:lstStyle/>
          <a:p>
            <a:r>
              <a:rPr lang="en-US" sz="2000" dirty="0">
                <a:solidFill>
                  <a:schemeClr val="tx1"/>
                </a:solidFill>
              </a:rPr>
              <a:t>Original nondestructive evaluation/testing process related records including, but not limited to, radiographic film must be maintained, in accordance with the retention period specified in Table 8, by the source responsible for the final quality certification of the product, unless the source performing the nondestructive evaluation/testing activity is shipping direct to the customer on behalf of supplier.</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883683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1012149F-2D5D-41B9-9EB3-B056937219EA}"/>
              </a:ext>
            </a:extLst>
          </p:cNvPr>
          <p:cNvSpPr>
            <a:spLocks noGrp="1"/>
          </p:cNvSpPr>
          <p:nvPr>
            <p:ph sz="quarter" idx="16"/>
          </p:nvPr>
        </p:nvSpPr>
        <p:spPr>
          <a:xfrm>
            <a:off x="912532" y="1616927"/>
            <a:ext cx="10363200" cy="4861931"/>
          </a:xfrm>
        </p:spPr>
        <p:txBody>
          <a:bodyPr>
            <a:normAutofit lnSpcReduction="10000"/>
          </a:bodyPr>
          <a:lstStyle/>
          <a:p>
            <a:r>
              <a:rPr lang="en-US" sz="2200" dirty="0">
                <a:solidFill>
                  <a:schemeClr val="tx1"/>
                </a:solidFill>
              </a:rPr>
              <a:t>AS13100 is an AQMS standard developed by AESQ and published March 2021 by SAE for aerospace engine component manufacturers.</a:t>
            </a:r>
          </a:p>
          <a:p>
            <a:r>
              <a:rPr lang="en-US" sz="2200" dirty="0">
                <a:solidFill>
                  <a:schemeClr val="tx1"/>
                </a:solidFill>
              </a:rPr>
              <a:t>Standard includes AS9100 requirements with additional requirements such as PPAP, APQP, MSA, DPRV, and other quality practices.</a:t>
            </a:r>
          </a:p>
          <a:p>
            <a:r>
              <a:rPr lang="en-US" sz="2200" dirty="0">
                <a:solidFill>
                  <a:schemeClr val="tx1"/>
                </a:solidFill>
              </a:rPr>
              <a:t>AESQ has developed and provided quality support materials to help suppliers understand and implement AS13100 requirements. (Referenced within). </a:t>
            </a:r>
          </a:p>
          <a:p>
            <a:r>
              <a:rPr lang="en-US" sz="2200" dirty="0">
                <a:solidFill>
                  <a:schemeClr val="tx1"/>
                </a:solidFill>
              </a:rPr>
              <a:t>SAE Training provides a 10 hour course and a Quality Foundations course</a:t>
            </a:r>
          </a:p>
          <a:p>
            <a:r>
              <a:rPr lang="en-US" sz="2200" dirty="0">
                <a:solidFill>
                  <a:schemeClr val="tx1"/>
                </a:solidFill>
              </a:rPr>
              <a:t>Suppliers are required to demonstrate conformance by January 2023</a:t>
            </a:r>
          </a:p>
          <a:p>
            <a:pPr algn="ctr"/>
            <a:r>
              <a:rPr lang="en-US" sz="2200" dirty="0">
                <a:solidFill>
                  <a:schemeClr val="tx1"/>
                </a:solidFill>
              </a:rPr>
              <a:t>Evidence of conformity will be completed audit checklist (AESQ developed)</a:t>
            </a:r>
          </a:p>
          <a:p>
            <a:r>
              <a:rPr lang="en-US" sz="2200" dirty="0">
                <a:solidFill>
                  <a:schemeClr val="tx1"/>
                </a:solidFill>
              </a:rPr>
              <a:t>PRI Registrar will provide audits against the checklist to help suppliers demonstrate conformance</a:t>
            </a:r>
          </a:p>
          <a:p>
            <a:r>
              <a:rPr lang="en-US" sz="2200" dirty="0">
                <a:solidFill>
                  <a:schemeClr val="tx1"/>
                </a:solidFill>
              </a:rPr>
              <a:t>This is not a certification program, so we are offering it as a special audit </a:t>
            </a:r>
          </a:p>
          <a:p>
            <a:endParaRPr lang="en-US" dirty="0"/>
          </a:p>
        </p:txBody>
      </p:sp>
      <p:sp>
        <p:nvSpPr>
          <p:cNvPr id="2" name="Title 1">
            <a:extLst>
              <a:ext uri="{FF2B5EF4-FFF2-40B4-BE49-F238E27FC236}">
                <a16:creationId xmlns:a16="http://schemas.microsoft.com/office/drawing/2014/main" id="{7F1587EA-AC4A-44E4-8B2D-0DD88B18BA9E}"/>
              </a:ext>
            </a:extLst>
          </p:cNvPr>
          <p:cNvSpPr>
            <a:spLocks noGrp="1"/>
          </p:cNvSpPr>
          <p:nvPr>
            <p:ph type="title"/>
          </p:nvPr>
        </p:nvSpPr>
        <p:spPr/>
        <p:txBody>
          <a:bodyPr/>
          <a:lstStyle/>
          <a:p>
            <a:r>
              <a:rPr lang="en-US" dirty="0"/>
              <a:t>What is AS13100?</a:t>
            </a:r>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40859263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070195"/>
            <a:ext cx="10363200" cy="1838478"/>
          </a:xfrm>
        </p:spPr>
        <p:txBody>
          <a:bodyPr/>
          <a:lstStyle/>
          <a:p>
            <a:r>
              <a:rPr lang="en-US" dirty="0">
                <a:solidFill>
                  <a:schemeClr val="bg2">
                    <a:lumMod val="50000"/>
                  </a:schemeClr>
                </a:solidFill>
              </a:rPr>
              <a:t>See AS13100 Requirement for further definition</a:t>
            </a:r>
          </a:p>
          <a:p>
            <a:r>
              <a:rPr lang="en-US" dirty="0">
                <a:solidFill>
                  <a:schemeClr val="bg2">
                    <a:lumMod val="50000"/>
                  </a:schemeClr>
                </a:solidFill>
              </a:rPr>
              <a:t>Additionally, as per table 8 – retention periods for retained documented information.</a:t>
            </a:r>
          </a:p>
          <a:p>
            <a:endParaRPr lang="en-US"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7.5.3.5.3 Program Code Record Retention</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p:txBody>
          <a:bodyPr/>
          <a:lstStyle/>
          <a:p>
            <a:endParaRPr lang="en-US" sz="2000" dirty="0">
              <a:solidFill>
                <a:schemeClr val="tx1"/>
              </a:solidFill>
            </a:endParaRPr>
          </a:p>
          <a:p>
            <a:r>
              <a:rPr lang="en-US" sz="2000" dirty="0">
                <a:solidFill>
                  <a:schemeClr val="tx1"/>
                </a:solidFill>
              </a:rPr>
              <a:t>Where calculated data required to be retained for statutory or regulatory reasons is the output of a computer program, there is no requirement to keep the program code originally used, however, the original input data and methods shall be retained to enable recalculation.</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6077020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F80DD-A7F5-453E-9307-196C4CB1E834}"/>
              </a:ext>
            </a:extLst>
          </p:cNvPr>
          <p:cNvSpPr>
            <a:spLocks noGrp="1"/>
          </p:cNvSpPr>
          <p:nvPr>
            <p:ph type="title"/>
          </p:nvPr>
        </p:nvSpPr>
        <p:spPr/>
        <p:txBody>
          <a:bodyPr/>
          <a:lstStyle/>
          <a:p>
            <a:r>
              <a:rPr lang="en-US" dirty="0"/>
              <a:t>Chapter A</a:t>
            </a:r>
          </a:p>
        </p:txBody>
      </p:sp>
      <p:sp>
        <p:nvSpPr>
          <p:cNvPr id="3" name="Text Placeholder 2">
            <a:extLst>
              <a:ext uri="{FF2B5EF4-FFF2-40B4-BE49-F238E27FC236}">
                <a16:creationId xmlns:a16="http://schemas.microsoft.com/office/drawing/2014/main" id="{20FFB19F-5781-48CD-B9A3-B1796AC6961E}"/>
              </a:ext>
            </a:extLst>
          </p:cNvPr>
          <p:cNvSpPr>
            <a:spLocks noGrp="1"/>
          </p:cNvSpPr>
          <p:nvPr>
            <p:ph type="body" sz="quarter" idx="10"/>
          </p:nvPr>
        </p:nvSpPr>
        <p:spPr/>
        <p:txBody>
          <a:bodyPr/>
          <a:lstStyle/>
          <a:p>
            <a:r>
              <a:rPr lang="en-US" dirty="0"/>
              <a:t>8 – Operation</a:t>
            </a:r>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1"/>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5109320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917688"/>
            <a:ext cx="10363200" cy="1474204"/>
          </a:xfrm>
        </p:spPr>
        <p:txBody>
          <a:bodyPr/>
          <a:lstStyle/>
          <a:p>
            <a:r>
              <a:rPr lang="en-US" dirty="0">
                <a:solidFill>
                  <a:schemeClr val="bg2">
                    <a:lumMod val="50000"/>
                  </a:schemeClr>
                </a:solidFill>
              </a:rPr>
              <a:t>Does the organization have provisions in place for 24-hour reporting of any potential product safety issues/concerns?</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1114259" y="949326"/>
            <a:ext cx="10363200" cy="504106"/>
          </a:xfrm>
        </p:spPr>
        <p:txBody>
          <a:bodyPr/>
          <a:lstStyle/>
          <a:p>
            <a:r>
              <a:rPr lang="en-US" sz="2400" dirty="0"/>
              <a:t>8.1.3.1 Product Safety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26769"/>
            <a:ext cx="10363200" cy="905492"/>
          </a:xfrm>
        </p:spPr>
        <p:txBody>
          <a:bodyPr/>
          <a:lstStyle/>
          <a:p>
            <a:endParaRPr lang="en-US" dirty="0">
              <a:solidFill>
                <a:schemeClr val="tx1"/>
              </a:solidFill>
            </a:endParaRPr>
          </a:p>
          <a:p>
            <a:r>
              <a:rPr lang="en-US" sz="2000" dirty="0">
                <a:solidFill>
                  <a:schemeClr val="tx1"/>
                </a:solidFill>
              </a:rPr>
              <a:t>The organization shall report to the Customer, Original Equipment Manufacturer (OEM), or Engine Type Certificate Holder within 24 hours of verification, anything that can affect the product’s safe and reliable operation identified at any stage in the product’s life.</a:t>
            </a:r>
          </a:p>
          <a:p>
            <a:pPr marL="342900" indent="-342900">
              <a:buFont typeface="Arial" panose="020B0604020202020204" pitchFamily="34" charset="0"/>
              <a:buChar char="•"/>
            </a:pPr>
            <a:r>
              <a:rPr lang="en-US" sz="2000" dirty="0">
                <a:solidFill>
                  <a:schemeClr val="tx1"/>
                </a:solidFill>
              </a:rPr>
              <a:t>The OEM or Engine Type Certificate Holder is responsible for making the final judgment on whether there is an actual risk to safe and reliable operation.</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1077348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25794" y="4607553"/>
            <a:ext cx="10363200" cy="1311646"/>
          </a:xfrm>
        </p:spPr>
        <p:txBody>
          <a:bodyPr>
            <a:normAutofit fontScale="92500" lnSpcReduction="20000"/>
          </a:bodyPr>
          <a:lstStyle/>
          <a:p>
            <a:r>
              <a:rPr lang="en-US" dirty="0">
                <a:solidFill>
                  <a:schemeClr val="bg2">
                    <a:lumMod val="50000"/>
                  </a:schemeClr>
                </a:solidFill>
              </a:rPr>
              <a:t>Does the organization’s counterfeit parts prevention process meet AS6174 or AS5553 requirements as applicable?</a:t>
            </a:r>
          </a:p>
          <a:p>
            <a:r>
              <a:rPr lang="en-US" dirty="0">
                <a:solidFill>
                  <a:schemeClr val="bg2">
                    <a:lumMod val="50000"/>
                  </a:schemeClr>
                </a:solidFill>
              </a:rPr>
              <a:t>Does the organization have provisions in place for 24-hour reporting for discovery/identification of counterfeit parts?</a:t>
            </a:r>
          </a:p>
          <a:p>
            <a:endParaRPr lang="en-US"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000" dirty="0"/>
              <a:t>8.1.4.1 Prevention of Counterfeit Parts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594624"/>
            <a:ext cx="10363200" cy="656724"/>
          </a:xfrm>
        </p:spPr>
        <p:txBody>
          <a:bodyPr/>
          <a:lstStyle/>
          <a:p>
            <a:r>
              <a:rPr lang="en-US" sz="2000" dirty="0">
                <a:solidFill>
                  <a:schemeClr val="tx1"/>
                </a:solidFill>
              </a:rPr>
              <a:t>The organization shall plan, implement, and control counterfeit part prevention processes in accordance with AS6174 or AS5553, as applicable.</a:t>
            </a:r>
          </a:p>
          <a:p>
            <a:r>
              <a:rPr lang="en-US" sz="2000" dirty="0">
                <a:solidFill>
                  <a:schemeClr val="tx1"/>
                </a:solidFill>
              </a:rPr>
              <a:t>The organization shall ensure that the counterfeit part prevention process includes a mechanism for reporting counterfeit parts to the customer purchasing representative within 24 hours of it being confirmed.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40401639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5216892"/>
            <a:ext cx="10363200" cy="381001"/>
          </a:xfrm>
        </p:spPr>
        <p:txBody>
          <a:bodyPr>
            <a:normAutofit/>
          </a:bodyPr>
          <a:lstStyle/>
          <a:p>
            <a:r>
              <a:rPr lang="en-US" sz="1600" dirty="0">
                <a:solidFill>
                  <a:schemeClr val="tx1"/>
                </a:solidFill>
              </a:rPr>
              <a:t>See AS13100 Requirement for further definition</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42628"/>
          </a:xfrm>
        </p:spPr>
        <p:txBody>
          <a:bodyPr/>
          <a:lstStyle/>
          <a:p>
            <a:r>
              <a:rPr lang="en-US" sz="2000" dirty="0"/>
              <a:t>8.2.1.1 Customer Communication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33773"/>
            <a:ext cx="10363200" cy="381000"/>
          </a:xfrm>
        </p:spPr>
        <p:txBody>
          <a:bodyPr/>
          <a:lstStyle/>
          <a:p>
            <a:r>
              <a:rPr lang="en-US" sz="1600" dirty="0">
                <a:solidFill>
                  <a:schemeClr val="tx1"/>
                </a:solidFill>
              </a:rPr>
              <a:t>The organization shall only accept privileges, agreements, and instructions in writing (e.g., Interface Documents, purchase order, purchase order supplements/amendments).</a:t>
            </a:r>
          </a:p>
          <a:p>
            <a:r>
              <a:rPr lang="en-US" sz="1600" dirty="0">
                <a:solidFill>
                  <a:schemeClr val="tx1"/>
                </a:solidFill>
              </a:rPr>
              <a:t>Verbal agreements and instructions shall not be construed as customer approval or authorization.</a:t>
            </a:r>
          </a:p>
          <a:p>
            <a:r>
              <a:rPr lang="en-US" sz="1600" dirty="0">
                <a:solidFill>
                  <a:schemeClr val="tx1"/>
                </a:solidFill>
              </a:rPr>
              <a:t>The organization shall agree with the customer the method of formal communication (e.g., for approval, authorization, agreement) to be used and the applicable traceability requirements such as proforma, coordination memorandum, etc.</a:t>
            </a:r>
          </a:p>
          <a:p>
            <a:r>
              <a:rPr lang="en-US" sz="1600" dirty="0">
                <a:solidFill>
                  <a:schemeClr val="tx1"/>
                </a:solidFill>
              </a:rPr>
              <a:t>The organization shall provide access to data within OASIS and Nadcap databases (e.g., registration documentation, certification, audit reports and findings, corrective actions) to its customers.</a:t>
            </a:r>
          </a:p>
          <a:p>
            <a:r>
              <a:rPr lang="en-US" sz="1600" dirty="0">
                <a:solidFill>
                  <a:schemeClr val="tx1"/>
                </a:solidFill>
              </a:rPr>
              <a:t>The organization shall notify its customer if there are any changes to certification, registration, or accreditation within 3 working days of the change.</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2137407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3757962"/>
            <a:ext cx="10363200" cy="2334974"/>
          </a:xfrm>
        </p:spPr>
        <p:txBody>
          <a:bodyPr>
            <a:normAutofit/>
          </a:bodyPr>
          <a:lstStyle/>
          <a:p>
            <a:r>
              <a:rPr lang="en-US" sz="2000" dirty="0">
                <a:solidFill>
                  <a:schemeClr val="bg2">
                    <a:lumMod val="50000"/>
                  </a:schemeClr>
                </a:solidFill>
              </a:rPr>
              <a:t>Provide evidence that shows operational risks (e.g., new technology, ability and capacity to provide, short delivery time frame) are identified during contract review.</a:t>
            </a:r>
          </a:p>
          <a:p>
            <a:r>
              <a:rPr lang="en-US" sz="2000" dirty="0">
                <a:solidFill>
                  <a:schemeClr val="bg2">
                    <a:lumMod val="50000"/>
                  </a:schemeClr>
                </a:solidFill>
              </a:rPr>
              <a:t>Does the organization have a method for revision control for customer procedures forms and templates?</a:t>
            </a:r>
          </a:p>
          <a:p>
            <a:endParaRPr lang="en-US" sz="20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000" dirty="0"/>
              <a:t>8.2.2.1 Determining the Requirements for Products and Services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676401"/>
            <a:ext cx="10363200" cy="381000"/>
          </a:xfrm>
        </p:spPr>
        <p:txBody>
          <a:bodyPr/>
          <a:lstStyle/>
          <a:p>
            <a:endParaRPr lang="en-US" dirty="0"/>
          </a:p>
          <a:p>
            <a:r>
              <a:rPr lang="en-US" sz="2000" dirty="0">
                <a:solidFill>
                  <a:schemeClr val="tx1"/>
                </a:solidFill>
              </a:rPr>
              <a:t>The organization shall ensure that it uses the latest revisions of the customer specific procedures/forms/templates where specified by and agreed with the customer.</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74623771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852588"/>
            <a:ext cx="10363200" cy="1056086"/>
          </a:xfrm>
        </p:spPr>
        <p:txBody>
          <a:bodyPr>
            <a:normAutofit/>
          </a:bodyPr>
          <a:lstStyle/>
          <a:p>
            <a:r>
              <a:rPr lang="en-US" sz="2000" dirty="0">
                <a:solidFill>
                  <a:schemeClr val="bg2">
                    <a:lumMod val="50000"/>
                  </a:schemeClr>
                </a:solidFill>
              </a:rPr>
              <a:t>Has the organization clearly identified the customers Key Characteristics as Critical/Major/Minor? </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000" dirty="0"/>
              <a:t>8.2.3.3 Engineering Specifications and Certification Compliance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2532" y="1624413"/>
            <a:ext cx="10363200" cy="381000"/>
          </a:xfrm>
        </p:spPr>
        <p:txBody>
          <a:bodyPr/>
          <a:lstStyle/>
          <a:p>
            <a:endParaRPr lang="en-US" dirty="0"/>
          </a:p>
          <a:p>
            <a:r>
              <a:rPr lang="en-US" sz="2000" dirty="0"/>
              <a:t>The organization shall have a documented process describing the review, distribution and implementation of all customer engineering standards/specifications and related revisions based on customer schedules, as required.</a:t>
            </a:r>
          </a:p>
          <a:p>
            <a:r>
              <a:rPr lang="en-US" sz="2000" dirty="0"/>
              <a:t>The organization shall comply with customer requirements for designation, approval documentation and control of KCs.</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09752835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5372099"/>
            <a:ext cx="10363200" cy="1732548"/>
          </a:xfrm>
        </p:spPr>
        <p:txBody>
          <a:bodyPr>
            <a:normAutofit/>
          </a:bodyPr>
          <a:lstStyle/>
          <a:p>
            <a:r>
              <a:rPr lang="en-US" sz="1400" dirty="0">
                <a:solidFill>
                  <a:schemeClr val="bg2">
                    <a:lumMod val="50000"/>
                  </a:schemeClr>
                </a:solidFill>
              </a:rPr>
              <a:t>Does the organization have documented Design &amp; Development process? </a:t>
            </a:r>
          </a:p>
          <a:p>
            <a:r>
              <a:rPr lang="en-US" sz="1400" dirty="0">
                <a:solidFill>
                  <a:schemeClr val="bg2">
                    <a:lumMod val="50000"/>
                  </a:schemeClr>
                </a:solidFill>
              </a:rPr>
              <a:t>Does this process have documented milestones based on scope/scale /complexity/risk and does it include Design Reviews?</a:t>
            </a:r>
          </a:p>
          <a:p>
            <a:r>
              <a:rPr lang="en-US" sz="1400" dirty="0">
                <a:solidFill>
                  <a:schemeClr val="bg2">
                    <a:lumMod val="50000"/>
                  </a:schemeClr>
                </a:solidFill>
              </a:rPr>
              <a:t>Does this process comply with both the  Advanced Product Quality Planning (APQP) and Production Part Approval Process (PPAP) as defined by 9145 and AS13100 - Chapter B.</a:t>
            </a:r>
          </a:p>
          <a:p>
            <a:endParaRPr lang="en-US" sz="14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1800" dirty="0"/>
              <a:t>8.3.1.1 </a:t>
            </a:r>
            <a:r>
              <a:rPr lang="en-US" sz="1800" dirty="0">
                <a:solidFill>
                  <a:schemeClr val="bg2">
                    <a:lumMod val="50000"/>
                  </a:schemeClr>
                </a:solidFill>
                <a:hlinkClick r:id="rId2">
                  <a:extLst>
                    <a:ext uri="{A12FA001-AC4F-418D-AE19-62706E023703}">
                      <ahyp:hlinkClr xmlns:ahyp="http://schemas.microsoft.com/office/drawing/2018/hyperlinkcolor" val="tx"/>
                    </a:ext>
                  </a:extLst>
                </a:hlinkClick>
              </a:rPr>
              <a:t>Design &amp; Development of Products and Services </a:t>
            </a:r>
            <a:r>
              <a:rPr lang="en-US" sz="1800" dirty="0"/>
              <a:t>– Supplemental Requirements</a:t>
            </a:r>
            <a:endParaRPr lang="en-US" sz="1800" dirty="0">
              <a:solidFill>
                <a:srgbClr val="FF0000"/>
              </a:solidFill>
            </a:endParaRP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p:txBody>
          <a:bodyPr/>
          <a:lstStyle/>
          <a:p>
            <a:r>
              <a:rPr lang="en-US" sz="1400" dirty="0">
                <a:solidFill>
                  <a:schemeClr val="tx1"/>
                </a:solidFill>
              </a:rPr>
              <a:t>The organization shall have a documented process that describes the Design and Development Process.</a:t>
            </a:r>
          </a:p>
          <a:p>
            <a:r>
              <a:rPr lang="en-US" sz="1400" dirty="0">
                <a:solidFill>
                  <a:schemeClr val="tx1"/>
                </a:solidFill>
              </a:rPr>
              <a:t>The Design and Development Process shall comply with applicable elements of the Advanced Product Quality Planning (APQP) and Production Part Approval Process (PPAP) as defined by 9145 and AS13100 - Chapter B.</a:t>
            </a:r>
          </a:p>
          <a:p>
            <a:r>
              <a:rPr lang="en-US" sz="1400" dirty="0">
                <a:solidFill>
                  <a:schemeClr val="tx1"/>
                </a:solidFill>
              </a:rPr>
              <a:t>The organization shall have an appointed person or equivalent, who is responsible for coordination of all design and development activities and who can act as a single point of contact for the customer.</a:t>
            </a:r>
          </a:p>
          <a:p>
            <a:r>
              <a:rPr lang="en-US" sz="1400" dirty="0">
                <a:solidFill>
                  <a:schemeClr val="tx1"/>
                </a:solidFill>
              </a:rPr>
              <a:t>The organization shall update and maintain the traceability of customer technical requirements, transfer them into the technical specifications of their product and manage the data validation and verification of these requirements.</a:t>
            </a:r>
          </a:p>
          <a:p>
            <a:r>
              <a:rPr lang="en-US" sz="1400" dirty="0">
                <a:solidFill>
                  <a:schemeClr val="tx1"/>
                </a:solidFill>
              </a:rPr>
              <a:t>The organization shall maintain an active list of authorized design approvers, as applicable to the organization’s scope of work.</a:t>
            </a:r>
          </a:p>
          <a:p>
            <a:r>
              <a:rPr lang="en-US" sz="1400" dirty="0">
                <a:solidFill>
                  <a:schemeClr val="tx1"/>
                </a:solidFill>
              </a:rPr>
              <a:t>The organization, when applicable shall have a documented system to handle formal Technical Delegation, see RM13008.</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9390127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5374888"/>
            <a:ext cx="10363200" cy="533786"/>
          </a:xfrm>
        </p:spPr>
        <p:txBody>
          <a:bodyPr>
            <a:normAutofit/>
          </a:bodyPr>
          <a:lstStyle/>
          <a:p>
            <a:r>
              <a:rPr lang="en-US" sz="2000" dirty="0">
                <a:solidFill>
                  <a:schemeClr val="bg2">
                    <a:lumMod val="50000"/>
                  </a:schemeClr>
                </a:solidFill>
              </a:rPr>
              <a:t>Has the organization identified and confirmed all relevant stakeholders? </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81000"/>
          </a:xfrm>
        </p:spPr>
        <p:txBody>
          <a:bodyPr/>
          <a:lstStyle/>
          <a:p>
            <a:r>
              <a:rPr lang="en-US" sz="2000" dirty="0"/>
              <a:t>8.3.2.1 Design &amp; Development Planning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30326"/>
            <a:ext cx="10363200" cy="381000"/>
          </a:xfrm>
        </p:spPr>
        <p:txBody>
          <a:bodyPr/>
          <a:lstStyle/>
          <a:p>
            <a:endParaRPr lang="en-US" sz="1800" dirty="0">
              <a:solidFill>
                <a:schemeClr val="tx1"/>
              </a:solidFill>
            </a:endParaRPr>
          </a:p>
          <a:p>
            <a:r>
              <a:rPr lang="en-US" sz="1800" dirty="0">
                <a:solidFill>
                  <a:schemeClr val="tx1"/>
                </a:solidFill>
              </a:rPr>
              <a:t>Design and Development Planning - Supplemental Requirements</a:t>
            </a:r>
          </a:p>
          <a:p>
            <a:r>
              <a:rPr lang="en-US" sz="1800" dirty="0">
                <a:solidFill>
                  <a:schemeClr val="tx1"/>
                </a:solidFill>
              </a:rPr>
              <a:t>The organization shall ensure that design and development planning include all relevant stakeholders within the organization and, as appropriate, its supply chain. Examples of areas for using such a multidisciplinary approach include, but not limited to the following:</a:t>
            </a:r>
          </a:p>
          <a:p>
            <a:pPr marL="342900" indent="-342900">
              <a:buFont typeface="Arial" panose="020B0604020202020204" pitchFamily="34" charset="0"/>
              <a:buChar char="•"/>
            </a:pPr>
            <a:r>
              <a:rPr lang="en-US" sz="1800" dirty="0">
                <a:solidFill>
                  <a:schemeClr val="tx1"/>
                </a:solidFill>
              </a:rPr>
              <a:t>Project management, e.g., APQP.</a:t>
            </a:r>
          </a:p>
          <a:p>
            <a:pPr marL="342900" indent="-342900">
              <a:buFont typeface="Arial" panose="020B0604020202020204" pitchFamily="34" charset="0"/>
              <a:buChar char="•"/>
            </a:pPr>
            <a:r>
              <a:rPr lang="en-US" sz="1800" dirty="0">
                <a:solidFill>
                  <a:schemeClr val="tx1"/>
                </a:solidFill>
              </a:rPr>
              <a:t>Product and manufacturing process design activities, e.g., Design for Manufacture (DFM) and Design for Assembly (DFA).</a:t>
            </a:r>
          </a:p>
          <a:p>
            <a:pPr marL="342900" indent="-342900">
              <a:buFont typeface="Arial" panose="020B0604020202020204" pitchFamily="34" charset="0"/>
              <a:buChar char="•"/>
            </a:pPr>
            <a:r>
              <a:rPr lang="en-US" sz="1800" dirty="0">
                <a:solidFill>
                  <a:schemeClr val="tx1"/>
                </a:solidFill>
              </a:rPr>
              <a:t>Development and review of Design FMEA including actions to reduce potential risks.</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0360978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4400" y="3958683"/>
            <a:ext cx="10363200" cy="1863363"/>
          </a:xfrm>
        </p:spPr>
        <p:txBody>
          <a:bodyPr>
            <a:normAutofit fontScale="92500" lnSpcReduction="20000"/>
          </a:bodyPr>
          <a:lstStyle/>
          <a:p>
            <a:r>
              <a:rPr lang="en-US" sz="2000" dirty="0">
                <a:solidFill>
                  <a:schemeClr val="bg2">
                    <a:lumMod val="50000"/>
                  </a:schemeClr>
                </a:solidFill>
              </a:rPr>
              <a:t>Does the organization’s design and development planning include all relevant stakeholders within the organization and, as appropriate, its supply chain?  i.e. design, manufacturing, engineering, quality, production, purchasing, customer both internal and external, supplier(s), maintenance, or any other appropriate functions."</a:t>
            </a:r>
          </a:p>
          <a:p>
            <a:r>
              <a:rPr lang="en-US" sz="2000" dirty="0">
                <a:solidFill>
                  <a:schemeClr val="bg2">
                    <a:lumMod val="50000"/>
                  </a:schemeClr>
                </a:solidFill>
              </a:rPr>
              <a:t>Acceptable examples can include but are not limited to: APQP, Design for Manufacturing (DFM) and or Design for Assembly (DFA), Design FMEA (DFMEA)  and actions identified to reduce/eliminate risks.</a:t>
            </a:r>
          </a:p>
          <a:p>
            <a:endParaRPr lang="en-US" sz="20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400" dirty="0"/>
              <a:t>8.3.2.2 Design &amp; Development associated dependencies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2532" y="1362812"/>
            <a:ext cx="10363200" cy="381000"/>
          </a:xfrm>
        </p:spPr>
        <p:txBody>
          <a:bodyPr/>
          <a:lstStyle/>
          <a:p>
            <a:r>
              <a:rPr lang="en-US" sz="2000" dirty="0"/>
              <a:t>The organization shall identify any associated dependencies needed for the successful progression of the design and development activity, e.g., where the organization needs information from the customer and include those milestone dates in the design and development plan. The organization is required to formally communicate those milestone dates to the customer for acceptance.</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86094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62816-3CD6-436D-8E19-F35DE2ACBA6A}"/>
              </a:ext>
            </a:extLst>
          </p:cNvPr>
          <p:cNvSpPr>
            <a:spLocks noGrp="1"/>
          </p:cNvSpPr>
          <p:nvPr>
            <p:ph type="title"/>
          </p:nvPr>
        </p:nvSpPr>
        <p:spPr/>
        <p:txBody>
          <a:bodyPr/>
          <a:lstStyle/>
          <a:p>
            <a:r>
              <a:rPr lang="en-US" dirty="0"/>
              <a:t>Reference Materials</a:t>
            </a:r>
          </a:p>
        </p:txBody>
      </p:sp>
      <p:sp>
        <p:nvSpPr>
          <p:cNvPr id="3" name="Text Placeholder 2">
            <a:extLst>
              <a:ext uri="{FF2B5EF4-FFF2-40B4-BE49-F238E27FC236}">
                <a16:creationId xmlns:a16="http://schemas.microsoft.com/office/drawing/2014/main" id="{D2F688BA-60A8-4712-9A28-FCF8E20C58CB}"/>
              </a:ext>
            </a:extLst>
          </p:cNvPr>
          <p:cNvSpPr>
            <a:spLocks noGrp="1"/>
          </p:cNvSpPr>
          <p:nvPr>
            <p:ph type="body" sz="quarter" idx="10"/>
          </p:nvPr>
        </p:nvSpPr>
        <p:spPr/>
        <p:txBody>
          <a:bodyPr/>
          <a:lstStyle/>
          <a:p>
            <a:endParaRPr lang="en-US"/>
          </a:p>
        </p:txBody>
      </p:sp>
      <p:sp>
        <p:nvSpPr>
          <p:cNvPr id="4" name="Footer Placeholder 3">
            <a:extLst>
              <a:ext uri="{FF2B5EF4-FFF2-40B4-BE49-F238E27FC236}">
                <a16:creationId xmlns:a16="http://schemas.microsoft.com/office/drawing/2014/main" id="{977F1F2D-1DF6-48DF-AA2E-33DDCDB58B0E}"/>
              </a:ext>
            </a:extLst>
          </p:cNvPr>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0000">
                    <a:tint val="75000"/>
                  </a:srgbClr>
                </a:solidFill>
                <a:effectLst/>
                <a:uLnTx/>
                <a:uFillTx/>
                <a:latin typeface="Arial"/>
                <a:ea typeface="+mn-ea"/>
                <a:cs typeface="+mn-cs"/>
              </a:rPr>
              <a:t>Copyright© Performance Review Institute (RF-153 Rev. 1)</a:t>
            </a:r>
            <a:endParaRPr kumimoji="0" lang="en-US" sz="1000" b="0" i="0" u="none" strike="noStrike" kern="1200" cap="none" spc="0" normalizeH="0" baseline="0" noProof="0" dirty="0">
              <a:ln>
                <a:noFill/>
              </a:ln>
              <a:solidFill>
                <a:srgbClr val="000000">
                  <a:tint val="75000"/>
                </a:srgbClr>
              </a:solidFill>
              <a:effectLst/>
              <a:uLnTx/>
              <a:uFillTx/>
              <a:latin typeface="Arial"/>
              <a:ea typeface="+mn-ea"/>
              <a:cs typeface="+mn-cs"/>
            </a:endParaRPr>
          </a:p>
        </p:txBody>
      </p:sp>
    </p:spTree>
    <p:extLst>
      <p:ext uri="{BB962C8B-B14F-4D97-AF65-F5344CB8AC3E}">
        <p14:creationId xmlns:p14="http://schemas.microsoft.com/office/powerpoint/2010/main" val="58311952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025590"/>
            <a:ext cx="10363200" cy="1883084"/>
          </a:xfrm>
        </p:spPr>
        <p:txBody>
          <a:bodyPr>
            <a:normAutofit/>
          </a:bodyPr>
          <a:lstStyle/>
          <a:p>
            <a:r>
              <a:rPr lang="en-US" sz="2000" dirty="0">
                <a:solidFill>
                  <a:srgbClr val="0070C0"/>
                </a:solidFill>
              </a:rPr>
              <a:t>Does the organization develop, conduct and document design reviews with approvals from any "required" stakeholders identified in 8.3.2.2</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8.3.2.3 Design Review Planning</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p:txBody>
          <a:bodyPr/>
          <a:lstStyle/>
          <a:p>
            <a:endParaRPr lang="en-US" dirty="0">
              <a:solidFill>
                <a:schemeClr val="tx1"/>
              </a:solidFill>
            </a:endParaRPr>
          </a:p>
          <a:p>
            <a:r>
              <a:rPr lang="en-US" sz="2000" dirty="0">
                <a:solidFill>
                  <a:schemeClr val="tx1"/>
                </a:solidFill>
              </a:rPr>
              <a:t>The organization shall configure and plan Design Reviews appropriate to the project considering magnitude, complexity, novelty, risk, etc., (8.3.4.3) and include those milestone dates in the design and development plan.</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8299519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81000"/>
          </a:xfrm>
        </p:spPr>
        <p:txBody>
          <a:bodyPr/>
          <a:lstStyle/>
          <a:p>
            <a:r>
              <a:rPr lang="en-US" sz="2000" dirty="0"/>
              <a:t>8.3.3.1 Design and Development Inputs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683834"/>
            <a:ext cx="10363200" cy="4360830"/>
          </a:xfrm>
        </p:spPr>
        <p:txBody>
          <a:bodyPr/>
          <a:lstStyle/>
          <a:p>
            <a:r>
              <a:rPr lang="en-US" sz="1600" dirty="0">
                <a:solidFill>
                  <a:schemeClr val="tx1"/>
                </a:solidFill>
              </a:rPr>
              <a:t>In addition to the Design and Development Input requirements defined in 8.3.3, the following supplemental requirements shall be identified and reviewed, as applicable:</a:t>
            </a:r>
          </a:p>
          <a:p>
            <a:pPr marL="342900" indent="-342900">
              <a:buFont typeface="Arial" panose="020B0604020202020204" pitchFamily="34" charset="0"/>
              <a:buChar char="•"/>
            </a:pPr>
            <a:r>
              <a:rPr lang="en-US" sz="1600" dirty="0">
                <a:solidFill>
                  <a:schemeClr val="tx1"/>
                </a:solidFill>
              </a:rPr>
              <a:t>Safety requirements, e.g., safety assessment output, part classifications.</a:t>
            </a:r>
          </a:p>
          <a:p>
            <a:pPr marL="342900" indent="-342900">
              <a:buFont typeface="Arial" panose="020B0604020202020204" pitchFamily="34" charset="0"/>
              <a:buChar char="•"/>
            </a:pPr>
            <a:r>
              <a:rPr lang="en-US" sz="1600" dirty="0">
                <a:solidFill>
                  <a:schemeClr val="tx1"/>
                </a:solidFill>
              </a:rPr>
              <a:t>Customer requirements, e.g., project timescales, aftermarket strategy including component lives, service intervals.</a:t>
            </a:r>
          </a:p>
          <a:p>
            <a:pPr marL="342900" indent="-342900">
              <a:buFont typeface="Arial" panose="020B0604020202020204" pitchFamily="34" charset="0"/>
              <a:buChar char="•"/>
            </a:pPr>
            <a:r>
              <a:rPr lang="en-US" sz="1600" dirty="0">
                <a:solidFill>
                  <a:schemeClr val="tx1"/>
                </a:solidFill>
              </a:rPr>
              <a:t>Operational requirements, e.g., fluid dynamics, loads, speeds, operating environments, maneuvering characteristics, and gyroscopic loads.</a:t>
            </a:r>
          </a:p>
          <a:p>
            <a:pPr marL="342900" indent="-342900">
              <a:buFont typeface="Arial" panose="020B0604020202020204" pitchFamily="34" charset="0"/>
              <a:buChar char="•"/>
            </a:pPr>
            <a:r>
              <a:rPr lang="en-US" sz="1600" dirty="0">
                <a:solidFill>
                  <a:schemeClr val="tx1"/>
                </a:solidFill>
              </a:rPr>
              <a:t>Boundary and interface requirements.</a:t>
            </a:r>
          </a:p>
          <a:p>
            <a:pPr marL="342900" indent="-342900">
              <a:buFont typeface="Arial" panose="020B0604020202020204" pitchFamily="34" charset="0"/>
              <a:buChar char="•"/>
            </a:pPr>
            <a:r>
              <a:rPr lang="en-US" sz="1600" dirty="0">
                <a:solidFill>
                  <a:schemeClr val="tx1"/>
                </a:solidFill>
              </a:rPr>
              <a:t>Requirements for Identification, traceability, and packaging.</a:t>
            </a:r>
          </a:p>
          <a:p>
            <a:pPr marL="342900" indent="-342900">
              <a:buFont typeface="Arial" panose="020B0604020202020204" pitchFamily="34" charset="0"/>
              <a:buChar char="•"/>
            </a:pPr>
            <a:r>
              <a:rPr lang="en-US" sz="1600" dirty="0">
                <a:solidFill>
                  <a:schemeClr val="tx1"/>
                </a:solidFill>
              </a:rPr>
              <a:t>Consideration of design alternatives.</a:t>
            </a:r>
          </a:p>
          <a:p>
            <a:pPr marL="342900" indent="-342900">
              <a:buFont typeface="Arial" panose="020B0604020202020204" pitchFamily="34" charset="0"/>
              <a:buChar char="•"/>
            </a:pPr>
            <a:r>
              <a:rPr lang="en-US" sz="1600" dirty="0">
                <a:solidFill>
                  <a:schemeClr val="tx1"/>
                </a:solidFill>
              </a:rPr>
              <a:t>Embedded software requirements.</a:t>
            </a:r>
          </a:p>
          <a:p>
            <a:pPr marL="342900" indent="-342900">
              <a:buFont typeface="Arial" panose="020B0604020202020204" pitchFamily="34" charset="0"/>
              <a:buChar char="•"/>
            </a:pPr>
            <a:r>
              <a:rPr lang="en-US" sz="1600" dirty="0">
                <a:solidFill>
                  <a:schemeClr val="tx1"/>
                </a:solidFill>
              </a:rPr>
              <a:t>Lessons learned, design standards, and best practice.</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82498735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1505087"/>
            <a:ext cx="10363200" cy="3847826"/>
          </a:xfrm>
        </p:spPr>
        <p:txBody>
          <a:bodyPr>
            <a:normAutofit fontScale="85000" lnSpcReduction="20000"/>
          </a:bodyPr>
          <a:lstStyle/>
          <a:p>
            <a:r>
              <a:rPr lang="en-US" dirty="0">
                <a:solidFill>
                  <a:schemeClr val="bg2">
                    <a:lumMod val="50000"/>
                  </a:schemeClr>
                </a:solidFill>
              </a:rPr>
              <a:t>Do the organizations Design &amp; Development Inputs include the following as applicable?</a:t>
            </a:r>
          </a:p>
          <a:p>
            <a:pPr marL="0" indent="0">
              <a:buNone/>
            </a:pPr>
            <a:endParaRPr lang="en-US" dirty="0">
              <a:solidFill>
                <a:schemeClr val="bg2">
                  <a:lumMod val="50000"/>
                </a:schemeClr>
              </a:solidFill>
            </a:endParaRPr>
          </a:p>
          <a:p>
            <a:pPr marL="914400" lvl="1" indent="-457200">
              <a:buFont typeface="+mj-lt"/>
              <a:buAutoNum type="arabicPeriod"/>
            </a:pPr>
            <a:r>
              <a:rPr lang="en-US" dirty="0">
                <a:solidFill>
                  <a:schemeClr val="bg2">
                    <a:lumMod val="50000"/>
                  </a:schemeClr>
                </a:solidFill>
              </a:rPr>
              <a:t>Safety requirements, e.g., safety assessment output, part classifications</a:t>
            </a:r>
          </a:p>
          <a:p>
            <a:pPr marL="914400" lvl="1" indent="-457200">
              <a:buFont typeface="+mj-lt"/>
              <a:buAutoNum type="arabicPeriod"/>
            </a:pPr>
            <a:r>
              <a:rPr lang="en-US" dirty="0">
                <a:solidFill>
                  <a:schemeClr val="bg2">
                    <a:lumMod val="50000"/>
                  </a:schemeClr>
                </a:solidFill>
              </a:rPr>
              <a:t>Customer requirements, e.g., project timescales, reliability /aftermarket strategy including component life and service intervals</a:t>
            </a:r>
          </a:p>
          <a:p>
            <a:pPr marL="914400" lvl="1" indent="-457200">
              <a:buFont typeface="+mj-lt"/>
              <a:buAutoNum type="arabicPeriod"/>
            </a:pPr>
            <a:r>
              <a:rPr lang="en-US" dirty="0">
                <a:solidFill>
                  <a:schemeClr val="bg2">
                    <a:lumMod val="50000"/>
                  </a:schemeClr>
                </a:solidFill>
              </a:rPr>
              <a:t>Operational requirements, e.g., thermo/fluid dynamics, loads, speeds, operating environments, maneuvering characteristics</a:t>
            </a:r>
          </a:p>
          <a:p>
            <a:pPr marL="914400" lvl="1" indent="-457200">
              <a:buFont typeface="+mj-lt"/>
              <a:buAutoNum type="arabicPeriod"/>
            </a:pPr>
            <a:r>
              <a:rPr lang="en-US" dirty="0">
                <a:solidFill>
                  <a:schemeClr val="bg2">
                    <a:lumMod val="50000"/>
                  </a:schemeClr>
                </a:solidFill>
              </a:rPr>
              <a:t>Boundary and interface requirements</a:t>
            </a:r>
          </a:p>
          <a:p>
            <a:pPr marL="914400" lvl="1" indent="-457200">
              <a:buFont typeface="+mj-lt"/>
              <a:buAutoNum type="arabicPeriod"/>
            </a:pPr>
            <a:r>
              <a:rPr lang="en-US" dirty="0">
                <a:solidFill>
                  <a:schemeClr val="bg2">
                    <a:lumMod val="50000"/>
                  </a:schemeClr>
                </a:solidFill>
              </a:rPr>
              <a:t>Requirements for Identification, traceability, handling, and packaging</a:t>
            </a:r>
          </a:p>
          <a:p>
            <a:pPr marL="914400" lvl="1" indent="-457200">
              <a:buFont typeface="+mj-lt"/>
              <a:buAutoNum type="arabicPeriod"/>
            </a:pPr>
            <a:r>
              <a:rPr lang="en-US" dirty="0">
                <a:solidFill>
                  <a:schemeClr val="bg2">
                    <a:lumMod val="50000"/>
                  </a:schemeClr>
                </a:solidFill>
              </a:rPr>
              <a:t>Consideration of potential design alternatives</a:t>
            </a:r>
          </a:p>
          <a:p>
            <a:pPr marL="914400" lvl="1" indent="-457200">
              <a:buFont typeface="+mj-lt"/>
              <a:buAutoNum type="arabicPeriod"/>
            </a:pPr>
            <a:r>
              <a:rPr lang="en-US" dirty="0">
                <a:solidFill>
                  <a:schemeClr val="bg2">
                    <a:lumMod val="50000"/>
                  </a:schemeClr>
                </a:solidFill>
              </a:rPr>
              <a:t>Embedded software requirements</a:t>
            </a:r>
          </a:p>
          <a:p>
            <a:pPr marL="914400" lvl="1" indent="-457200">
              <a:buFont typeface="+mj-lt"/>
              <a:buAutoNum type="arabicPeriod"/>
            </a:pPr>
            <a:r>
              <a:rPr lang="en-US" dirty="0">
                <a:solidFill>
                  <a:schemeClr val="bg2">
                    <a:lumMod val="50000"/>
                  </a:schemeClr>
                </a:solidFill>
              </a:rPr>
              <a:t>Lessons learned and best practice.</a:t>
            </a:r>
          </a:p>
          <a:p>
            <a:endParaRPr lang="en-US"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8.3.3.1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66906907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3189248"/>
            <a:ext cx="10363200" cy="3192079"/>
          </a:xfrm>
        </p:spPr>
        <p:txBody>
          <a:bodyPr>
            <a:normAutofit lnSpcReduction="10000"/>
          </a:bodyPr>
          <a:lstStyle/>
          <a:p>
            <a:r>
              <a:rPr lang="en-US" sz="1600" dirty="0">
                <a:solidFill>
                  <a:schemeClr val="bg2">
                    <a:lumMod val="50000"/>
                  </a:schemeClr>
                </a:solidFill>
              </a:rPr>
              <a:t>Does the organization have a process for and/or documented evidence of a Design FMEA when the customer requires APQP? If not, do they have customer approval for an alternative method? </a:t>
            </a:r>
          </a:p>
          <a:p>
            <a:r>
              <a:rPr lang="en-US" sz="1600" dirty="0">
                <a:solidFill>
                  <a:schemeClr val="bg2">
                    <a:lumMod val="50000"/>
                  </a:schemeClr>
                </a:solidFill>
              </a:rPr>
              <a:t>Does the organizations process include the following as applicable:</a:t>
            </a:r>
          </a:p>
          <a:p>
            <a:pPr lvl="1"/>
            <a:r>
              <a:rPr lang="en-US" sz="1400" dirty="0">
                <a:solidFill>
                  <a:schemeClr val="bg2">
                    <a:lumMod val="50000"/>
                  </a:schemeClr>
                </a:solidFill>
              </a:rPr>
              <a:t>Key Quality Planning Tools</a:t>
            </a:r>
          </a:p>
          <a:p>
            <a:pPr lvl="1"/>
            <a:r>
              <a:rPr lang="en-US" sz="1400" dirty="0">
                <a:solidFill>
                  <a:schemeClr val="bg2">
                    <a:lumMod val="50000"/>
                  </a:schemeClr>
                </a:solidFill>
              </a:rPr>
              <a:t>Design FMEA</a:t>
            </a:r>
          </a:p>
          <a:p>
            <a:pPr lvl="1"/>
            <a:r>
              <a:rPr lang="en-US" sz="1400" dirty="0">
                <a:solidFill>
                  <a:schemeClr val="bg2">
                    <a:lumMod val="50000"/>
                  </a:schemeClr>
                </a:solidFill>
              </a:rPr>
              <a:t>Product Key Characteristics</a:t>
            </a:r>
          </a:p>
          <a:p>
            <a:pPr lvl="1"/>
            <a:r>
              <a:rPr lang="en-US" sz="1400" dirty="0">
                <a:solidFill>
                  <a:schemeClr val="bg2">
                    <a:lumMod val="50000"/>
                  </a:schemeClr>
                </a:solidFill>
              </a:rPr>
              <a:t>Process Flow Diagrams</a:t>
            </a:r>
          </a:p>
          <a:p>
            <a:pPr lvl="1"/>
            <a:r>
              <a:rPr lang="en-US" sz="1400" dirty="0">
                <a:solidFill>
                  <a:schemeClr val="bg2">
                    <a:lumMod val="50000"/>
                  </a:schemeClr>
                </a:solidFill>
              </a:rPr>
              <a:t>Process FMEA</a:t>
            </a:r>
          </a:p>
          <a:p>
            <a:pPr lvl="1"/>
            <a:r>
              <a:rPr lang="en-US" sz="1400" dirty="0">
                <a:solidFill>
                  <a:schemeClr val="bg2">
                    <a:lumMod val="50000"/>
                  </a:schemeClr>
                </a:solidFill>
              </a:rPr>
              <a:t>Process Key Characteristics</a:t>
            </a:r>
          </a:p>
          <a:p>
            <a:pPr lvl="1"/>
            <a:r>
              <a:rPr lang="en-US" sz="1400" dirty="0">
                <a:solidFill>
                  <a:schemeClr val="bg2">
                    <a:lumMod val="50000"/>
                  </a:schemeClr>
                </a:solidFill>
              </a:rPr>
              <a:t>Production Control Plan</a:t>
            </a:r>
          </a:p>
          <a:p>
            <a:pPr lvl="1"/>
            <a:r>
              <a:rPr lang="en-US" sz="1400" dirty="0">
                <a:solidFill>
                  <a:schemeClr val="bg2">
                    <a:lumMod val="50000"/>
                  </a:schemeClr>
                </a:solidFill>
              </a:rPr>
              <a:t>Measurement Systems Analysis</a:t>
            </a:r>
          </a:p>
          <a:p>
            <a:pPr lvl="1"/>
            <a:r>
              <a:rPr lang="en-US" sz="1400" dirty="0">
                <a:solidFill>
                  <a:schemeClr val="bg2">
                    <a:lumMod val="50000"/>
                  </a:schemeClr>
                </a:solidFill>
              </a:rPr>
              <a:t>Initial Capability Studies.</a:t>
            </a:r>
          </a:p>
          <a:p>
            <a:endParaRPr lang="en-US" sz="14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8.3.3.2 Design Risk Analysis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p:txBody>
          <a:bodyPr/>
          <a:lstStyle/>
          <a:p>
            <a:r>
              <a:rPr lang="en-US" sz="1600" dirty="0">
                <a:solidFill>
                  <a:schemeClr val="tx1"/>
                </a:solidFill>
              </a:rPr>
              <a:t>When APQP has been required by the customer the organization shall conduct Design FMEA on the product design, see AS13100 - Chapter C (21), and RM13004.</a:t>
            </a:r>
          </a:p>
          <a:p>
            <a:r>
              <a:rPr lang="en-US" sz="1600" dirty="0">
                <a:solidFill>
                  <a:schemeClr val="tx1"/>
                </a:solidFill>
              </a:rPr>
              <a:t>The organization shall retain documented information as evidence of the results of the Design FMEA.</a:t>
            </a:r>
          </a:p>
          <a:p>
            <a:r>
              <a:rPr lang="en-US" sz="1600" dirty="0">
                <a:solidFill>
                  <a:schemeClr val="tx1"/>
                </a:solidFill>
              </a:rPr>
              <a:t>Alternative approaches to Design FMEA can only be used with customer approval.</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18106010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4400" y="4092498"/>
            <a:ext cx="10363200" cy="1500949"/>
          </a:xfrm>
        </p:spPr>
        <p:txBody>
          <a:bodyPr>
            <a:normAutofit/>
          </a:bodyPr>
          <a:lstStyle/>
          <a:p>
            <a:r>
              <a:rPr lang="en-US" sz="1800" dirty="0">
                <a:solidFill>
                  <a:schemeClr val="bg2">
                    <a:lumMod val="50000"/>
                  </a:schemeClr>
                </a:solidFill>
              </a:rPr>
              <a:t>Does the organization have a process for and/or documented evidence of a Design Risk Assessment/Analysis for any new or novel technologies included in the design?</a:t>
            </a:r>
          </a:p>
          <a:p>
            <a:r>
              <a:rPr lang="en-US" sz="1800" dirty="0">
                <a:solidFill>
                  <a:schemeClr val="bg2">
                    <a:lumMod val="50000"/>
                  </a:schemeClr>
                </a:solidFill>
              </a:rPr>
              <a:t>Does the documentation include the technical risks and is this technical data available for the organization's review?</a:t>
            </a:r>
          </a:p>
          <a:p>
            <a:endParaRPr lang="en-US" sz="18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81000"/>
          </a:xfrm>
        </p:spPr>
        <p:txBody>
          <a:bodyPr/>
          <a:lstStyle/>
          <a:p>
            <a:r>
              <a:rPr lang="en-US" sz="2400" dirty="0"/>
              <a:t>8.3.3.2.1 New Technology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30326"/>
            <a:ext cx="10363200" cy="381000"/>
          </a:xfrm>
        </p:spPr>
        <p:txBody>
          <a:bodyPr/>
          <a:lstStyle/>
          <a:p>
            <a:endParaRPr lang="en-US" sz="2000" dirty="0">
              <a:solidFill>
                <a:schemeClr val="tx1"/>
              </a:solidFill>
            </a:endParaRPr>
          </a:p>
          <a:p>
            <a:r>
              <a:rPr lang="en-US" sz="2000" dirty="0">
                <a:solidFill>
                  <a:schemeClr val="tx1"/>
                </a:solidFill>
              </a:rPr>
              <a:t>Where the organization identifies a requirement for new or novel technologies associated with the design of the product, the organization shall conduct an appropriate risk assessment and identify mitigating actions.</a:t>
            </a:r>
          </a:p>
          <a:p>
            <a:r>
              <a:rPr lang="en-US" sz="2000" dirty="0">
                <a:solidFill>
                  <a:schemeClr val="tx1"/>
                </a:solidFill>
              </a:rPr>
              <a:t>The technical aspects of the risk assessment shall be available to the customer upon request.</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55475722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549698"/>
            <a:ext cx="10363200" cy="1358976"/>
          </a:xfrm>
        </p:spPr>
        <p:txBody>
          <a:bodyPr>
            <a:noAutofit/>
          </a:bodyPr>
          <a:lstStyle/>
          <a:p>
            <a:r>
              <a:rPr lang="en-US" sz="2000" dirty="0">
                <a:solidFill>
                  <a:schemeClr val="bg2">
                    <a:lumMod val="50000"/>
                  </a:schemeClr>
                </a:solidFill>
              </a:rPr>
              <a:t>Does the organizations FOD Program comply with/include the requirements of 9146 for FOD Prevention Programs and design for the prevention, detection and safe removal of foreign objects and contamination being trapped during manufacture, maintenance or repair in such features as, but not limited to, apertures, orifices, sharp bends, and corners?</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000" dirty="0"/>
              <a:t>8.3.3.3 Foreign Object Damage (FOD)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636295"/>
            <a:ext cx="10363200" cy="230606"/>
          </a:xfrm>
        </p:spPr>
        <p:txBody>
          <a:bodyPr/>
          <a:lstStyle/>
          <a:p>
            <a:endParaRPr lang="en-US" dirty="0">
              <a:solidFill>
                <a:schemeClr val="tx1"/>
              </a:solidFill>
            </a:endParaRPr>
          </a:p>
          <a:p>
            <a:r>
              <a:rPr lang="en-US" sz="2000" dirty="0">
                <a:solidFill>
                  <a:schemeClr val="tx1"/>
                </a:solidFill>
              </a:rPr>
              <a:t>The organization shall comply with the requirements of 9146 for FOD Prevention Programs and design for the prevention, detection and safe removal of foreign objects and contamination being trapped during manufacture, maintenance or repair in such features as, but not limited to, apertures, orifices, sharp bends, and corners.</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5719810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449337"/>
            <a:ext cx="10363200" cy="1826334"/>
          </a:xfrm>
        </p:spPr>
        <p:txBody>
          <a:bodyPr>
            <a:normAutofit fontScale="85000" lnSpcReduction="10000"/>
          </a:bodyPr>
          <a:lstStyle/>
          <a:p>
            <a:r>
              <a:rPr lang="en-US" dirty="0">
                <a:solidFill>
                  <a:schemeClr val="bg2">
                    <a:lumMod val="50000"/>
                  </a:schemeClr>
                </a:solidFill>
              </a:rPr>
              <a:t>Does the organization have a process or provisions for a traceable, progressive Product Definition release process that enables formal advance information to be provided to stakeholder functions (i.e. manufacturing, external providers customers etc.)?</a:t>
            </a:r>
          </a:p>
          <a:p>
            <a:r>
              <a:rPr lang="en-US" dirty="0">
                <a:solidFill>
                  <a:schemeClr val="bg2">
                    <a:lumMod val="50000"/>
                  </a:schemeClr>
                </a:solidFill>
              </a:rPr>
              <a:t>Are all Product Definitions associated with the correct approval status of the design data (either approved or nonapproved) by Aviation Authority or under their delegation?</a:t>
            </a:r>
          </a:p>
          <a:p>
            <a:endParaRPr lang="en-US"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000" dirty="0"/>
              <a:t>8.3.4.2 Progressive Product Definition Release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655570"/>
            <a:ext cx="10363200" cy="278707"/>
          </a:xfrm>
        </p:spPr>
        <p:txBody>
          <a:bodyPr/>
          <a:lstStyle/>
          <a:p>
            <a:r>
              <a:rPr lang="en-US" sz="1800" dirty="0">
                <a:solidFill>
                  <a:schemeClr val="tx1"/>
                </a:solidFill>
              </a:rPr>
              <a:t>The organization shall employ an appropriate, traceable, progressive Product Definition release process that enables formal advance information to be provided to stakeholder functions (e.g., manufacturing, external providers).</a:t>
            </a:r>
          </a:p>
          <a:p>
            <a:r>
              <a:rPr lang="en-US" sz="1800" dirty="0">
                <a:solidFill>
                  <a:schemeClr val="tx1"/>
                </a:solidFill>
              </a:rPr>
              <a:t>Product Definitions shall be associated with the correct approval status of the design data (either approved or nonapproved) by Aviation Authority or under their delegation.</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35071309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270917"/>
            <a:ext cx="10363200" cy="2033629"/>
          </a:xfrm>
        </p:spPr>
        <p:txBody>
          <a:bodyPr>
            <a:noAutofit/>
          </a:bodyPr>
          <a:lstStyle/>
          <a:p>
            <a:r>
              <a:rPr lang="en-US" sz="1800" dirty="0">
                <a:solidFill>
                  <a:schemeClr val="bg2">
                    <a:lumMod val="50000"/>
                  </a:schemeClr>
                </a:solidFill>
              </a:rPr>
              <a:t>Does the organization have a process or provisions for conducting and/or support of Design Reviews agreed to and in accordance with the customer?  Do these Design Reviews have documented approval from the customer in relation to the scope of the design and agree with the customer's the roles, accountability, responsibility, deliverables, attendees, and agenda requirements for each Design Review?</a:t>
            </a:r>
          </a:p>
          <a:p>
            <a:r>
              <a:rPr lang="en-US" sz="1800" dirty="0">
                <a:solidFill>
                  <a:schemeClr val="bg2">
                    <a:lumMod val="50000"/>
                  </a:schemeClr>
                </a:solidFill>
              </a:rPr>
              <a:t>Is there formal documentation of Review output that includes but is not limited to, actions/owners/timelines and closure activities? </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42628"/>
          </a:xfrm>
        </p:spPr>
        <p:txBody>
          <a:bodyPr/>
          <a:lstStyle/>
          <a:p>
            <a:r>
              <a:rPr lang="en-US" sz="2000" dirty="0"/>
              <a:t>8.3.4.3 Design Reviews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2532" y="1148576"/>
            <a:ext cx="10363200" cy="486006"/>
          </a:xfrm>
        </p:spPr>
        <p:txBody>
          <a:bodyPr/>
          <a:lstStyle/>
          <a:p>
            <a:endParaRPr lang="en-US" sz="1800" dirty="0">
              <a:solidFill>
                <a:schemeClr val="tx1"/>
              </a:solidFill>
            </a:endParaRPr>
          </a:p>
          <a:p>
            <a:r>
              <a:rPr lang="en-US" sz="1800" dirty="0">
                <a:solidFill>
                  <a:schemeClr val="tx1"/>
                </a:solidFill>
              </a:rPr>
              <a:t>The organization shall conduct or support Design Reviews in accordance with arrangements planned and agreed with the customer, (8.3.2.3), formally documenting the output from Design Reviews including action owners and timescales for closure, see RM13008.</a:t>
            </a:r>
          </a:p>
          <a:p>
            <a:r>
              <a:rPr lang="en-US" sz="1800" dirty="0">
                <a:solidFill>
                  <a:schemeClr val="tx1"/>
                </a:solidFill>
              </a:rPr>
              <a:t>The organization shall agree the applicability of each appropriate Design Review with the customer in relation to the scope of the design and agree with the customer the roles, accountabilities, responsibilities, deliverables, attendees, and agenda for each Design Review.</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96425901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000" dirty="0"/>
              <a:t>8.3.4.4 Design Verification and Product Validation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582154"/>
            <a:ext cx="10363200" cy="381000"/>
          </a:xfrm>
        </p:spPr>
        <p:txBody>
          <a:bodyPr/>
          <a:lstStyle/>
          <a:p>
            <a:r>
              <a:rPr lang="en-US" sz="1800" dirty="0">
                <a:solidFill>
                  <a:schemeClr val="tx1"/>
                </a:solidFill>
              </a:rPr>
              <a:t>The organization shall create a verification strategy documenting the activities necessary to verify that the design outputs meet the design inputs (requirements) using established methods and techniques such as, but not limited to; analysis, compliance to standards, comparison to existing established designs, inspection, test, etc., and agree the verification strategy with the customer prior to commencement of any verification activity, see RM13008.</a:t>
            </a:r>
          </a:p>
          <a:p>
            <a:r>
              <a:rPr lang="en-US" sz="1800" dirty="0">
                <a:solidFill>
                  <a:schemeClr val="tx1"/>
                </a:solidFill>
              </a:rPr>
              <a:t>The organization shall agree with the customer the material property data to be used in the design and its source prior to launching any design verification activity that requires the input of material property data, e.g., analysis, modelling.</a:t>
            </a:r>
          </a:p>
          <a:p>
            <a:r>
              <a:rPr lang="en-US" sz="1800" dirty="0">
                <a:solidFill>
                  <a:schemeClr val="tx1"/>
                </a:solidFill>
              </a:rPr>
              <a:t>The organization shall identify and formally document the activities necessary to validate that the product operates as intended in accordance with the requirements and agree the validation strategy with the customer prior to commencement of any validation activity.</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78609993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1453432"/>
            <a:ext cx="10363200" cy="4927896"/>
          </a:xfrm>
        </p:spPr>
        <p:txBody>
          <a:bodyPr>
            <a:normAutofit fontScale="70000" lnSpcReduction="20000"/>
          </a:bodyPr>
          <a:lstStyle/>
          <a:p>
            <a:r>
              <a:rPr lang="en-US" dirty="0">
                <a:solidFill>
                  <a:schemeClr val="bg2">
                    <a:lumMod val="50000"/>
                  </a:schemeClr>
                </a:solidFill>
              </a:rPr>
              <a:t>Does the organization have documented evidence of the following:</a:t>
            </a:r>
          </a:p>
          <a:p>
            <a:pPr lvl="1"/>
            <a:r>
              <a:rPr lang="en-US" dirty="0">
                <a:solidFill>
                  <a:schemeClr val="bg2">
                    <a:lumMod val="50000"/>
                  </a:schemeClr>
                </a:solidFill>
              </a:rPr>
              <a:t>Verification activities are conducted to ensure that the design and development outputs meet the input requirements.</a:t>
            </a:r>
          </a:p>
          <a:p>
            <a:pPr lvl="1"/>
            <a:r>
              <a:rPr lang="en-US" dirty="0">
                <a:solidFill>
                  <a:schemeClr val="bg2">
                    <a:lumMod val="50000"/>
                  </a:schemeClr>
                </a:solidFill>
              </a:rPr>
              <a:t>Validation activities are conducted to ensure that the resulting products or services meet the specifications/requirements for the specified application or intended use.</a:t>
            </a:r>
          </a:p>
          <a:p>
            <a:pPr lvl="1"/>
            <a:r>
              <a:rPr lang="en-US" dirty="0">
                <a:solidFill>
                  <a:schemeClr val="bg2">
                    <a:lumMod val="50000"/>
                  </a:schemeClr>
                </a:solidFill>
              </a:rPr>
              <a:t>Where tests are necessary for verification and validation, these tests are planned, controlled, reviewed and documented in similar ways Inspection</a:t>
            </a:r>
          </a:p>
          <a:p>
            <a:r>
              <a:rPr lang="en-US" dirty="0">
                <a:solidFill>
                  <a:schemeClr val="bg2">
                    <a:lumMod val="50000"/>
                  </a:schemeClr>
                </a:solidFill>
              </a:rPr>
              <a:t>Do the verification Methods include: Analysis, Testing, Product Application/Similarity, In Service Data/ Experience?</a:t>
            </a:r>
          </a:p>
          <a:p>
            <a:r>
              <a:rPr lang="en-US" dirty="0">
                <a:solidFill>
                  <a:schemeClr val="bg2">
                    <a:lumMod val="50000"/>
                  </a:schemeClr>
                </a:solidFill>
              </a:rPr>
              <a:t>Does the organization have a customer approved verification strategy documenting the activities necessary to verify that the design outputs meet the design inputs (requirements) using established methods and techniques such as, but not limited to; analysis, compliance to standards, comparison to existing established designs, inspection, test, etc., and an agreed to verification strategy with the customer prior to commencement of any verification activity? Does the organization have documented customer approval   and agree with the customer the material property data to be used in the design and its source prior to launching any design verification activity that requires the input of material property data, e.g., analysis, modelling etc.?</a:t>
            </a:r>
          </a:p>
          <a:p>
            <a:r>
              <a:rPr lang="en-US" dirty="0">
                <a:solidFill>
                  <a:schemeClr val="bg2">
                    <a:lumMod val="50000"/>
                  </a:schemeClr>
                </a:solidFill>
              </a:rPr>
              <a:t>Has the organization identified and formally document the activities necessary to validate that the product operates as intended in accordance with the requirements and agree to and document the validation strategy with the customer prior to commencement of any validation activity?</a:t>
            </a:r>
          </a:p>
          <a:p>
            <a:endParaRPr lang="en-US"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dirty="0"/>
              <a:t>8.3.4.4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050459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7FBC903A-B3E3-41C3-94BC-0045348EC940}"/>
              </a:ext>
            </a:extLst>
          </p:cNvPr>
          <p:cNvSpPr>
            <a:spLocks noGrp="1"/>
          </p:cNvSpPr>
          <p:nvPr>
            <p:ph sz="quarter" idx="16"/>
          </p:nvPr>
        </p:nvSpPr>
        <p:spPr>
          <a:xfrm>
            <a:off x="912532" y="1453433"/>
            <a:ext cx="10363200" cy="5322752"/>
          </a:xfrm>
        </p:spPr>
        <p:txBody>
          <a:bodyPr>
            <a:normAutofit fontScale="92500" lnSpcReduction="10000"/>
          </a:bodyPr>
          <a:lstStyle/>
          <a:p>
            <a:r>
              <a:rPr lang="en-US" dirty="0">
                <a:solidFill>
                  <a:schemeClr val="tx1"/>
                </a:solidFill>
              </a:rPr>
              <a:t>AESQ has developed and provided quality supporting materials for users of AS13100 to understand and implement the requirements. They include:</a:t>
            </a:r>
          </a:p>
          <a:p>
            <a:pPr lvl="1"/>
            <a:r>
              <a:rPr lang="en-US" sz="1800" dirty="0"/>
              <a:t>8D Problem Solving Method</a:t>
            </a:r>
          </a:p>
          <a:p>
            <a:pPr lvl="2"/>
            <a:r>
              <a:rPr lang="en-US" sz="1700" dirty="0">
                <a:hlinkClick r:id="rId2"/>
              </a:rPr>
              <a:t>8D Interactive Tool</a:t>
            </a:r>
            <a:endParaRPr lang="en-US" sz="1700" dirty="0"/>
          </a:p>
          <a:p>
            <a:pPr lvl="2"/>
            <a:r>
              <a:rPr lang="en-US" sz="1700" dirty="0">
                <a:hlinkClick r:id="rId3"/>
              </a:rPr>
              <a:t>Supplier 8D Reporting Template</a:t>
            </a:r>
            <a:endParaRPr lang="en-US" sz="1700" dirty="0"/>
          </a:p>
          <a:p>
            <a:pPr lvl="2"/>
            <a:r>
              <a:rPr lang="en-US" sz="1700" dirty="0">
                <a:hlinkClick r:id="rId4"/>
              </a:rPr>
              <a:t>8D Word Form</a:t>
            </a:r>
            <a:endParaRPr lang="en-US" sz="1700" dirty="0"/>
          </a:p>
          <a:p>
            <a:pPr lvl="2"/>
            <a:r>
              <a:rPr lang="en-US" sz="1700" dirty="0">
                <a:hlinkClick r:id="rId5"/>
              </a:rPr>
              <a:t>8D Template (Excel)</a:t>
            </a:r>
            <a:endParaRPr lang="en-US" sz="1700" dirty="0"/>
          </a:p>
          <a:p>
            <a:pPr lvl="2"/>
            <a:r>
              <a:rPr lang="en-US" sz="1700" dirty="0">
                <a:hlinkClick r:id="rId6"/>
              </a:rPr>
              <a:t>8D Template (</a:t>
            </a:r>
            <a:r>
              <a:rPr lang="en-US" sz="1700" dirty="0" err="1">
                <a:hlinkClick r:id="rId6"/>
              </a:rPr>
              <a:t>Powerpoint</a:t>
            </a:r>
            <a:r>
              <a:rPr lang="en-US" sz="1700" dirty="0">
                <a:hlinkClick r:id="rId6"/>
              </a:rPr>
              <a:t>)</a:t>
            </a:r>
            <a:endParaRPr lang="en-US" sz="1700" dirty="0"/>
          </a:p>
          <a:p>
            <a:pPr lvl="1"/>
            <a:r>
              <a:rPr lang="en-US" sz="1800" dirty="0">
                <a:hlinkClick r:id="rId7"/>
              </a:rPr>
              <a:t>Alternate Inspection Frequency Plans</a:t>
            </a:r>
            <a:endParaRPr lang="en-US" sz="1800" dirty="0"/>
          </a:p>
          <a:p>
            <a:pPr lvl="1"/>
            <a:r>
              <a:rPr lang="en-US" sz="1800" dirty="0">
                <a:hlinkClick r:id="rId8"/>
              </a:rPr>
              <a:t>Advanced Product Quality Planning (APQP) and Production Part Approval Process (PPAP)</a:t>
            </a:r>
            <a:endParaRPr lang="en-US" sz="1800" dirty="0"/>
          </a:p>
          <a:p>
            <a:pPr lvl="1"/>
            <a:r>
              <a:rPr lang="en-US" sz="1800" dirty="0"/>
              <a:t>Defect Prevention Quality Tools (APQP PPAP)</a:t>
            </a:r>
          </a:p>
          <a:p>
            <a:pPr lvl="2"/>
            <a:r>
              <a:rPr lang="en-US" sz="1700" dirty="0">
                <a:hlinkClick r:id="rId9"/>
              </a:rPr>
              <a:t>AS13004 Template and Examples</a:t>
            </a:r>
            <a:endParaRPr lang="en-US" sz="1700" dirty="0"/>
          </a:p>
          <a:p>
            <a:pPr lvl="2"/>
            <a:r>
              <a:rPr lang="en-US" sz="1700" dirty="0">
                <a:hlinkClick r:id="rId10"/>
              </a:rPr>
              <a:t>DFMEA Template</a:t>
            </a:r>
            <a:endParaRPr lang="en-US" sz="1700" dirty="0"/>
          </a:p>
          <a:p>
            <a:pPr lvl="1"/>
            <a:r>
              <a:rPr lang="en-US" sz="1800" dirty="0">
                <a:hlinkClick r:id="rId11"/>
              </a:rPr>
              <a:t>Design Work</a:t>
            </a:r>
            <a:endParaRPr lang="en-US" sz="1800" dirty="0"/>
          </a:p>
          <a:p>
            <a:pPr lvl="1"/>
            <a:r>
              <a:rPr lang="en-US" sz="1800" dirty="0">
                <a:hlinkClick r:id="rId12"/>
              </a:rPr>
              <a:t>First Article Inspection</a:t>
            </a:r>
            <a:endParaRPr lang="en-US" sz="1800" dirty="0"/>
          </a:p>
          <a:p>
            <a:pPr lvl="1"/>
            <a:r>
              <a:rPr lang="en-US" sz="1800" dirty="0"/>
              <a:t>Human Factors</a:t>
            </a:r>
          </a:p>
          <a:p>
            <a:pPr lvl="2"/>
            <a:r>
              <a:rPr lang="en-US" sz="1700" dirty="0">
                <a:hlinkClick r:id="rId13"/>
              </a:rPr>
              <a:t>Appendix 2 Investigation Human Factor Checklist</a:t>
            </a:r>
            <a:endParaRPr lang="en-US" sz="1700" dirty="0"/>
          </a:p>
          <a:p>
            <a:pPr lvl="2"/>
            <a:r>
              <a:rPr lang="en-US" sz="1700" dirty="0">
                <a:hlinkClick r:id="rId14"/>
              </a:rPr>
              <a:t>Appendix 3 Maintenance Error Decision Aid (MEDA)</a:t>
            </a:r>
            <a:endParaRPr lang="en-US" sz="1700" dirty="0"/>
          </a:p>
        </p:txBody>
      </p:sp>
      <p:sp>
        <p:nvSpPr>
          <p:cNvPr id="6" name="Title 5">
            <a:extLst>
              <a:ext uri="{FF2B5EF4-FFF2-40B4-BE49-F238E27FC236}">
                <a16:creationId xmlns:a16="http://schemas.microsoft.com/office/drawing/2014/main" id="{E538AFE1-0AD8-4B5F-9A9A-9127F77DB45C}"/>
              </a:ext>
            </a:extLst>
          </p:cNvPr>
          <p:cNvSpPr>
            <a:spLocks noGrp="1"/>
          </p:cNvSpPr>
          <p:nvPr>
            <p:ph type="title"/>
          </p:nvPr>
        </p:nvSpPr>
        <p:spPr/>
        <p:txBody>
          <a:bodyPr/>
          <a:lstStyle/>
          <a:p>
            <a:r>
              <a:rPr lang="en-US" dirty="0"/>
              <a:t>AESQ Quality Support materials</a:t>
            </a:r>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7"/>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0000">
                    <a:tint val="75000"/>
                  </a:srgbClr>
                </a:solidFill>
                <a:effectLst/>
                <a:uLnTx/>
                <a:uFillTx/>
                <a:latin typeface="Arial"/>
                <a:ea typeface="+mn-ea"/>
                <a:cs typeface="+mn-cs"/>
              </a:rPr>
              <a:t>Copyright© Performance Review Institute (RF-153 Rev. 1)</a:t>
            </a:r>
            <a:endParaRPr kumimoji="0" lang="en-US" sz="1000" b="0" i="0" u="none" strike="noStrike" kern="1200" cap="none" spc="0" normalizeH="0" baseline="0" noProof="0" dirty="0">
              <a:ln>
                <a:noFill/>
              </a:ln>
              <a:solidFill>
                <a:srgbClr val="000000">
                  <a:tint val="75000"/>
                </a:srgbClr>
              </a:solidFill>
              <a:effectLst/>
              <a:uLnTx/>
              <a:uFillTx/>
              <a:latin typeface="Arial"/>
              <a:ea typeface="+mn-ea"/>
              <a:cs typeface="+mn-cs"/>
            </a:endParaRPr>
          </a:p>
        </p:txBody>
      </p:sp>
    </p:spTree>
    <p:extLst>
      <p:ext uri="{BB962C8B-B14F-4D97-AF65-F5344CB8AC3E}">
        <p14:creationId xmlns:p14="http://schemas.microsoft.com/office/powerpoint/2010/main" val="113348624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8.3.4.5 Design for X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p:txBody>
          <a:bodyPr/>
          <a:lstStyle/>
          <a:p>
            <a:r>
              <a:rPr lang="en-US" sz="1800" dirty="0">
                <a:solidFill>
                  <a:schemeClr val="tx1"/>
                </a:solidFill>
              </a:rPr>
              <a:t>Design for ‘X’ (</a:t>
            </a:r>
            <a:r>
              <a:rPr lang="en-US" sz="1800" dirty="0" err="1">
                <a:solidFill>
                  <a:schemeClr val="tx1"/>
                </a:solidFill>
              </a:rPr>
              <a:t>DfX</a:t>
            </a:r>
            <a:r>
              <a:rPr lang="en-US" sz="1800" dirty="0">
                <a:solidFill>
                  <a:schemeClr val="tx1"/>
                </a:solidFill>
              </a:rPr>
              <a:t>) - Supplemental Requirements</a:t>
            </a:r>
          </a:p>
          <a:p>
            <a:r>
              <a:rPr lang="en-US" sz="1800" dirty="0">
                <a:solidFill>
                  <a:schemeClr val="tx1"/>
                </a:solidFill>
              </a:rPr>
              <a:t>The organization shall utilize a multidisciplinary approach to optimize the design relative to criteria such as:</a:t>
            </a:r>
          </a:p>
          <a:p>
            <a:pPr marL="342900" indent="-342900">
              <a:buFont typeface="Arial" panose="020B0604020202020204" pitchFamily="34" charset="0"/>
              <a:buChar char="•"/>
            </a:pPr>
            <a:r>
              <a:rPr lang="en-US" sz="1800" dirty="0">
                <a:solidFill>
                  <a:schemeClr val="tx1"/>
                </a:solidFill>
              </a:rPr>
              <a:t>Manufacturing capability (Design for Manufacture).</a:t>
            </a:r>
          </a:p>
          <a:p>
            <a:pPr marL="342900" indent="-342900">
              <a:buFont typeface="Arial" panose="020B0604020202020204" pitchFamily="34" charset="0"/>
              <a:buChar char="•"/>
            </a:pPr>
            <a:r>
              <a:rPr lang="en-US" sz="1800" dirty="0">
                <a:solidFill>
                  <a:schemeClr val="tx1"/>
                </a:solidFill>
              </a:rPr>
              <a:t>Ease of assembly/strip (Design for Assembly).</a:t>
            </a:r>
          </a:p>
          <a:p>
            <a:pPr marL="342900" indent="-342900">
              <a:buFont typeface="Arial" panose="020B0604020202020204" pitchFamily="34" charset="0"/>
              <a:buChar char="•"/>
            </a:pPr>
            <a:r>
              <a:rPr lang="en-US" sz="1800" dirty="0">
                <a:solidFill>
                  <a:schemeClr val="tx1"/>
                </a:solidFill>
              </a:rPr>
              <a:t>Cost (Design for Cost).</a:t>
            </a:r>
          </a:p>
          <a:p>
            <a:pPr marL="342900" indent="-342900">
              <a:buFont typeface="Arial" panose="020B0604020202020204" pitchFamily="34" charset="0"/>
              <a:buChar char="•"/>
            </a:pPr>
            <a:r>
              <a:rPr lang="en-US" sz="1800" dirty="0">
                <a:solidFill>
                  <a:schemeClr val="tx1"/>
                </a:solidFill>
              </a:rPr>
              <a:t>Weight.</a:t>
            </a:r>
          </a:p>
          <a:p>
            <a:pPr marL="342900" indent="-342900">
              <a:buFont typeface="Arial" panose="020B0604020202020204" pitchFamily="34" charset="0"/>
              <a:buChar char="•"/>
            </a:pPr>
            <a:r>
              <a:rPr lang="en-US" sz="1800" dirty="0">
                <a:solidFill>
                  <a:schemeClr val="tx1"/>
                </a:solidFill>
              </a:rPr>
              <a:t>Aftermarket including customer overhaul strategy, product </a:t>
            </a:r>
            <a:r>
              <a:rPr lang="en-US" sz="1800" dirty="0" err="1">
                <a:solidFill>
                  <a:schemeClr val="tx1"/>
                </a:solidFill>
              </a:rPr>
              <a:t>lifing</a:t>
            </a:r>
            <a:r>
              <a:rPr lang="en-US" sz="1800" dirty="0">
                <a:solidFill>
                  <a:schemeClr val="tx1"/>
                </a:solidFill>
              </a:rPr>
              <a:t>, repair capability (Design for Service).</a:t>
            </a:r>
          </a:p>
          <a:p>
            <a:pPr marL="342900" indent="-342900">
              <a:buFont typeface="Arial" panose="020B0604020202020204" pitchFamily="34" charset="0"/>
              <a:buChar char="•"/>
            </a:pPr>
            <a:r>
              <a:rPr lang="en-US" sz="1800" dirty="0">
                <a:solidFill>
                  <a:schemeClr val="tx1"/>
                </a:solidFill>
              </a:rPr>
              <a:t>Other design drivers and threats including accounting for variability and uncertainty, e.g., robust design, 6-sigma.</a:t>
            </a:r>
          </a:p>
          <a:p>
            <a:pPr marL="342900" indent="-342900">
              <a:buFont typeface="Arial" panose="020B0604020202020204" pitchFamily="34" charset="0"/>
              <a:buChar char="•"/>
            </a:pPr>
            <a:r>
              <a:rPr lang="en-US" sz="1800" dirty="0">
                <a:solidFill>
                  <a:schemeClr val="tx1"/>
                </a:solidFill>
              </a:rPr>
              <a:t>Utilize </a:t>
            </a:r>
            <a:r>
              <a:rPr lang="en-US" sz="1800" dirty="0" err="1">
                <a:solidFill>
                  <a:schemeClr val="tx1"/>
                </a:solidFill>
              </a:rPr>
              <a:t>DfX</a:t>
            </a:r>
            <a:r>
              <a:rPr lang="en-US" sz="1800" dirty="0">
                <a:solidFill>
                  <a:schemeClr val="tx1"/>
                </a:solidFill>
              </a:rPr>
              <a:t> as a tool for a multidisciplinary approach to optimize the design, see RM13008.</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03358776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1453432"/>
            <a:ext cx="10363200" cy="4927896"/>
          </a:xfrm>
        </p:spPr>
        <p:txBody>
          <a:bodyPr>
            <a:normAutofit/>
          </a:bodyPr>
          <a:lstStyle/>
          <a:p>
            <a:r>
              <a:rPr lang="en-US" sz="2200" dirty="0">
                <a:solidFill>
                  <a:schemeClr val="bg2">
                    <a:lumMod val="50000"/>
                  </a:schemeClr>
                </a:solidFill>
              </a:rPr>
              <a:t>Does the organization utilize a multidisciplinary approach to optimize the design relative to criteria such as:</a:t>
            </a:r>
          </a:p>
          <a:p>
            <a:pPr lvl="1"/>
            <a:r>
              <a:rPr lang="en-US" dirty="0">
                <a:solidFill>
                  <a:schemeClr val="bg2">
                    <a:lumMod val="50000"/>
                  </a:schemeClr>
                </a:solidFill>
              </a:rPr>
              <a:t>Manufacturing capability (Design for Manufacture)</a:t>
            </a:r>
          </a:p>
          <a:p>
            <a:pPr lvl="1"/>
            <a:r>
              <a:rPr lang="en-US" dirty="0">
                <a:solidFill>
                  <a:schemeClr val="bg2">
                    <a:lumMod val="50000"/>
                  </a:schemeClr>
                </a:solidFill>
              </a:rPr>
              <a:t>Ease of assembly/strip (Design for Assembly)</a:t>
            </a:r>
          </a:p>
          <a:p>
            <a:pPr lvl="1"/>
            <a:r>
              <a:rPr lang="en-US" dirty="0">
                <a:solidFill>
                  <a:schemeClr val="bg2">
                    <a:lumMod val="50000"/>
                  </a:schemeClr>
                </a:solidFill>
              </a:rPr>
              <a:t>Cost (Design for Cost)</a:t>
            </a:r>
          </a:p>
          <a:p>
            <a:pPr lvl="1"/>
            <a:r>
              <a:rPr lang="en-US" dirty="0">
                <a:solidFill>
                  <a:schemeClr val="bg2">
                    <a:lumMod val="50000"/>
                  </a:schemeClr>
                </a:solidFill>
              </a:rPr>
              <a:t>Weight</a:t>
            </a:r>
          </a:p>
          <a:p>
            <a:pPr lvl="1"/>
            <a:r>
              <a:rPr lang="en-US" dirty="0">
                <a:solidFill>
                  <a:schemeClr val="bg2">
                    <a:lumMod val="50000"/>
                  </a:schemeClr>
                </a:solidFill>
              </a:rPr>
              <a:t>Aftermarket including customer overhaul strategy, product lifting, repair capability (Design for Service)</a:t>
            </a:r>
          </a:p>
          <a:p>
            <a:pPr lvl="1"/>
            <a:r>
              <a:rPr lang="en-US" dirty="0">
                <a:solidFill>
                  <a:schemeClr val="bg2">
                    <a:lumMod val="50000"/>
                  </a:schemeClr>
                </a:solidFill>
              </a:rPr>
              <a:t>Other design drivers and threats including accounting for variability and uncertainty, e.g., robust design, 6-sigma</a:t>
            </a:r>
          </a:p>
          <a:p>
            <a:r>
              <a:rPr lang="en-US" sz="2200" dirty="0">
                <a:solidFill>
                  <a:schemeClr val="bg2">
                    <a:lumMod val="50000"/>
                  </a:schemeClr>
                </a:solidFill>
              </a:rPr>
              <a:t>Utilize </a:t>
            </a:r>
            <a:r>
              <a:rPr lang="en-US" sz="2200" dirty="0" err="1">
                <a:solidFill>
                  <a:schemeClr val="bg2">
                    <a:lumMod val="50000"/>
                  </a:schemeClr>
                </a:solidFill>
              </a:rPr>
              <a:t>DfX</a:t>
            </a:r>
            <a:r>
              <a:rPr lang="en-US" sz="2200" dirty="0">
                <a:solidFill>
                  <a:schemeClr val="bg2">
                    <a:lumMod val="50000"/>
                  </a:schemeClr>
                </a:solidFill>
              </a:rPr>
              <a:t> as a tool for a multidisciplinary approach to optimize the design?</a:t>
            </a:r>
          </a:p>
          <a:p>
            <a:r>
              <a:rPr lang="en-US" sz="2200" dirty="0">
                <a:solidFill>
                  <a:schemeClr val="bg2">
                    <a:lumMod val="50000"/>
                  </a:schemeClr>
                </a:solidFill>
              </a:rPr>
              <a:t>Does the organization have access to and or working knowledge of RM 13008?</a:t>
            </a:r>
          </a:p>
          <a:p>
            <a:endParaRPr lang="en-US"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8.3.4.5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57111859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3836021"/>
            <a:ext cx="10363200" cy="2072654"/>
          </a:xfrm>
        </p:spPr>
        <p:txBody>
          <a:bodyPr>
            <a:normAutofit/>
          </a:bodyPr>
          <a:lstStyle/>
          <a:p>
            <a:r>
              <a:rPr lang="en-US" sz="2000" dirty="0">
                <a:solidFill>
                  <a:schemeClr val="bg2">
                    <a:lumMod val="50000"/>
                  </a:schemeClr>
                </a:solidFill>
              </a:rPr>
              <a:t>Does the organization’s quality procedures include failure reporting, analysis, and corrective action as set out in 10.2.4, unless otherwise agreed to and documented with the customer?</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400" dirty="0"/>
              <a:t>8.3.4.6 Failure Reporting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550020"/>
            <a:ext cx="10363200" cy="757066"/>
          </a:xfrm>
        </p:spPr>
        <p:txBody>
          <a:bodyPr/>
          <a:lstStyle/>
          <a:p>
            <a:endParaRPr lang="en-US" dirty="0">
              <a:solidFill>
                <a:schemeClr val="tx1"/>
              </a:solidFill>
            </a:endParaRPr>
          </a:p>
          <a:p>
            <a:r>
              <a:rPr lang="en-US" sz="2000" dirty="0">
                <a:solidFill>
                  <a:schemeClr val="tx1"/>
                </a:solidFill>
              </a:rPr>
              <a:t>The organization’s quality procedures shall include failure reporting, analysis, and corrective action as set out in 10.2.4, unless otherwise agreed with the customer.</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7672369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25794" y="4137103"/>
            <a:ext cx="10363200" cy="2106108"/>
          </a:xfrm>
        </p:spPr>
        <p:txBody>
          <a:bodyPr>
            <a:normAutofit/>
          </a:bodyPr>
          <a:lstStyle/>
          <a:p>
            <a:r>
              <a:rPr lang="en-US" sz="2000" dirty="0">
                <a:solidFill>
                  <a:schemeClr val="bg2">
                    <a:lumMod val="50000"/>
                  </a:schemeClr>
                </a:solidFill>
              </a:rPr>
              <a:t>Does the organization have objective evidence supporting the creation and retention of comprehensive technical documented information of all the aspects that influenced the design throughout its development, e.g., alternative designs, key decisions, problems encountered and how they were resolved, considerations, trade-offs, design standards used?</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000" dirty="0"/>
              <a:t>8.3.5.1 Design Rationale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860474" y="1331991"/>
            <a:ext cx="10363200" cy="381000"/>
          </a:xfrm>
        </p:spPr>
        <p:txBody>
          <a:bodyPr/>
          <a:lstStyle/>
          <a:p>
            <a:endParaRPr lang="en-US" dirty="0">
              <a:solidFill>
                <a:schemeClr val="tx1"/>
              </a:solidFill>
            </a:endParaRPr>
          </a:p>
          <a:p>
            <a:r>
              <a:rPr lang="en-US" sz="2000" dirty="0">
                <a:solidFill>
                  <a:schemeClr val="tx1"/>
                </a:solidFill>
              </a:rPr>
              <a:t>The organization shall create and retain comprehensive technical documented information of all the aspects that influenced the design throughout its development, e.g., alternative designs, key decisions, problems encountered and how they were resolved, considerations, trade-offs, design standards used.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32665507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348976"/>
            <a:ext cx="10363200" cy="1559697"/>
          </a:xfrm>
        </p:spPr>
        <p:txBody>
          <a:bodyPr>
            <a:normAutofit/>
          </a:bodyPr>
          <a:lstStyle/>
          <a:p>
            <a:r>
              <a:rPr lang="en-US" sz="2000" dirty="0">
                <a:solidFill>
                  <a:schemeClr val="bg2">
                    <a:lumMod val="50000"/>
                  </a:schemeClr>
                </a:solidFill>
              </a:rPr>
              <a:t>Does the organization have documented CIs and KCs and:</a:t>
            </a:r>
          </a:p>
          <a:p>
            <a:pPr lvl="1"/>
            <a:r>
              <a:rPr lang="en-US" sz="2000" dirty="0">
                <a:solidFill>
                  <a:schemeClr val="bg2">
                    <a:lumMod val="50000"/>
                  </a:schemeClr>
                </a:solidFill>
              </a:rPr>
              <a:t>Ensure they are agreed with the customer, if required?</a:t>
            </a:r>
          </a:p>
          <a:p>
            <a:pPr lvl="1"/>
            <a:r>
              <a:rPr lang="en-US" sz="2000" dirty="0">
                <a:solidFill>
                  <a:schemeClr val="bg2">
                    <a:lumMod val="50000"/>
                  </a:schemeClr>
                </a:solidFill>
              </a:rPr>
              <a:t>Comply with any customer requirements for symbols and notations.</a:t>
            </a:r>
          </a:p>
          <a:p>
            <a:pPr lvl="1"/>
            <a:r>
              <a:rPr lang="en-US" sz="2000" dirty="0">
                <a:solidFill>
                  <a:schemeClr val="bg2">
                    <a:lumMod val="50000"/>
                  </a:schemeClr>
                </a:solidFill>
              </a:rPr>
              <a:t>Ensure KCs are identified on relevant documentation as agreed by the customer.</a:t>
            </a:r>
          </a:p>
          <a:p>
            <a:endParaRPr lang="en-US" sz="16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000" dirty="0"/>
              <a:t>8.3.5.2 Critical Items and Key Characteristics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609007"/>
            <a:ext cx="10363200" cy="381000"/>
          </a:xfrm>
        </p:spPr>
        <p:txBody>
          <a:bodyPr/>
          <a:lstStyle/>
          <a:p>
            <a:endParaRPr lang="en-US" sz="1800" dirty="0">
              <a:solidFill>
                <a:schemeClr val="tx1"/>
              </a:solidFill>
            </a:endParaRPr>
          </a:p>
          <a:p>
            <a:r>
              <a:rPr lang="en-US" sz="1800" dirty="0">
                <a:solidFill>
                  <a:schemeClr val="tx1"/>
                </a:solidFill>
              </a:rPr>
              <a:t>The organization shall document CIs and KCs and:</a:t>
            </a:r>
          </a:p>
          <a:p>
            <a:pPr marL="285750" indent="-285750">
              <a:buFont typeface="Arial" panose="020B0604020202020204" pitchFamily="34" charset="0"/>
              <a:buChar char="•"/>
            </a:pPr>
            <a:r>
              <a:rPr lang="en-US" sz="1800" dirty="0">
                <a:solidFill>
                  <a:schemeClr val="tx1"/>
                </a:solidFill>
              </a:rPr>
              <a:t>Ensure they are agreed with the customer, if required.</a:t>
            </a:r>
          </a:p>
          <a:p>
            <a:pPr marL="285750" indent="-285750">
              <a:buFont typeface="Arial" panose="020B0604020202020204" pitchFamily="34" charset="0"/>
              <a:buChar char="•"/>
            </a:pPr>
            <a:r>
              <a:rPr lang="en-US" sz="1800" dirty="0">
                <a:solidFill>
                  <a:schemeClr val="tx1"/>
                </a:solidFill>
              </a:rPr>
              <a:t>Comply with any customer requirements for symbols and notations.</a:t>
            </a:r>
          </a:p>
          <a:p>
            <a:pPr marL="285750" indent="-285750">
              <a:buFont typeface="Arial" panose="020B0604020202020204" pitchFamily="34" charset="0"/>
              <a:buChar char="•"/>
            </a:pPr>
            <a:r>
              <a:rPr lang="en-US" sz="1800" dirty="0">
                <a:solidFill>
                  <a:schemeClr val="tx1"/>
                </a:solidFill>
              </a:rPr>
              <a:t>Ensure KCs are identified on relevant documentation as agreed by the customer, see RM13008 for details on feature unique identification.</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75499944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129237"/>
            <a:ext cx="10363200" cy="1904565"/>
          </a:xfrm>
        </p:spPr>
        <p:txBody>
          <a:bodyPr>
            <a:normAutofit/>
          </a:bodyPr>
          <a:lstStyle/>
          <a:p>
            <a:r>
              <a:rPr lang="en-US" sz="2000" dirty="0">
                <a:solidFill>
                  <a:schemeClr val="bg2">
                    <a:lumMod val="50000"/>
                  </a:schemeClr>
                </a:solidFill>
              </a:rPr>
              <a:t>Does the organization have documented product design outputs [ Design Technical Data Package (DTDP)] agreed with by the customer and do they ensure that contents of the DTDP are independently reviewed by suitably qualified individuals other than the authors and have documented evidence to support this?</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400" dirty="0"/>
              <a:t>8.3.5.3 Design and Development Outputs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866901"/>
            <a:ext cx="10363200" cy="381000"/>
          </a:xfrm>
        </p:spPr>
        <p:txBody>
          <a:bodyPr/>
          <a:lstStyle/>
          <a:p>
            <a:r>
              <a:rPr lang="en-US" sz="2000" dirty="0"/>
              <a:t>The product design outputs [commonly known as the Design Technical Data Package (DTDP)] shall be agreed with the customer, see RM13008.</a:t>
            </a:r>
          </a:p>
          <a:p>
            <a:r>
              <a:rPr lang="en-US" sz="2000" dirty="0"/>
              <a:t>The organization shall ensure that contents of the DTDP are independently reviewed by suitably qualified individuals other than the authors.</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26035916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400" dirty="0"/>
              <a:t>8.3.5.4 Product End of Life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485900"/>
            <a:ext cx="10363200" cy="4501013"/>
          </a:xfrm>
        </p:spPr>
        <p:txBody>
          <a:bodyPr/>
          <a:lstStyle/>
          <a:p>
            <a:r>
              <a:rPr lang="en-US" sz="1800" dirty="0">
                <a:solidFill>
                  <a:schemeClr val="tx1"/>
                </a:solidFill>
              </a:rPr>
              <a:t>The organization shall, if applicable, define and document appropriate procedures and instructions for the disposal of “End of Life” products that they have designed and provide this information to the customer for inclusion in the applicable maintenance manual. Including giving consideration to:</a:t>
            </a:r>
          </a:p>
          <a:p>
            <a:pPr marL="285750" indent="-285750">
              <a:buFont typeface="Arial" panose="020B0604020202020204" pitchFamily="34" charset="0"/>
              <a:buChar char="•"/>
            </a:pPr>
            <a:r>
              <a:rPr lang="en-US" sz="1800" dirty="0">
                <a:solidFill>
                  <a:schemeClr val="tx1"/>
                </a:solidFill>
              </a:rPr>
              <a:t>Prevention of unauthorized reuse.</a:t>
            </a:r>
          </a:p>
          <a:p>
            <a:pPr marL="285750" indent="-285750">
              <a:buFont typeface="Arial" panose="020B0604020202020204" pitchFamily="34" charset="0"/>
              <a:buChar char="•"/>
            </a:pPr>
            <a:r>
              <a:rPr lang="en-US" sz="1800" dirty="0">
                <a:solidFill>
                  <a:schemeClr val="tx1"/>
                </a:solidFill>
              </a:rPr>
              <a:t>Minimization of environmental impact.</a:t>
            </a:r>
          </a:p>
          <a:p>
            <a:pPr marL="285750" indent="-285750">
              <a:buFont typeface="Arial" panose="020B0604020202020204" pitchFamily="34" charset="0"/>
              <a:buChar char="•"/>
            </a:pPr>
            <a:r>
              <a:rPr lang="en-US" sz="1800" dirty="0">
                <a:solidFill>
                  <a:schemeClr val="tx1"/>
                </a:solidFill>
              </a:rPr>
              <a:t>Compliance with national or international Health, Safety, and Environmental regulations.</a:t>
            </a:r>
          </a:p>
          <a:p>
            <a:pPr marL="285750" indent="-285750">
              <a:buFont typeface="Arial" panose="020B0604020202020204" pitchFamily="34" charset="0"/>
              <a:buChar char="•"/>
            </a:pPr>
            <a:r>
              <a:rPr lang="en-US" sz="1800" dirty="0">
                <a:solidFill>
                  <a:schemeClr val="tx1"/>
                </a:solidFill>
              </a:rPr>
              <a:t>Compliance with any national security regulations.</a:t>
            </a:r>
          </a:p>
          <a:p>
            <a:pPr marL="285750" indent="-285750">
              <a:buFont typeface="Arial" panose="020B0604020202020204" pitchFamily="34" charset="0"/>
              <a:buChar char="•"/>
            </a:pPr>
            <a:r>
              <a:rPr lang="en-US" sz="1800" dirty="0">
                <a:solidFill>
                  <a:schemeClr val="tx1"/>
                </a:solidFill>
              </a:rPr>
              <a:t>Safeguarding of customer intellectual property.</a:t>
            </a:r>
          </a:p>
          <a:p>
            <a:r>
              <a:rPr lang="en-US" sz="1800" dirty="0">
                <a:solidFill>
                  <a:schemeClr val="tx1"/>
                </a:solidFill>
              </a:rPr>
              <a:t>The organization shall agree on the disposal procedures with the customer.</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29394987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1505086"/>
            <a:ext cx="10363200" cy="4403587"/>
          </a:xfrm>
        </p:spPr>
        <p:txBody>
          <a:bodyPr>
            <a:normAutofit fontScale="77500" lnSpcReduction="20000"/>
          </a:bodyPr>
          <a:lstStyle/>
          <a:p>
            <a:endParaRPr lang="en-US" dirty="0">
              <a:solidFill>
                <a:schemeClr val="bg2">
                  <a:lumMod val="50000"/>
                </a:schemeClr>
              </a:solidFill>
            </a:endParaRPr>
          </a:p>
          <a:p>
            <a:r>
              <a:rPr lang="en-US" sz="2600" dirty="0">
                <a:solidFill>
                  <a:schemeClr val="bg2">
                    <a:lumMod val="50000"/>
                  </a:schemeClr>
                </a:solidFill>
              </a:rPr>
              <a:t>Does the organization if applicable, define and document appropriate procedures and instructions for the disposal of “End of Life” products that they have designed and provide this information to the customer for inclusion in the applicable maintenance manual? </a:t>
            </a:r>
          </a:p>
          <a:p>
            <a:r>
              <a:rPr lang="en-US" sz="2600" dirty="0">
                <a:solidFill>
                  <a:schemeClr val="bg2">
                    <a:lumMod val="50000"/>
                  </a:schemeClr>
                </a:solidFill>
              </a:rPr>
              <a:t>Does the organization have evidence of consideration to:</a:t>
            </a:r>
          </a:p>
          <a:p>
            <a:pPr lvl="1"/>
            <a:r>
              <a:rPr lang="en-US" sz="2600" dirty="0">
                <a:solidFill>
                  <a:schemeClr val="bg2">
                    <a:lumMod val="50000"/>
                  </a:schemeClr>
                </a:solidFill>
              </a:rPr>
              <a:t>Prevention of unauthorized reuse</a:t>
            </a:r>
          </a:p>
          <a:p>
            <a:pPr lvl="1"/>
            <a:r>
              <a:rPr lang="en-US" sz="2600" dirty="0">
                <a:solidFill>
                  <a:schemeClr val="bg2">
                    <a:lumMod val="50000"/>
                  </a:schemeClr>
                </a:solidFill>
              </a:rPr>
              <a:t>Minimization of environmental impact</a:t>
            </a:r>
          </a:p>
          <a:p>
            <a:pPr lvl="1"/>
            <a:r>
              <a:rPr lang="en-US" sz="2600" dirty="0">
                <a:solidFill>
                  <a:schemeClr val="bg2">
                    <a:lumMod val="50000"/>
                  </a:schemeClr>
                </a:solidFill>
              </a:rPr>
              <a:t>Compliance with national or international Health, Safety, and Environmental regulations</a:t>
            </a:r>
          </a:p>
          <a:p>
            <a:pPr lvl="1"/>
            <a:r>
              <a:rPr lang="en-US" sz="2600" dirty="0">
                <a:solidFill>
                  <a:schemeClr val="bg2">
                    <a:lumMod val="50000"/>
                  </a:schemeClr>
                </a:solidFill>
              </a:rPr>
              <a:t>Compliance with any national security regulations</a:t>
            </a:r>
          </a:p>
          <a:p>
            <a:pPr lvl="1"/>
            <a:r>
              <a:rPr lang="en-US" sz="2600" dirty="0">
                <a:solidFill>
                  <a:schemeClr val="bg2">
                    <a:lumMod val="50000"/>
                  </a:schemeClr>
                </a:solidFill>
              </a:rPr>
              <a:t>Safeguarding of customer intellectual property</a:t>
            </a:r>
          </a:p>
          <a:p>
            <a:r>
              <a:rPr lang="en-US" sz="2600" dirty="0">
                <a:solidFill>
                  <a:schemeClr val="bg2">
                    <a:lumMod val="50000"/>
                  </a:schemeClr>
                </a:solidFill>
              </a:rPr>
              <a:t>Does the organization have an agreed to and documented disposal procedures with the customer?</a:t>
            </a:r>
          </a:p>
          <a:p>
            <a:endParaRPr lang="en-US"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8.3.5.4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01434508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000" dirty="0"/>
              <a:t>8.3.6.1 Design and Development Changes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676401"/>
            <a:ext cx="10363200" cy="5080534"/>
          </a:xfrm>
        </p:spPr>
        <p:txBody>
          <a:bodyPr/>
          <a:lstStyle/>
          <a:p>
            <a:r>
              <a:rPr lang="en-US" sz="1600" dirty="0">
                <a:solidFill>
                  <a:schemeClr val="tx1"/>
                </a:solidFill>
              </a:rPr>
              <a:t>The organization shall operate a Design Change process that complies with 9116 and any Customer specific requirements.</a:t>
            </a:r>
          </a:p>
          <a:p>
            <a:r>
              <a:rPr lang="en-US" sz="1600" dirty="0">
                <a:solidFill>
                  <a:schemeClr val="tx1"/>
                </a:solidFill>
              </a:rPr>
              <a:t>The customer shall approve all design changes unless formal delegation has been given to the organization.</a:t>
            </a:r>
          </a:p>
          <a:p>
            <a:r>
              <a:rPr lang="en-US" sz="1600" dirty="0">
                <a:solidFill>
                  <a:schemeClr val="tx1"/>
                </a:solidFill>
              </a:rPr>
              <a:t>The scope and level of authorization shall be defined within an agreed delegation document from the customer.</a:t>
            </a:r>
          </a:p>
          <a:p>
            <a:r>
              <a:rPr lang="en-US" sz="1600" dirty="0">
                <a:solidFill>
                  <a:schemeClr val="tx1"/>
                </a:solidFill>
              </a:rPr>
              <a:t>The organization shall issue Notice of Change (NOC) data using the customer’s own NOC proforma or alternative as agreed with customer.</a:t>
            </a:r>
          </a:p>
          <a:p>
            <a:r>
              <a:rPr lang="en-US" sz="1600" dirty="0">
                <a:solidFill>
                  <a:schemeClr val="tx1"/>
                </a:solidFill>
              </a:rPr>
              <a:t>The organization, when required by the customer shall have a system to ensure:</a:t>
            </a:r>
          </a:p>
          <a:p>
            <a:pPr marL="285750" indent="-285750">
              <a:buFont typeface="Arial" panose="020B0604020202020204" pitchFamily="34" charset="0"/>
              <a:buChar char="•"/>
            </a:pPr>
            <a:r>
              <a:rPr lang="en-US" sz="1600" dirty="0">
                <a:solidFill>
                  <a:schemeClr val="tx1"/>
                </a:solidFill>
              </a:rPr>
              <a:t>All Class I and Class II Design Changes are submitted to the customer for change approval, unless the customer has granted written authorization to proceed differently (if a Class I Design Change), or for classification approval (if a Class II Design Change).</a:t>
            </a:r>
          </a:p>
          <a:p>
            <a:pPr marL="285750" indent="-285750">
              <a:buFont typeface="Arial" panose="020B0604020202020204" pitchFamily="34" charset="0"/>
              <a:buChar char="•"/>
            </a:pPr>
            <a:r>
              <a:rPr lang="en-US" sz="1600" dirty="0">
                <a:solidFill>
                  <a:schemeClr val="tx1"/>
                </a:solidFill>
              </a:rPr>
              <a:t>Rejected design changes are not incorporated into the supplier’s drawing or into hardware shipped to the customer.</a:t>
            </a:r>
          </a:p>
          <a:p>
            <a:pPr marL="285750" indent="-285750">
              <a:buFont typeface="Arial" panose="020B0604020202020204" pitchFamily="34" charset="0"/>
              <a:buChar char="•"/>
            </a:pPr>
            <a:r>
              <a:rPr lang="en-US" sz="1600" dirty="0">
                <a:solidFill>
                  <a:schemeClr val="tx1"/>
                </a:solidFill>
              </a:rPr>
              <a:t>All requested design change documentation is retained on file (including accepted and rejected dispositions).</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30961114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4400" y="1453431"/>
            <a:ext cx="10482146" cy="4590529"/>
          </a:xfrm>
        </p:spPr>
        <p:txBody>
          <a:bodyPr>
            <a:normAutofit fontScale="70000" lnSpcReduction="20000"/>
          </a:bodyPr>
          <a:lstStyle/>
          <a:p>
            <a:endParaRPr lang="en-US" dirty="0">
              <a:solidFill>
                <a:schemeClr val="bg2">
                  <a:lumMod val="50000"/>
                </a:schemeClr>
              </a:solidFill>
            </a:endParaRPr>
          </a:p>
          <a:p>
            <a:r>
              <a:rPr lang="en-US" sz="2900" dirty="0">
                <a:solidFill>
                  <a:schemeClr val="bg2">
                    <a:lumMod val="50000"/>
                  </a:schemeClr>
                </a:solidFill>
              </a:rPr>
              <a:t>Does the organization have a Design Change process that complies with 9116 and any Customer specific requirements?</a:t>
            </a:r>
          </a:p>
          <a:p>
            <a:r>
              <a:rPr lang="en-US" sz="2900" dirty="0">
                <a:solidFill>
                  <a:schemeClr val="bg2">
                    <a:lumMod val="50000"/>
                  </a:schemeClr>
                </a:solidFill>
              </a:rPr>
              <a:t>Does the organization have provisions for customer approval of all design changes unless formal delegation has been given to the organization? If so, has the scope and level of authorization been defined within an agreed delegation document from the customer? Does the organization have a process to issue a Notice of Change (NOC) data using the customer’s own NOC proforma or alternative as agreed with customer?</a:t>
            </a:r>
          </a:p>
          <a:p>
            <a:r>
              <a:rPr lang="en-US" sz="2900" dirty="0">
                <a:solidFill>
                  <a:schemeClr val="bg2">
                    <a:lumMod val="50000"/>
                  </a:schemeClr>
                </a:solidFill>
              </a:rPr>
              <a:t>Does the organization, when required by the customer have a system to ensure:  All Class I and Class II Design Changes are submitted to the customer for change approval, unless the customer has granted written authorization to proceed differently (if a Class I Design Change), or for classification approval (if a Class II Design Change).  Rejected design changes are not incorporated into the supplier’s drawing or into hardware shipped to the customer.  All requested design change documentation is retained on file (including accepted and rejected dispositions).</a:t>
            </a:r>
          </a:p>
          <a:p>
            <a:endParaRPr lang="en-US"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8.3.6.1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3363610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7FBC903A-B3E3-41C3-94BC-0045348EC940}"/>
              </a:ext>
            </a:extLst>
          </p:cNvPr>
          <p:cNvSpPr>
            <a:spLocks noGrp="1"/>
          </p:cNvSpPr>
          <p:nvPr>
            <p:ph sz="quarter" idx="16"/>
          </p:nvPr>
        </p:nvSpPr>
        <p:spPr>
          <a:xfrm>
            <a:off x="912532" y="1453433"/>
            <a:ext cx="10363200" cy="4639359"/>
          </a:xfrm>
        </p:spPr>
        <p:txBody>
          <a:bodyPr>
            <a:normAutofit lnSpcReduction="10000"/>
          </a:bodyPr>
          <a:lstStyle/>
          <a:p>
            <a:pPr lvl="1"/>
            <a:r>
              <a:rPr lang="en-US" sz="1800" dirty="0">
                <a:hlinkClick r:id="rId2"/>
              </a:rPr>
              <a:t>Measurement Systems Analysis</a:t>
            </a:r>
            <a:endParaRPr lang="en-US" sz="1800" dirty="0"/>
          </a:p>
          <a:p>
            <a:pPr lvl="1"/>
            <a:r>
              <a:rPr lang="en-US" sz="1800" dirty="0"/>
              <a:t>Quality Audit Requirements</a:t>
            </a:r>
          </a:p>
          <a:p>
            <a:pPr lvl="2"/>
            <a:r>
              <a:rPr lang="en-US" sz="1700" dirty="0">
                <a:hlinkClick r:id="rId3"/>
              </a:rPr>
              <a:t>Appendix B Risk Assessment</a:t>
            </a:r>
            <a:endParaRPr lang="en-US" sz="1700" dirty="0"/>
          </a:p>
          <a:p>
            <a:pPr lvl="2"/>
            <a:r>
              <a:rPr lang="en-US" sz="1700" dirty="0">
                <a:hlinkClick r:id="rId4"/>
              </a:rPr>
              <a:t>Appendix C Quality System Audit</a:t>
            </a:r>
            <a:endParaRPr lang="en-US" sz="1700" dirty="0"/>
          </a:p>
          <a:p>
            <a:pPr lvl="2"/>
            <a:r>
              <a:rPr lang="en-US" sz="1700" dirty="0">
                <a:hlinkClick r:id="rId5"/>
              </a:rPr>
              <a:t>Appendix D Production Process Audit</a:t>
            </a:r>
            <a:endParaRPr lang="en-US" sz="1700" dirty="0"/>
          </a:p>
          <a:p>
            <a:pPr lvl="2"/>
            <a:r>
              <a:rPr lang="en-US" sz="1700" dirty="0">
                <a:hlinkClick r:id="rId6"/>
              </a:rPr>
              <a:t>Appendix E Management Review</a:t>
            </a:r>
            <a:endParaRPr lang="en-US" sz="1700" dirty="0"/>
          </a:p>
          <a:p>
            <a:pPr lvl="2"/>
            <a:r>
              <a:rPr lang="en-US" sz="1700" dirty="0">
                <a:hlinkClick r:id="rId7"/>
              </a:rPr>
              <a:t>Appendix F Annual Audit Report</a:t>
            </a:r>
            <a:endParaRPr lang="en-US" sz="1700" dirty="0"/>
          </a:p>
          <a:p>
            <a:pPr lvl="1"/>
            <a:r>
              <a:rPr lang="en-US" sz="1800" dirty="0">
                <a:hlinkClick r:id="rId8"/>
              </a:rPr>
              <a:t>Rework and Production Repair of Non-Conforming Products</a:t>
            </a:r>
            <a:endParaRPr lang="en-US" sz="1800" dirty="0"/>
          </a:p>
          <a:p>
            <a:pPr lvl="1"/>
            <a:r>
              <a:rPr lang="en-US" sz="1800" dirty="0">
                <a:hlinkClick r:id="rId9"/>
              </a:rPr>
              <a:t>Sub Tier Management</a:t>
            </a:r>
            <a:endParaRPr lang="en-US" sz="1800" dirty="0"/>
          </a:p>
          <a:p>
            <a:pPr lvl="1"/>
            <a:r>
              <a:rPr lang="en-US" sz="1800" dirty="0"/>
              <a:t>Process Control Methods</a:t>
            </a:r>
          </a:p>
          <a:p>
            <a:pPr lvl="2"/>
            <a:r>
              <a:rPr lang="en-US" sz="1700" dirty="0">
                <a:hlinkClick r:id="rId10"/>
              </a:rPr>
              <a:t>Assessment</a:t>
            </a:r>
            <a:endParaRPr lang="en-US" sz="1700" dirty="0"/>
          </a:p>
          <a:p>
            <a:pPr lvl="2"/>
            <a:r>
              <a:rPr lang="en-US" sz="1700" dirty="0">
                <a:hlinkClick r:id="rId11"/>
              </a:rPr>
              <a:t>Training Syllabus</a:t>
            </a:r>
            <a:endParaRPr lang="en-US" sz="1700" dirty="0"/>
          </a:p>
          <a:p>
            <a:pPr lvl="2"/>
            <a:r>
              <a:rPr lang="en-US" sz="1700" dirty="0">
                <a:hlinkClick r:id="rId12"/>
              </a:rPr>
              <a:t>Guidance Material</a:t>
            </a:r>
            <a:endParaRPr lang="en-US" sz="1700" dirty="0"/>
          </a:p>
          <a:p>
            <a:pPr lvl="2"/>
            <a:r>
              <a:rPr lang="en-US" sz="1700" dirty="0">
                <a:hlinkClick r:id="rId13"/>
              </a:rPr>
              <a:t>Process Capability Plan</a:t>
            </a:r>
            <a:endParaRPr lang="en-US" sz="1700" dirty="0"/>
          </a:p>
          <a:p>
            <a:pPr lvl="1"/>
            <a:r>
              <a:rPr lang="en-US" sz="1800" dirty="0">
                <a:hlinkClick r:id="rId14"/>
              </a:rPr>
              <a:t>Compliance Assessment Form</a:t>
            </a:r>
            <a:endParaRPr lang="en-US" sz="1800" dirty="0"/>
          </a:p>
        </p:txBody>
      </p:sp>
      <p:sp>
        <p:nvSpPr>
          <p:cNvPr id="6" name="Title 5">
            <a:extLst>
              <a:ext uri="{FF2B5EF4-FFF2-40B4-BE49-F238E27FC236}">
                <a16:creationId xmlns:a16="http://schemas.microsoft.com/office/drawing/2014/main" id="{E538AFE1-0AD8-4B5F-9A9A-9127F77DB45C}"/>
              </a:ext>
            </a:extLst>
          </p:cNvPr>
          <p:cNvSpPr>
            <a:spLocks noGrp="1"/>
          </p:cNvSpPr>
          <p:nvPr>
            <p:ph type="title"/>
          </p:nvPr>
        </p:nvSpPr>
        <p:spPr/>
        <p:txBody>
          <a:bodyPr/>
          <a:lstStyle/>
          <a:p>
            <a:r>
              <a:rPr lang="en-US" dirty="0"/>
              <a:t>AESQ Quality Support materials Continued</a:t>
            </a:r>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7"/>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0000">
                    <a:tint val="75000"/>
                  </a:srgbClr>
                </a:solidFill>
                <a:effectLst/>
                <a:uLnTx/>
                <a:uFillTx/>
                <a:latin typeface="Arial"/>
                <a:ea typeface="+mn-ea"/>
                <a:cs typeface="+mn-cs"/>
              </a:rPr>
              <a:t>Copyright© Performance Review Institute (RF-153 Rev. 1)</a:t>
            </a:r>
            <a:endParaRPr kumimoji="0" lang="en-US" sz="1000" b="0" i="0" u="none" strike="noStrike" kern="1200" cap="none" spc="0" normalizeH="0" baseline="0" noProof="0" dirty="0">
              <a:ln>
                <a:noFill/>
              </a:ln>
              <a:solidFill>
                <a:srgbClr val="000000">
                  <a:tint val="75000"/>
                </a:srgbClr>
              </a:solidFill>
              <a:effectLst/>
              <a:uLnTx/>
              <a:uFillTx/>
              <a:latin typeface="Arial"/>
              <a:ea typeface="+mn-ea"/>
              <a:cs typeface="+mn-cs"/>
            </a:endParaRPr>
          </a:p>
        </p:txBody>
      </p:sp>
      <p:sp>
        <p:nvSpPr>
          <p:cNvPr id="2" name="TextBox 1">
            <a:extLst>
              <a:ext uri="{FF2B5EF4-FFF2-40B4-BE49-F238E27FC236}">
                <a16:creationId xmlns:a16="http://schemas.microsoft.com/office/drawing/2014/main" id="{CF15EBC9-DDA0-4E52-8AF2-C42A3A446B50}"/>
              </a:ext>
            </a:extLst>
          </p:cNvPr>
          <p:cNvSpPr txBox="1"/>
          <p:nvPr/>
        </p:nvSpPr>
        <p:spPr>
          <a:xfrm>
            <a:off x="1260088" y="6052394"/>
            <a:ext cx="9584675" cy="369332"/>
          </a:xfrm>
          <a:prstGeom prst="rect">
            <a:avLst/>
          </a:prstGeom>
          <a:noFill/>
        </p:spPr>
        <p:txBody>
          <a:bodyPr wrap="none" rtlCol="0">
            <a:spAutoFit/>
          </a:bodyPr>
          <a:lstStyle/>
          <a:p>
            <a:r>
              <a:rPr lang="en-US" b="1" dirty="0">
                <a:solidFill>
                  <a:srgbClr val="FF0000"/>
                </a:solidFill>
              </a:rPr>
              <a:t>Note: these documents are also embedded in this training guide for related reference.</a:t>
            </a:r>
          </a:p>
        </p:txBody>
      </p:sp>
    </p:spTree>
    <p:extLst>
      <p:ext uri="{BB962C8B-B14F-4D97-AF65-F5344CB8AC3E}">
        <p14:creationId xmlns:p14="http://schemas.microsoft.com/office/powerpoint/2010/main" val="333748317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81000"/>
          </a:xfrm>
        </p:spPr>
        <p:txBody>
          <a:bodyPr/>
          <a:lstStyle/>
          <a:p>
            <a:r>
              <a:rPr lang="en-US" sz="2400" dirty="0"/>
              <a:t>8.4.1.2 Supplier Evaluation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33935"/>
            <a:ext cx="10363200" cy="5365247"/>
          </a:xfrm>
        </p:spPr>
        <p:txBody>
          <a:bodyPr/>
          <a:lstStyle/>
          <a:p>
            <a:r>
              <a:rPr lang="en-US" sz="1700" dirty="0">
                <a:solidFill>
                  <a:schemeClr val="tx1"/>
                </a:solidFill>
              </a:rPr>
              <a:t>Prior to supplier approval or issuance of a contract, the organization shall conduct an evaluation of the supplier.</a:t>
            </a:r>
          </a:p>
          <a:p>
            <a:r>
              <a:rPr lang="en-US" sz="1700" dirty="0">
                <a:solidFill>
                  <a:schemeClr val="tx1"/>
                </a:solidFill>
              </a:rPr>
              <a:t>The level of evaluation shall be determined by the Organization dependent on the risks, product or process criticality, and expectations.</a:t>
            </a:r>
          </a:p>
          <a:p>
            <a:r>
              <a:rPr lang="en-US" sz="1700" dirty="0">
                <a:solidFill>
                  <a:schemeClr val="tx1"/>
                </a:solidFill>
              </a:rPr>
              <a:t>Where there is significant risk identified, the organization shall perform an onsite evaluation.</a:t>
            </a:r>
          </a:p>
          <a:p>
            <a:r>
              <a:rPr lang="en-US" sz="1700" dirty="0">
                <a:solidFill>
                  <a:schemeClr val="tx1"/>
                </a:solidFill>
              </a:rPr>
              <a:t>The supplier evaluation shall include the following topics, as applicable:</a:t>
            </a:r>
          </a:p>
          <a:p>
            <a:pPr marL="285750" indent="-285750">
              <a:buFont typeface="Arial" panose="020B0604020202020204" pitchFamily="34" charset="0"/>
              <a:buChar char="•"/>
            </a:pPr>
            <a:r>
              <a:rPr lang="en-US" sz="1700" dirty="0">
                <a:solidFill>
                  <a:schemeClr val="tx1"/>
                </a:solidFill>
              </a:rPr>
              <a:t>Engineering and manufacturing capabilities - capability to manufacture the product to be contracted and control changes to design and processes.</a:t>
            </a:r>
          </a:p>
          <a:p>
            <a:pPr marL="285750" indent="-285750">
              <a:buFont typeface="Arial" panose="020B0604020202020204" pitchFamily="34" charset="0"/>
              <a:buChar char="•"/>
            </a:pPr>
            <a:r>
              <a:rPr lang="en-US" sz="1700" dirty="0">
                <a:solidFill>
                  <a:schemeClr val="tx1"/>
                </a:solidFill>
              </a:rPr>
              <a:t>Quality control capabilities - capability to meet quality requirements and deliver conforming product.</a:t>
            </a:r>
          </a:p>
          <a:p>
            <a:pPr marL="285750" indent="-285750">
              <a:buFont typeface="Arial" panose="020B0604020202020204" pitchFamily="34" charset="0"/>
              <a:buChar char="•"/>
            </a:pPr>
            <a:r>
              <a:rPr lang="en-US" sz="1700" dirty="0">
                <a:solidFill>
                  <a:schemeClr val="tx1"/>
                </a:solidFill>
              </a:rPr>
              <a:t>Purchasing, planning and capacity - ability to meet current and future requirements considering all resources as well as management of the supply chain.</a:t>
            </a:r>
          </a:p>
          <a:p>
            <a:pPr marL="285750" indent="-285750">
              <a:buFont typeface="Arial" panose="020B0604020202020204" pitchFamily="34" charset="0"/>
              <a:buChar char="•"/>
            </a:pPr>
            <a:r>
              <a:rPr lang="en-US" sz="1700" dirty="0">
                <a:solidFill>
                  <a:schemeClr val="tx1"/>
                </a:solidFill>
              </a:rPr>
              <a:t>Commercial, legal, and environmental - ability to meet commercial, regulatory business and customer requirements.</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03870571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4400" y="1505087"/>
            <a:ext cx="10363200" cy="3847826"/>
          </a:xfrm>
        </p:spPr>
        <p:txBody>
          <a:bodyPr/>
          <a:lstStyle/>
          <a:p>
            <a:r>
              <a:rPr lang="en-US" dirty="0">
                <a:solidFill>
                  <a:schemeClr val="bg2">
                    <a:lumMod val="50000"/>
                  </a:schemeClr>
                </a:solidFill>
              </a:rPr>
              <a:t>Has the organization </a:t>
            </a:r>
            <a:r>
              <a:rPr lang="en-US" dirty="0">
                <a:solidFill>
                  <a:schemeClr val="bg2">
                    <a:lumMod val="50000"/>
                  </a:schemeClr>
                </a:solidFill>
                <a:hlinkClick r:id="rId2">
                  <a:extLst>
                    <a:ext uri="{A12FA001-AC4F-418D-AE19-62706E023703}">
                      <ahyp:hlinkClr xmlns:ahyp="http://schemas.microsoft.com/office/drawing/2018/hyperlinkcolor" val="tx"/>
                    </a:ext>
                  </a:extLst>
                </a:hlinkClick>
              </a:rPr>
              <a:t>conducted an evaluation </a:t>
            </a:r>
            <a:r>
              <a:rPr lang="en-US" dirty="0">
                <a:solidFill>
                  <a:schemeClr val="bg2">
                    <a:lumMod val="50000"/>
                  </a:schemeClr>
                </a:solidFill>
              </a:rPr>
              <a:t>of their suppliers prior to adding the supplier to the ASL and prior to issuance of a purchase order? </a:t>
            </a:r>
          </a:p>
          <a:p>
            <a:pPr marL="0" indent="0">
              <a:buNone/>
            </a:pPr>
            <a:r>
              <a:rPr lang="en-US" i="1" dirty="0">
                <a:solidFill>
                  <a:schemeClr val="bg2">
                    <a:lumMod val="50000"/>
                  </a:schemeClr>
                </a:solidFill>
              </a:rPr>
              <a:t>Note: The evaluation must include any risks related to the product. If significant risks are identified an on-site visit is required.</a:t>
            </a:r>
          </a:p>
          <a:p>
            <a:endParaRPr lang="en-US"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8.4.1.2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68045349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3245005"/>
            <a:ext cx="10363200" cy="2739558"/>
          </a:xfrm>
        </p:spPr>
        <p:txBody>
          <a:bodyPr/>
          <a:lstStyle/>
          <a:p>
            <a:r>
              <a:rPr lang="en-US" dirty="0">
                <a:solidFill>
                  <a:schemeClr val="bg2">
                    <a:lumMod val="50000"/>
                  </a:schemeClr>
                </a:solidFill>
              </a:rPr>
              <a:t>Is there a risk plan to address any identified risk(s)?</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400" dirty="0"/>
              <a:t>8.4.1.3 Supplier Selection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76140"/>
            <a:ext cx="10363200" cy="381000"/>
          </a:xfrm>
        </p:spPr>
        <p:txBody>
          <a:bodyPr/>
          <a:lstStyle/>
          <a:p>
            <a:endParaRPr lang="en-US" sz="2000" dirty="0"/>
          </a:p>
          <a:p>
            <a:r>
              <a:rPr lang="en-US" sz="2000" dirty="0"/>
              <a:t>The organization shall document a risk mitigation plan to manage any identified risks resulting from the evaluation.</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03374069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5030002"/>
            <a:ext cx="10363200" cy="878672"/>
          </a:xfrm>
        </p:spPr>
        <p:txBody>
          <a:bodyPr>
            <a:normAutofit/>
          </a:bodyPr>
          <a:lstStyle/>
          <a:p>
            <a:r>
              <a:rPr lang="en-US" sz="2000" dirty="0">
                <a:solidFill>
                  <a:schemeClr val="bg2">
                    <a:lumMod val="50000"/>
                  </a:schemeClr>
                </a:solidFill>
              </a:rPr>
              <a:t>Does organization have a documented procedure to ensure that suppliers certifications, scope and address remain valid and that customers are notified of any changes?</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81000"/>
          </a:xfrm>
        </p:spPr>
        <p:txBody>
          <a:bodyPr/>
          <a:lstStyle/>
          <a:p>
            <a:r>
              <a:rPr lang="en-US" sz="2000" dirty="0"/>
              <a:t>8.4.1.4 Supplier Register Maintenance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2532" y="1330326"/>
            <a:ext cx="10363200" cy="3318676"/>
          </a:xfrm>
        </p:spPr>
        <p:txBody>
          <a:bodyPr/>
          <a:lstStyle/>
          <a:p>
            <a:r>
              <a:rPr lang="en-US" sz="1800" dirty="0">
                <a:solidFill>
                  <a:schemeClr val="tx1"/>
                </a:solidFill>
              </a:rPr>
              <a:t>The organization shall have a documented process to assure that the QMS and other required certifications and approvals of the supplier remain valid.</a:t>
            </a:r>
          </a:p>
          <a:p>
            <a:r>
              <a:rPr lang="en-US" sz="1800" dirty="0">
                <a:solidFill>
                  <a:schemeClr val="tx1"/>
                </a:solidFill>
              </a:rPr>
              <a:t>When notified of any supplier change in quality leadership personnel or reporting structure, changes in scope, name, address, or approval status of QMS registrations, (see Table 2), applicable Production Organization holder approvals, and special process accreditations, the organization shall assess the impact and implement appropriate mitigation actions. This should include notification to the customer, as appropriate.</a:t>
            </a:r>
          </a:p>
          <a:p>
            <a:r>
              <a:rPr lang="en-US" sz="1800" dirty="0">
                <a:solidFill>
                  <a:schemeClr val="tx1"/>
                </a:solidFill>
              </a:rPr>
              <a:t>For 9100 certified Suppliers, the OASIS database, and the OASIS NG (Next Generation) Feedback Process shall be used.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33207976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42628"/>
          </a:xfrm>
        </p:spPr>
        <p:txBody>
          <a:bodyPr/>
          <a:lstStyle/>
          <a:p>
            <a:r>
              <a:rPr lang="en-US" sz="2000" dirty="0"/>
              <a:t>8.4.2.1 Type and Extent of Control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33773"/>
            <a:ext cx="10363200" cy="381000"/>
          </a:xfrm>
        </p:spPr>
        <p:txBody>
          <a:bodyPr/>
          <a:lstStyle/>
          <a:p>
            <a:r>
              <a:rPr lang="en-US" sz="1800" dirty="0">
                <a:solidFill>
                  <a:schemeClr val="tx1"/>
                </a:solidFill>
              </a:rPr>
              <a:t>The Supplier’s QMS Certification shall be defined by the Organization Type and comply with Table 2.</a:t>
            </a:r>
          </a:p>
          <a:p>
            <a:r>
              <a:rPr lang="en-US" sz="1800" dirty="0">
                <a:solidFill>
                  <a:schemeClr val="tx1"/>
                </a:solidFill>
              </a:rPr>
              <a:t>The supplier shall establish and maintain an effective FOD prevention program that meets the requirements of 9146.</a:t>
            </a:r>
          </a:p>
          <a:p>
            <a:r>
              <a:rPr lang="en-US" sz="1800" dirty="0">
                <a:solidFill>
                  <a:schemeClr val="tx1"/>
                </a:solidFill>
              </a:rPr>
              <a:t>The supplier shall plan, implement, and control counterfeit part prevention processes in accordance with AS6174 or AS5553, as applicable.</a:t>
            </a:r>
          </a:p>
          <a:p>
            <a:r>
              <a:rPr lang="en-US" sz="1800" dirty="0">
                <a:solidFill>
                  <a:schemeClr val="tx1"/>
                </a:solidFill>
              </a:rPr>
              <a:t>The supplier shall ensure that the counterfeit part prevention process includes a mechanism for reporting counterfeit parts to the organization’s purchasing representative within 3 working days of it being confirmed.</a:t>
            </a:r>
          </a:p>
          <a:p>
            <a:r>
              <a:rPr lang="en-US" sz="1800" dirty="0">
                <a:solidFill>
                  <a:schemeClr val="tx1"/>
                </a:solidFill>
              </a:rPr>
              <a:t>The supplier shall notify the organization of any significant change in QMS or business operations.</a:t>
            </a:r>
          </a:p>
          <a:p>
            <a:r>
              <a:rPr lang="en-US" sz="1800" dirty="0">
                <a:solidFill>
                  <a:schemeClr val="tx1"/>
                </a:solidFill>
              </a:rPr>
              <a:t>The supplier shall comply with the organization’s specific requirements for control of work transfer.</a:t>
            </a:r>
          </a:p>
          <a:p>
            <a:r>
              <a:rPr lang="en-US" sz="1800" dirty="0">
                <a:solidFill>
                  <a:schemeClr val="tx1"/>
                </a:solidFill>
              </a:rPr>
              <a:t>The organization shall develop a risk analysis and mitigation plan to be implemented between the supplier and the organization to deal with any restrictions to right of access to the supplier's facility.</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94612490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4400" y="1505086"/>
            <a:ext cx="10363200" cy="4403587"/>
          </a:xfrm>
        </p:spPr>
        <p:txBody>
          <a:bodyPr>
            <a:normAutofit fontScale="85000" lnSpcReduction="20000"/>
          </a:bodyPr>
          <a:lstStyle/>
          <a:p>
            <a:endParaRPr lang="en-US" dirty="0">
              <a:solidFill>
                <a:schemeClr val="bg2">
                  <a:lumMod val="50000"/>
                </a:schemeClr>
              </a:solidFill>
            </a:endParaRPr>
          </a:p>
          <a:p>
            <a:r>
              <a:rPr lang="en-US" dirty="0">
                <a:solidFill>
                  <a:schemeClr val="bg2">
                    <a:lumMod val="50000"/>
                  </a:schemeClr>
                </a:solidFill>
              </a:rPr>
              <a:t>Is the Supplier’s QMS Certification defined by the Organization’s Type and does it comply with Table 2? </a:t>
            </a:r>
          </a:p>
          <a:p>
            <a:r>
              <a:rPr lang="en-US" dirty="0">
                <a:solidFill>
                  <a:schemeClr val="bg2">
                    <a:lumMod val="50000"/>
                  </a:schemeClr>
                </a:solidFill>
              </a:rPr>
              <a:t>Is there an effective FOD prevention program and does it meet the requirements of 9146?</a:t>
            </a:r>
          </a:p>
          <a:p>
            <a:r>
              <a:rPr lang="en-US" dirty="0">
                <a:solidFill>
                  <a:schemeClr val="bg2">
                    <a:lumMod val="50000"/>
                  </a:schemeClr>
                </a:solidFill>
              </a:rPr>
              <a:t>Does the supplier maintain, implement, and control counterfeit parts in accordance with AS6174 or AS5553, as applicable? </a:t>
            </a:r>
          </a:p>
          <a:p>
            <a:r>
              <a:rPr lang="en-US" dirty="0">
                <a:solidFill>
                  <a:schemeClr val="bg2">
                    <a:lumMod val="50000"/>
                  </a:schemeClr>
                </a:solidFill>
              </a:rPr>
              <a:t>Does the organization’s external supplier ensure that the counterfeit part prevention process includes a mechanism for reporting counterfeit parts to the organization’s purchasing representative within 3 working days? </a:t>
            </a:r>
          </a:p>
          <a:p>
            <a:r>
              <a:rPr lang="en-US" dirty="0">
                <a:solidFill>
                  <a:schemeClr val="bg2">
                    <a:lumMod val="50000"/>
                  </a:schemeClr>
                </a:solidFill>
              </a:rPr>
              <a:t>Does the supplier comply with the organization’s specific requirements for control of work transfer? </a:t>
            </a:r>
          </a:p>
          <a:p>
            <a:pPr marL="0" indent="0">
              <a:buNone/>
            </a:pPr>
            <a:r>
              <a:rPr lang="en-US" i="1" dirty="0">
                <a:solidFill>
                  <a:schemeClr val="bg2">
                    <a:lumMod val="50000"/>
                  </a:schemeClr>
                </a:solidFill>
              </a:rPr>
              <a:t>Note: A risk analysis and mitigation plan must be implemented between the supplier and the organization to deal with any restrictions to the right of access to the supplier’s facility.</a:t>
            </a:r>
          </a:p>
          <a:p>
            <a:endParaRPr lang="en-US"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8.4.2.1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81048356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42628"/>
          </a:xfrm>
        </p:spPr>
        <p:txBody>
          <a:bodyPr/>
          <a:lstStyle/>
          <a:p>
            <a:r>
              <a:rPr lang="en-US" sz="2000" dirty="0"/>
              <a:t>8.4.2.3 Material and Special Process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756414" y="1499077"/>
            <a:ext cx="10363200" cy="5066513"/>
          </a:xfrm>
        </p:spPr>
        <p:txBody>
          <a:bodyPr/>
          <a:lstStyle/>
          <a:p>
            <a:r>
              <a:rPr lang="en-US" sz="1800" dirty="0">
                <a:solidFill>
                  <a:schemeClr val="tx1"/>
                </a:solidFill>
              </a:rPr>
              <a:t>Material and Special Process Test results shall reflect all requirements of the drawing and/or specification and conform to drawing and/or specification limits. Documented evidence of this conformity including listing of each material element or test result in the applicable test report.</a:t>
            </a:r>
          </a:p>
          <a:p>
            <a:r>
              <a:rPr lang="en-US" sz="1800" dirty="0">
                <a:solidFill>
                  <a:schemeClr val="tx1"/>
                </a:solidFill>
              </a:rPr>
              <a:t>The applicable test report shall be signed by a cognizant test laboratory person, clearly confirming which of the following is correct:</a:t>
            </a:r>
          </a:p>
          <a:p>
            <a:pPr marL="342900" indent="-342900">
              <a:buFont typeface="Arial" panose="020B0604020202020204" pitchFamily="34" charset="0"/>
              <a:buChar char="•"/>
            </a:pPr>
            <a:r>
              <a:rPr lang="en-US" sz="1800" dirty="0">
                <a:solidFill>
                  <a:schemeClr val="tx1"/>
                </a:solidFill>
              </a:rPr>
              <a:t>All tests and inspections have been performed and results meet the drawing and/or specification requirements, or</a:t>
            </a:r>
          </a:p>
          <a:p>
            <a:pPr marL="342900" indent="-342900">
              <a:buFont typeface="Arial" panose="020B0604020202020204" pitchFamily="34" charset="0"/>
              <a:buChar char="•"/>
            </a:pPr>
            <a:r>
              <a:rPr lang="en-US" sz="1800" dirty="0">
                <a:solidFill>
                  <a:schemeClr val="tx1"/>
                </a:solidFill>
              </a:rPr>
              <a:t>All tests and inspections have been performed and the results meet all the drawing and/or specification requirements, except _____________, which does not meet requirements, or</a:t>
            </a:r>
          </a:p>
          <a:p>
            <a:pPr marL="342900" indent="-342900">
              <a:buFont typeface="Arial" panose="020B0604020202020204" pitchFamily="34" charset="0"/>
              <a:buChar char="•"/>
            </a:pPr>
            <a:r>
              <a:rPr lang="en-US" sz="1800" dirty="0">
                <a:solidFill>
                  <a:schemeClr val="tx1"/>
                </a:solidFill>
              </a:rPr>
              <a:t>All </a:t>
            </a:r>
            <a:r>
              <a:rPr lang="en-US" sz="1800" dirty="0">
                <a:solidFill>
                  <a:schemeClr val="bg2">
                    <a:lumMod val="50000"/>
                  </a:schemeClr>
                </a:solidFill>
                <a:hlinkClick r:id="rId2">
                  <a:extLst>
                    <a:ext uri="{A12FA001-AC4F-418D-AE19-62706E023703}">
                      <ahyp:hlinkClr xmlns:ahyp="http://schemas.microsoft.com/office/drawing/2018/hyperlinkcolor" val="tx"/>
                    </a:ext>
                  </a:extLst>
                </a:hlinkClick>
              </a:rPr>
              <a:t>tests and inspections have been performed </a:t>
            </a:r>
            <a:r>
              <a:rPr lang="en-US" sz="1800" dirty="0">
                <a:solidFill>
                  <a:schemeClr val="tx1"/>
                </a:solidFill>
              </a:rPr>
              <a:t>and the results meet all drawing and/or specification requirements, except test(s) _______________, which was not performed in accordance with the drawing and/or specification requirements.</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04048421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4400" y="1505087"/>
            <a:ext cx="10363200" cy="3847826"/>
          </a:xfrm>
        </p:spPr>
        <p:txBody>
          <a:bodyPr/>
          <a:lstStyle/>
          <a:p>
            <a:endParaRPr lang="en-US" dirty="0">
              <a:solidFill>
                <a:schemeClr val="bg2">
                  <a:lumMod val="50000"/>
                </a:schemeClr>
              </a:solidFill>
            </a:endParaRPr>
          </a:p>
          <a:p>
            <a:r>
              <a:rPr lang="en-US" dirty="0">
                <a:solidFill>
                  <a:schemeClr val="bg2">
                    <a:lumMod val="50000"/>
                  </a:schemeClr>
                </a:solidFill>
              </a:rPr>
              <a:t>Is there documented evidence that all Material and Special Process Test results reflect the requirements of the drawing and/or specification and do they conform to drawing and/or specification limits? </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800" dirty="0"/>
              <a:t>8.4.2.3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64755700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5196468"/>
            <a:ext cx="10363200" cy="970156"/>
          </a:xfrm>
        </p:spPr>
        <p:txBody>
          <a:bodyPr>
            <a:normAutofit/>
          </a:bodyPr>
          <a:lstStyle/>
          <a:p>
            <a:r>
              <a:rPr lang="en-US" sz="2000" dirty="0">
                <a:solidFill>
                  <a:schemeClr val="bg2">
                    <a:lumMod val="50000"/>
                  </a:schemeClr>
                </a:solidFill>
              </a:rPr>
              <a:t>Does the organization ensure that the supplier has control over any acceptance authority media (stamps, electronic signatures etc.)?</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400" dirty="0"/>
              <a:t>8.4.2.4 Product Acceptance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860474" y="1650374"/>
            <a:ext cx="10363200" cy="3186234"/>
          </a:xfrm>
        </p:spPr>
        <p:txBody>
          <a:bodyPr/>
          <a:lstStyle/>
          <a:p>
            <a:r>
              <a:rPr lang="en-US" sz="1800" dirty="0">
                <a:solidFill>
                  <a:schemeClr val="tx1"/>
                </a:solidFill>
              </a:rPr>
              <a:t>When product acceptance authority media are used (e.g., stamps, electronic signatures, passwords), the supplier shall establish controls for the media appropriate to:</a:t>
            </a:r>
          </a:p>
          <a:p>
            <a:pPr marL="342900" indent="-342900">
              <a:buFont typeface="Arial" panose="020B0604020202020204" pitchFamily="34" charset="0"/>
              <a:buChar char="•"/>
            </a:pPr>
            <a:r>
              <a:rPr lang="en-US" sz="1800" dirty="0">
                <a:solidFill>
                  <a:schemeClr val="tx1"/>
                </a:solidFill>
              </a:rPr>
              <a:t>Avoid misuse.</a:t>
            </a:r>
          </a:p>
          <a:p>
            <a:pPr marL="342900" indent="-342900">
              <a:buFont typeface="Arial" panose="020B0604020202020204" pitchFamily="34" charset="0"/>
              <a:buChar char="•"/>
            </a:pPr>
            <a:r>
              <a:rPr lang="en-US" sz="1800" dirty="0">
                <a:solidFill>
                  <a:schemeClr val="tx1"/>
                </a:solidFill>
              </a:rPr>
              <a:t>Establish traceability to the authorized user.</a:t>
            </a:r>
          </a:p>
          <a:p>
            <a:pPr marL="342900" indent="-342900">
              <a:buFont typeface="Arial" panose="020B0604020202020204" pitchFamily="34" charset="0"/>
              <a:buChar char="•"/>
            </a:pPr>
            <a:r>
              <a:rPr lang="en-US" sz="1800" dirty="0">
                <a:solidFill>
                  <a:schemeClr val="tx1"/>
                </a:solidFill>
              </a:rPr>
              <a:t>Avoid duplication.</a:t>
            </a:r>
          </a:p>
          <a:p>
            <a:pPr marL="342900" indent="-342900">
              <a:buFont typeface="Arial" panose="020B0604020202020204" pitchFamily="34" charset="0"/>
              <a:buChar char="•"/>
            </a:pPr>
            <a:r>
              <a:rPr lang="en-US" sz="1800" dirty="0">
                <a:solidFill>
                  <a:schemeClr val="tx1"/>
                </a:solidFill>
              </a:rPr>
              <a:t>Align to responsibilities and authorities defined within the quality system.</a:t>
            </a:r>
          </a:p>
          <a:p>
            <a:pPr marL="342900" indent="-342900">
              <a:buFont typeface="Arial" panose="020B0604020202020204" pitchFamily="34" charset="0"/>
              <a:buChar char="•"/>
            </a:pPr>
            <a:r>
              <a:rPr lang="en-US" sz="1800" dirty="0">
                <a:solidFill>
                  <a:schemeClr val="tx1"/>
                </a:solidFill>
              </a:rPr>
              <a:t>Maintain good condition and legibility.</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5719175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650058"/>
            <a:ext cx="10363200" cy="1731269"/>
          </a:xfrm>
        </p:spPr>
        <p:txBody>
          <a:bodyPr>
            <a:normAutofit/>
          </a:bodyPr>
          <a:lstStyle/>
          <a:p>
            <a:r>
              <a:rPr lang="en-US" sz="2000" dirty="0">
                <a:solidFill>
                  <a:schemeClr val="bg2">
                    <a:lumMod val="50000"/>
                  </a:schemeClr>
                </a:solidFill>
              </a:rPr>
              <a:t>Does the organization perform </a:t>
            </a:r>
            <a:r>
              <a:rPr lang="en-US" sz="2000" dirty="0">
                <a:solidFill>
                  <a:schemeClr val="bg2">
                    <a:lumMod val="50000"/>
                  </a:schemeClr>
                </a:solidFill>
                <a:hlinkClick r:id="rId2">
                  <a:extLst>
                    <a:ext uri="{A12FA001-AC4F-418D-AE19-62706E023703}">
                      <ahyp:hlinkClr xmlns:ahyp="http://schemas.microsoft.com/office/drawing/2018/hyperlinkcolor" val="tx"/>
                    </a:ext>
                  </a:extLst>
                </a:hlinkClick>
              </a:rPr>
              <a:t>risk assessments</a:t>
            </a:r>
            <a:r>
              <a:rPr lang="en-US" sz="2000" dirty="0">
                <a:solidFill>
                  <a:schemeClr val="bg2">
                    <a:lumMod val="50000"/>
                  </a:schemeClr>
                </a:solidFill>
              </a:rPr>
              <a:t> on their supplier’s systems, processes and products? </a:t>
            </a:r>
          </a:p>
          <a:p>
            <a:pPr marL="0" indent="0">
              <a:buNone/>
            </a:pPr>
            <a:r>
              <a:rPr lang="en-US" sz="2000" i="1" dirty="0">
                <a:solidFill>
                  <a:schemeClr val="bg2">
                    <a:lumMod val="50000"/>
                  </a:schemeClr>
                </a:solidFill>
              </a:rPr>
              <a:t>Note: Assessment may be through a review of internal audits, quality performance data and parts complexity – See RM13005</a:t>
            </a:r>
          </a:p>
          <a:p>
            <a:endParaRPr lang="en-US" sz="16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42628"/>
          </a:xfrm>
        </p:spPr>
        <p:txBody>
          <a:bodyPr/>
          <a:lstStyle/>
          <a:p>
            <a:r>
              <a:rPr lang="en-US" sz="2000" dirty="0"/>
              <a:t>8.4.2.5 Supplier Surveillance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333773"/>
            <a:ext cx="10363200" cy="381000"/>
          </a:xfrm>
        </p:spPr>
        <p:txBody>
          <a:bodyPr/>
          <a:lstStyle/>
          <a:p>
            <a:endParaRPr lang="en-US" sz="1800" dirty="0">
              <a:solidFill>
                <a:schemeClr val="tx1"/>
              </a:solidFill>
            </a:endParaRPr>
          </a:p>
          <a:p>
            <a:r>
              <a:rPr lang="en-US" sz="1800" dirty="0">
                <a:solidFill>
                  <a:schemeClr val="tx1"/>
                </a:solidFill>
              </a:rPr>
              <a:t>The organization shall perform supplier risk assessments, which, at a minimum, include evaluation of results of supplier’s internal audits, supplier’s current quality performance, and part complexity.</a:t>
            </a:r>
          </a:p>
          <a:p>
            <a:r>
              <a:rPr lang="en-US" sz="1800" dirty="0">
                <a:solidFill>
                  <a:schemeClr val="tx1"/>
                </a:solidFill>
              </a:rPr>
              <a:t>The organization shall establish and execute appropriate surveillance methods to monitor supplier systems, processes, and products based on the risk evaluations.</a:t>
            </a:r>
          </a:p>
          <a:p>
            <a:r>
              <a:rPr lang="en-US" sz="1800" dirty="0">
                <a:solidFill>
                  <a:schemeClr val="tx1"/>
                </a:solidFill>
              </a:rPr>
              <a:t>When audit is used as a surveillance method, see RM13005 on how the audit can be conducted.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5085096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group of men wearing hard hats&#10;&#10;Description automatically generated with medium confidence">
            <a:extLst>
              <a:ext uri="{FF2B5EF4-FFF2-40B4-BE49-F238E27FC236}">
                <a16:creationId xmlns:a16="http://schemas.microsoft.com/office/drawing/2014/main" id="{BDC61A84-6C7C-4D95-8023-3537EBDA4CCA}"/>
              </a:ext>
            </a:extLst>
          </p:cNvPr>
          <p:cNvPicPr>
            <a:picLocks noGrp="1" noChangeAspect="1"/>
          </p:cNvPicPr>
          <p:nvPr>
            <p:ph type="pic" sz="quarter" idx="17"/>
          </p:nvPr>
        </p:nvPicPr>
        <p:blipFill rotWithShape="1">
          <a:blip r:embed="rId2"/>
          <a:srcRect l="47344"/>
          <a:stretch/>
        </p:blipFill>
        <p:spPr>
          <a:xfrm>
            <a:off x="-1315" y="2510"/>
            <a:ext cx="3872674" cy="4903400"/>
          </a:xfrm>
        </p:spPr>
      </p:pic>
      <p:sp>
        <p:nvSpPr>
          <p:cNvPr id="2" name="Title 1">
            <a:extLst>
              <a:ext uri="{FF2B5EF4-FFF2-40B4-BE49-F238E27FC236}">
                <a16:creationId xmlns:a16="http://schemas.microsoft.com/office/drawing/2014/main" id="{DDAC45E4-2B1A-4E01-9114-173249327B00}"/>
              </a:ext>
            </a:extLst>
          </p:cNvPr>
          <p:cNvSpPr>
            <a:spLocks noGrp="1"/>
          </p:cNvSpPr>
          <p:nvPr>
            <p:ph type="title"/>
          </p:nvPr>
        </p:nvSpPr>
        <p:spPr/>
        <p:txBody>
          <a:bodyPr/>
          <a:lstStyle/>
          <a:p>
            <a:r>
              <a:rPr lang="en-US" dirty="0"/>
              <a:t>Standard Review</a:t>
            </a:r>
          </a:p>
        </p:txBody>
      </p:sp>
      <p:sp>
        <p:nvSpPr>
          <p:cNvPr id="6" name="Text Placeholder 5">
            <a:extLst>
              <a:ext uri="{FF2B5EF4-FFF2-40B4-BE49-F238E27FC236}">
                <a16:creationId xmlns:a16="http://schemas.microsoft.com/office/drawing/2014/main" id="{3919F489-9DFF-4BB4-8F37-33D958947FBF}"/>
              </a:ext>
            </a:extLst>
          </p:cNvPr>
          <p:cNvSpPr>
            <a:spLocks noGrp="1"/>
          </p:cNvSpPr>
          <p:nvPr>
            <p:ph type="body" sz="quarter" idx="10"/>
          </p:nvPr>
        </p:nvSpPr>
        <p:spPr/>
        <p:txBody>
          <a:bodyPr/>
          <a:lstStyle/>
          <a:p>
            <a:endParaRPr lang="en-US" dirty="0"/>
          </a:p>
        </p:txBody>
      </p:sp>
      <p:sp>
        <p:nvSpPr>
          <p:cNvPr id="7" name="Text Placeholder 6">
            <a:extLst>
              <a:ext uri="{FF2B5EF4-FFF2-40B4-BE49-F238E27FC236}">
                <a16:creationId xmlns:a16="http://schemas.microsoft.com/office/drawing/2014/main" id="{9460A550-A7A2-4C59-B347-9AD756E5DFEA}"/>
              </a:ext>
            </a:extLst>
          </p:cNvPr>
          <p:cNvSpPr>
            <a:spLocks noGrp="1"/>
          </p:cNvSpPr>
          <p:nvPr>
            <p:ph type="body" sz="quarter" idx="15"/>
          </p:nvPr>
        </p:nvSpPr>
        <p:spPr/>
        <p:txBody>
          <a:bodyPr/>
          <a:lstStyle/>
          <a:p>
            <a:endParaRPr lang="en-US"/>
          </a:p>
        </p:txBody>
      </p:sp>
      <p:pic>
        <p:nvPicPr>
          <p:cNvPr id="12" name="Picture Placeholder 11" descr="A person writing on a piece of paper&#10;&#10;Description automatically generated">
            <a:extLst>
              <a:ext uri="{FF2B5EF4-FFF2-40B4-BE49-F238E27FC236}">
                <a16:creationId xmlns:a16="http://schemas.microsoft.com/office/drawing/2014/main" id="{EFC12F56-C778-4F96-B61D-0143C94DA672}"/>
              </a:ext>
            </a:extLst>
          </p:cNvPr>
          <p:cNvPicPr>
            <a:picLocks noGrp="1" noChangeAspect="1"/>
          </p:cNvPicPr>
          <p:nvPr>
            <p:ph type="pic" sz="quarter" idx="16"/>
          </p:nvPr>
        </p:nvPicPr>
        <p:blipFill rotWithShape="1">
          <a:blip r:embed="rId3"/>
          <a:srcRect l="2850" r="29970"/>
          <a:stretch/>
        </p:blipFill>
        <p:spPr>
          <a:xfrm>
            <a:off x="1178091" y="1954600"/>
            <a:ext cx="4943309" cy="4903400"/>
          </a:xfrm>
        </p:spPr>
      </p:pic>
      <p:sp>
        <p:nvSpPr>
          <p:cNvPr id="4" name="Footer Placeholder 3">
            <a:extLst>
              <a:ext uri="{FF2B5EF4-FFF2-40B4-BE49-F238E27FC236}">
                <a16:creationId xmlns:a16="http://schemas.microsoft.com/office/drawing/2014/main" id="{BBD471A2-DA1C-4E9C-A151-0EEAA1F85849}"/>
              </a:ext>
            </a:extLst>
          </p:cNvPr>
          <p:cNvSpPr>
            <a:spLocks noGrp="1"/>
          </p:cNvSpPr>
          <p:nvPr>
            <p:ph type="ftr" sz="quarter" idx="18"/>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9895325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25794" y="5236847"/>
            <a:ext cx="10363200" cy="1028666"/>
          </a:xfrm>
        </p:spPr>
        <p:txBody>
          <a:bodyPr>
            <a:normAutofit lnSpcReduction="10000"/>
          </a:bodyPr>
          <a:lstStyle/>
          <a:p>
            <a:r>
              <a:rPr lang="en-US" sz="1800" dirty="0">
                <a:solidFill>
                  <a:schemeClr val="bg2">
                    <a:lumMod val="50000"/>
                  </a:schemeClr>
                </a:solidFill>
              </a:rPr>
              <a:t>Is there a Supplier Performance Monitoring program to include at a minimum KPIs for Quality and Delivery? Are the suppliers provided with results of the data collected at least annually? </a:t>
            </a:r>
          </a:p>
          <a:p>
            <a:pPr marL="0" indent="0">
              <a:buNone/>
            </a:pPr>
            <a:r>
              <a:rPr lang="en-US" sz="1800" i="1" dirty="0">
                <a:solidFill>
                  <a:schemeClr val="bg2">
                    <a:lumMod val="50000"/>
                  </a:schemeClr>
                </a:solidFill>
              </a:rPr>
              <a:t>Note: If goals are not being met – improvement actions must be in place</a:t>
            </a:r>
          </a:p>
          <a:p>
            <a:endParaRPr lang="en-US" sz="14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42628"/>
          </a:xfrm>
        </p:spPr>
        <p:txBody>
          <a:bodyPr/>
          <a:lstStyle/>
          <a:p>
            <a:r>
              <a:rPr lang="en-US" sz="1800" dirty="0"/>
              <a:t>8.4.2.6 Supplier Performance Monitoring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295563"/>
            <a:ext cx="10363200" cy="3478567"/>
          </a:xfrm>
        </p:spPr>
        <p:txBody>
          <a:bodyPr/>
          <a:lstStyle/>
          <a:p>
            <a:r>
              <a:rPr lang="en-US" sz="1600" dirty="0">
                <a:solidFill>
                  <a:schemeClr val="tx1"/>
                </a:solidFill>
              </a:rPr>
              <a:t>Performance monitoring shall be performed and contain as a minimum Key Performance Indicators (KPIs) that can encompass Quality (e.g., disruptions, concessions, escapes) and delivery (e.g., schedule performance).</a:t>
            </a:r>
          </a:p>
          <a:p>
            <a:r>
              <a:rPr lang="en-US" sz="1600" dirty="0">
                <a:solidFill>
                  <a:schemeClr val="tx1"/>
                </a:solidFill>
              </a:rPr>
              <a:t>The organization shall provide the performance monitoring results to the supplier on a regular basis, as a minimum annually (e.g., posted on supplier portal, communicated regularly to the supplier).</a:t>
            </a:r>
          </a:p>
          <a:p>
            <a:r>
              <a:rPr lang="en-US" sz="1600" dirty="0">
                <a:solidFill>
                  <a:schemeClr val="tx1"/>
                </a:solidFill>
              </a:rPr>
              <a:t>Performance monitoring review frequency shall be increased for suppliers with unacceptable performance.</a:t>
            </a:r>
          </a:p>
          <a:p>
            <a:r>
              <a:rPr lang="en-US" sz="1600" dirty="0">
                <a:solidFill>
                  <a:schemeClr val="tx1"/>
                </a:solidFill>
              </a:rPr>
              <a:t>Where unacceptable performance at customer directed suppliers exists, the customer shall be notified.</a:t>
            </a:r>
          </a:p>
          <a:p>
            <a:r>
              <a:rPr lang="en-US" sz="1600" dirty="0">
                <a:solidFill>
                  <a:schemeClr val="tx1"/>
                </a:solidFill>
              </a:rPr>
              <a:t>When improvement actions have not been effective, the issue shall be escalated within the organization until resolved.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199109981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3847171"/>
            <a:ext cx="10363200" cy="2095904"/>
          </a:xfrm>
        </p:spPr>
        <p:txBody>
          <a:bodyPr>
            <a:normAutofit/>
          </a:bodyPr>
          <a:lstStyle/>
          <a:p>
            <a:r>
              <a:rPr lang="en-US" sz="2000" dirty="0">
                <a:solidFill>
                  <a:schemeClr val="bg2">
                    <a:lumMod val="50000"/>
                  </a:schemeClr>
                </a:solidFill>
              </a:rPr>
              <a:t>Does the organization have a process to ensure that suppliers understand contract requirements and flow the applicable specifications and requirements down the supply chain?</a:t>
            </a:r>
          </a:p>
          <a:p>
            <a:pPr marL="0" indent="0">
              <a:buNone/>
            </a:pPr>
            <a:r>
              <a:rPr lang="en-US" sz="2000" i="1" dirty="0">
                <a:solidFill>
                  <a:schemeClr val="bg2">
                    <a:lumMod val="50000"/>
                  </a:schemeClr>
                </a:solidFill>
              </a:rPr>
              <a:t>Note: See RM13007</a:t>
            </a:r>
          </a:p>
          <a:p>
            <a:endParaRPr lang="en-US" sz="16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000" dirty="0"/>
              <a:t>8.4.3.1 Information for External Providers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526393"/>
            <a:ext cx="10363200" cy="853038"/>
          </a:xfrm>
        </p:spPr>
        <p:txBody>
          <a:bodyPr/>
          <a:lstStyle/>
          <a:p>
            <a:endParaRPr lang="en-US" sz="1800" dirty="0"/>
          </a:p>
          <a:p>
            <a:r>
              <a:rPr lang="en-US" sz="1800" dirty="0"/>
              <a:t>The organization shall have a process to ensure that its suppliers understand contract requirements and flow the applicable specifications and requirements down the supply chain, see RM13007.</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416636899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000" dirty="0"/>
              <a:t>8.5.1.1.1 Control of Equipment, Tools, and Software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545086"/>
            <a:ext cx="10363200" cy="4836242"/>
          </a:xfrm>
        </p:spPr>
        <p:txBody>
          <a:bodyPr/>
          <a:lstStyle/>
          <a:p>
            <a:r>
              <a:rPr lang="en-US" sz="1200" dirty="0">
                <a:solidFill>
                  <a:schemeClr val="tx1"/>
                </a:solidFill>
              </a:rPr>
              <a:t>A Software Quality Assurance program for all </a:t>
            </a:r>
            <a:r>
              <a:rPr lang="en-US" sz="1200" dirty="0" err="1">
                <a:solidFill>
                  <a:schemeClr val="tx1"/>
                </a:solidFill>
              </a:rPr>
              <a:t>nondeliverable</a:t>
            </a:r>
            <a:r>
              <a:rPr lang="en-US" sz="1200" dirty="0">
                <a:solidFill>
                  <a:schemeClr val="tx1"/>
                </a:solidFill>
              </a:rPr>
              <a:t> software shall be implemented, documented, and maintained.</a:t>
            </a:r>
          </a:p>
          <a:p>
            <a:r>
              <a:rPr lang="en-US" sz="1200" dirty="0">
                <a:solidFill>
                  <a:schemeClr val="tx1"/>
                </a:solidFill>
              </a:rPr>
              <a:t>The Software Quality Assurance program (documented process) shall include:</a:t>
            </a:r>
          </a:p>
          <a:p>
            <a:pPr marL="342900" indent="-342900">
              <a:buFont typeface="Arial" panose="020B0604020202020204" pitchFamily="34" charset="0"/>
              <a:buChar char="•"/>
            </a:pPr>
            <a:r>
              <a:rPr lang="en-US" sz="1200" dirty="0">
                <a:solidFill>
                  <a:schemeClr val="tx1"/>
                </a:solidFill>
              </a:rPr>
              <a:t>Responsibility and authority within the organization.</a:t>
            </a:r>
          </a:p>
          <a:p>
            <a:pPr marL="342900" indent="-342900">
              <a:buFont typeface="Arial" panose="020B0604020202020204" pitchFamily="34" charset="0"/>
              <a:buChar char="•"/>
            </a:pPr>
            <a:r>
              <a:rPr lang="en-US" sz="1200" dirty="0">
                <a:solidFill>
                  <a:schemeClr val="tx1"/>
                </a:solidFill>
              </a:rPr>
              <a:t>Identification of requirements.</a:t>
            </a:r>
          </a:p>
          <a:p>
            <a:pPr marL="342900" indent="-342900">
              <a:buFont typeface="Arial" panose="020B0604020202020204" pitchFamily="34" charset="0"/>
              <a:buChar char="•"/>
            </a:pPr>
            <a:r>
              <a:rPr lang="en-US" sz="1200" dirty="0">
                <a:solidFill>
                  <a:schemeClr val="tx1"/>
                </a:solidFill>
              </a:rPr>
              <a:t>Analysis of risks and criticality.</a:t>
            </a:r>
          </a:p>
          <a:p>
            <a:pPr marL="342900" indent="-342900">
              <a:buFont typeface="Arial" panose="020B0604020202020204" pitchFamily="34" charset="0"/>
              <a:buChar char="•"/>
            </a:pPr>
            <a:r>
              <a:rPr lang="en-US" sz="1200" dirty="0">
                <a:solidFill>
                  <a:schemeClr val="tx1"/>
                </a:solidFill>
              </a:rPr>
              <a:t>Coding - Ensure Coding Standards are defined and include, but not limited to:</a:t>
            </a:r>
          </a:p>
          <a:p>
            <a:pPr marL="1028700" lvl="1" indent="-342900"/>
            <a:r>
              <a:rPr lang="en-US" sz="1200" dirty="0"/>
              <a:t>Software naming conventions (e.g., modules and executable software).</a:t>
            </a:r>
          </a:p>
          <a:p>
            <a:pPr marL="1028700" lvl="1" indent="-342900"/>
            <a:r>
              <a:rPr lang="en-US" sz="1200" dirty="0"/>
              <a:t>Naming conventions including developmental and production file names.</a:t>
            </a:r>
          </a:p>
          <a:p>
            <a:pPr marL="1028700" lvl="1" indent="-342900"/>
            <a:r>
              <a:rPr lang="en-US" sz="1200" dirty="0"/>
              <a:t>Header information with unique identifier and revision as a minimum.</a:t>
            </a:r>
          </a:p>
          <a:p>
            <a:pPr marL="342900" indent="-342900">
              <a:buFont typeface="Arial" panose="020B0604020202020204" pitchFamily="34" charset="0"/>
              <a:buChar char="•"/>
            </a:pPr>
            <a:r>
              <a:rPr lang="en-US" sz="1200" dirty="0">
                <a:solidFill>
                  <a:schemeClr val="tx1"/>
                </a:solidFill>
              </a:rPr>
              <a:t>Documented change history for modifications.</a:t>
            </a:r>
          </a:p>
          <a:p>
            <a:pPr marL="342900" indent="-342900">
              <a:buFont typeface="Arial" panose="020B0604020202020204" pitchFamily="34" charset="0"/>
              <a:buChar char="•"/>
            </a:pPr>
            <a:r>
              <a:rPr lang="en-US" sz="1200" dirty="0">
                <a:solidFill>
                  <a:schemeClr val="tx1"/>
                </a:solidFill>
              </a:rPr>
              <a:t>Verification and validation - The intent of the verification phase is to ensure undetected errors from the coding process are found and corrected.</a:t>
            </a:r>
          </a:p>
          <a:p>
            <a:pPr marL="342900" indent="-342900">
              <a:buFont typeface="Arial" panose="020B0604020202020204" pitchFamily="34" charset="0"/>
              <a:buChar char="•"/>
            </a:pPr>
            <a:r>
              <a:rPr lang="en-US" sz="1200" dirty="0">
                <a:solidFill>
                  <a:schemeClr val="tx1"/>
                </a:solidFill>
              </a:rPr>
              <a:t>Requirements for each new or revised software program to be tested prior to use and control of unapproved programs to prevent usage for production purposes.</a:t>
            </a:r>
          </a:p>
          <a:p>
            <a:pPr marL="342900" indent="-342900">
              <a:buFont typeface="Arial" panose="020B0604020202020204" pitchFamily="34" charset="0"/>
              <a:buChar char="•"/>
            </a:pPr>
            <a:r>
              <a:rPr lang="en-US" sz="1200" dirty="0">
                <a:solidFill>
                  <a:schemeClr val="tx1"/>
                </a:solidFill>
              </a:rPr>
              <a:t>Verification of software for automated inspection (e.g., CMM) by correlation of the test results with the results from an independent method of inspection.</a:t>
            </a:r>
          </a:p>
          <a:p>
            <a:pPr marL="342900" indent="-342900">
              <a:buFont typeface="Arial" panose="020B0604020202020204" pitchFamily="34" charset="0"/>
              <a:buChar char="•"/>
            </a:pPr>
            <a:r>
              <a:rPr lang="en-US" sz="1200" dirty="0">
                <a:solidFill>
                  <a:schemeClr val="tx1"/>
                </a:solidFill>
              </a:rPr>
              <a:t>Version and change control - Each version of the software program is uniquely identified.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55577752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30834"/>
          </a:xfrm>
        </p:spPr>
        <p:txBody>
          <a:bodyPr/>
          <a:lstStyle/>
          <a:p>
            <a:r>
              <a:rPr lang="en-US" sz="2000" dirty="0"/>
              <a:t>8.5.1.1.1 Continued</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293395"/>
            <a:ext cx="10363200" cy="4895427"/>
          </a:xfrm>
        </p:spPr>
        <p:txBody>
          <a:bodyPr/>
          <a:lstStyle/>
          <a:p>
            <a:r>
              <a:rPr lang="en-US" sz="1600" dirty="0">
                <a:solidFill>
                  <a:schemeClr val="tx1"/>
                </a:solidFill>
              </a:rPr>
              <a:t>The Software Quality Assurance program shall include a change control process that documents all software changes are appropriately reviewed for:</a:t>
            </a:r>
          </a:p>
          <a:p>
            <a:pPr marL="171450" indent="-171450">
              <a:buFont typeface="Arial" panose="020B0604020202020204" pitchFamily="34" charset="0"/>
              <a:buChar char="•"/>
            </a:pPr>
            <a:r>
              <a:rPr lang="en-US" sz="1600" dirty="0">
                <a:solidFill>
                  <a:schemeClr val="tx1"/>
                </a:solidFill>
              </a:rPr>
              <a:t>Access control - The Software Quality Assurance program ensuring that the software is uniquely identified in the appropriate work instructions (e.g., routers, test plans):</a:t>
            </a:r>
          </a:p>
          <a:p>
            <a:pPr marL="857250" lvl="1" indent="-171450"/>
            <a:r>
              <a:rPr lang="en-US" sz="1600" dirty="0"/>
              <a:t>Access control restrictions being defined and implemented to ensure no obsolete or unapproved software resides in a production accessible library or machine memory.</a:t>
            </a:r>
          </a:p>
          <a:p>
            <a:pPr marL="171450" indent="-171450">
              <a:buFont typeface="Arial" panose="020B0604020202020204" pitchFamily="34" charset="0"/>
              <a:buChar char="•"/>
            </a:pPr>
            <a:r>
              <a:rPr lang="en-US" sz="1600" dirty="0">
                <a:solidFill>
                  <a:schemeClr val="tx1"/>
                </a:solidFill>
              </a:rPr>
              <a:t>Software control - The Software Quality Assurance program ensuring protection of the software media from unauthorized changes.</a:t>
            </a:r>
          </a:p>
          <a:p>
            <a:pPr marL="171450" indent="-171450">
              <a:buFont typeface="Arial" panose="020B0604020202020204" pitchFamily="34" charset="0"/>
              <a:buChar char="•"/>
            </a:pPr>
            <a:r>
              <a:rPr lang="en-US" sz="1600" dirty="0">
                <a:solidFill>
                  <a:schemeClr val="tx1"/>
                </a:solidFill>
              </a:rPr>
              <a:t>Training and maintenance.</a:t>
            </a:r>
          </a:p>
          <a:p>
            <a:pPr marL="171450" indent="-171450">
              <a:buFont typeface="Arial" panose="020B0604020202020204" pitchFamily="34" charset="0"/>
              <a:buChar char="•"/>
            </a:pPr>
            <a:r>
              <a:rPr lang="en-US" sz="1600" dirty="0">
                <a:solidFill>
                  <a:schemeClr val="tx1"/>
                </a:solidFill>
              </a:rPr>
              <a:t>Documentation - Confirming compliance with Export Control and Classification requirements.</a:t>
            </a:r>
          </a:p>
          <a:p>
            <a:pPr marL="171450" indent="-171450">
              <a:buFont typeface="Arial" panose="020B0604020202020204" pitchFamily="34" charset="0"/>
              <a:buChar char="•"/>
            </a:pPr>
            <a:r>
              <a:rPr lang="en-US" sz="1600" dirty="0">
                <a:solidFill>
                  <a:schemeClr val="tx1"/>
                </a:solidFill>
              </a:rPr>
              <a:t>Supplier requirements (purchased/procured software) - Purchase documentation (PO/Statement of Work), ensuring they describe the product to be purchased and that it is approved prior to communication to the supplier.</a:t>
            </a:r>
          </a:p>
          <a:p>
            <a:pPr marL="171450" indent="-171450">
              <a:buFont typeface="Arial" panose="020B0604020202020204" pitchFamily="34" charset="0"/>
              <a:buChar char="•"/>
            </a:pPr>
            <a:r>
              <a:rPr lang="en-US" sz="1600" dirty="0">
                <a:solidFill>
                  <a:schemeClr val="tx1"/>
                </a:solidFill>
              </a:rPr>
              <a:t>Oversight (audit).</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428685818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658626"/>
            <a:ext cx="10363200" cy="1906964"/>
          </a:xfrm>
        </p:spPr>
        <p:txBody>
          <a:bodyPr>
            <a:normAutofit/>
          </a:bodyPr>
          <a:lstStyle/>
          <a:p>
            <a:r>
              <a:rPr lang="en-US" sz="1200" dirty="0">
                <a:solidFill>
                  <a:schemeClr val="bg2">
                    <a:lumMod val="50000"/>
                  </a:schemeClr>
                </a:solidFill>
              </a:rPr>
              <a:t>Is there documented and maintained Software Quality Assurance program for all non-deliverable software?</a:t>
            </a:r>
          </a:p>
          <a:p>
            <a:r>
              <a:rPr lang="en-US" sz="1200" dirty="0">
                <a:solidFill>
                  <a:schemeClr val="bg2">
                    <a:lumMod val="50000"/>
                  </a:schemeClr>
                </a:solidFill>
              </a:rPr>
              <a:t>Does the Software Quality Assurance program include a change control process that documents all software changes and that they are appropriately reviewed?</a:t>
            </a:r>
          </a:p>
          <a:p>
            <a:r>
              <a:rPr lang="en-US" sz="1200" dirty="0">
                <a:solidFill>
                  <a:schemeClr val="bg2">
                    <a:lumMod val="50000"/>
                  </a:schemeClr>
                </a:solidFill>
              </a:rPr>
              <a:t>Is there a documented Software Quality Assurance program ensuring protection of the software media from unauthorized changes? </a:t>
            </a:r>
          </a:p>
          <a:p>
            <a:r>
              <a:rPr lang="en-US" sz="1200" dirty="0">
                <a:solidFill>
                  <a:schemeClr val="bg2">
                    <a:lumMod val="50000"/>
                  </a:schemeClr>
                </a:solidFill>
              </a:rPr>
              <a:t>Is there an establish a system for the management of pre-production and production tooling, jigs and fixtures?</a:t>
            </a:r>
          </a:p>
          <a:p>
            <a:pPr marL="0" indent="0">
              <a:buNone/>
            </a:pPr>
            <a:r>
              <a:rPr lang="en-US" sz="1200" i="1" dirty="0">
                <a:solidFill>
                  <a:schemeClr val="bg2">
                    <a:lumMod val="50000"/>
                  </a:schemeClr>
                </a:solidFill>
              </a:rPr>
              <a:t>NOTE: The requirements in this paragraph can be applied at the individual site, individual division, or at the corporate level</a:t>
            </a:r>
          </a:p>
          <a:p>
            <a:endParaRPr lang="en-US" sz="12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713678"/>
            <a:ext cx="10363200" cy="508730"/>
          </a:xfrm>
        </p:spPr>
        <p:txBody>
          <a:bodyPr/>
          <a:lstStyle/>
          <a:p>
            <a:r>
              <a:rPr lang="en-US" sz="1800" dirty="0"/>
              <a:t>8.5.1.1.1 Continued</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256900"/>
            <a:ext cx="10363200" cy="3363226"/>
          </a:xfrm>
        </p:spPr>
        <p:txBody>
          <a:bodyPr/>
          <a:lstStyle/>
          <a:p>
            <a:r>
              <a:rPr lang="en-US" sz="1400" dirty="0">
                <a:solidFill>
                  <a:schemeClr val="tx1"/>
                </a:solidFill>
              </a:rPr>
              <a:t>The organization shall:</a:t>
            </a:r>
          </a:p>
          <a:p>
            <a:pPr marL="342900" indent="-342900">
              <a:buFont typeface="Arial" panose="020B0604020202020204" pitchFamily="34" charset="0"/>
              <a:buChar char="•"/>
            </a:pPr>
            <a:r>
              <a:rPr lang="en-US" sz="1400" dirty="0">
                <a:solidFill>
                  <a:schemeClr val="tx1"/>
                </a:solidFill>
              </a:rPr>
              <a:t>Establish a system for the management of pre-production and production tooling, jigs and fixtures that includes (but is not limited to) the following:</a:t>
            </a:r>
          </a:p>
          <a:p>
            <a:pPr marL="1028700" lvl="1" indent="-342900"/>
            <a:r>
              <a:rPr lang="en-US" sz="1400" dirty="0"/>
              <a:t>Unique tool identification.</a:t>
            </a:r>
          </a:p>
          <a:p>
            <a:pPr marL="1028700" lvl="1" indent="-342900"/>
            <a:r>
              <a:rPr lang="en-US" sz="1400" dirty="0"/>
              <a:t>Validation of tool prior to release for production.</a:t>
            </a:r>
          </a:p>
          <a:p>
            <a:pPr marL="1028700" lvl="1" indent="-342900"/>
            <a:r>
              <a:rPr lang="en-US" sz="1400" dirty="0"/>
              <a:t>Protection from damage and deterioration during storage.</a:t>
            </a:r>
          </a:p>
          <a:p>
            <a:pPr marL="1028700" lvl="1" indent="-342900"/>
            <a:r>
              <a:rPr lang="en-US" sz="1400" dirty="0"/>
              <a:t>Maintained as fit for purpose.</a:t>
            </a:r>
          </a:p>
          <a:p>
            <a:pPr marL="1028700" lvl="1" indent="-342900"/>
            <a:r>
              <a:rPr lang="en-US" sz="1400" dirty="0"/>
              <a:t>Storage and recovery.</a:t>
            </a:r>
          </a:p>
          <a:p>
            <a:pPr marL="1028700" lvl="1" indent="-342900"/>
            <a:r>
              <a:rPr lang="en-US" sz="1400" dirty="0"/>
              <a:t>Tool set-up.</a:t>
            </a:r>
          </a:p>
          <a:p>
            <a:pPr marL="1028700" lvl="1" indent="-342900"/>
            <a:r>
              <a:rPr lang="en-US" sz="1400" dirty="0"/>
              <a:t>Tool life control/tool-change programs.</a:t>
            </a:r>
          </a:p>
          <a:p>
            <a:pPr marL="1028700" lvl="1" indent="-342900"/>
            <a:r>
              <a:rPr lang="en-US" sz="1400" dirty="0"/>
              <a:t>Tool design modification documentation, including engineering change level.</a:t>
            </a:r>
          </a:p>
          <a:p>
            <a:pPr marL="1028700" lvl="1" indent="-342900"/>
            <a:r>
              <a:rPr lang="en-US" sz="1400" dirty="0"/>
              <a:t>Tool modification and revision.</a:t>
            </a:r>
          </a:p>
          <a:p>
            <a:endParaRPr lang="en-US" sz="1400" dirty="0"/>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27666245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3613262"/>
            <a:ext cx="10363200" cy="2295411"/>
          </a:xfrm>
        </p:spPr>
        <p:txBody>
          <a:bodyPr>
            <a:normAutofit/>
          </a:bodyPr>
          <a:lstStyle/>
          <a:p>
            <a:pPr marL="0" indent="0">
              <a:buNone/>
            </a:pPr>
            <a:r>
              <a:rPr lang="en-US" sz="1800" i="1" dirty="0">
                <a:solidFill>
                  <a:schemeClr val="bg2">
                    <a:lumMod val="50000"/>
                  </a:schemeClr>
                </a:solidFill>
              </a:rPr>
              <a:t>Note: Sampling of NDT is not permitted when the NDT is performed to fulfill a drawing or specification requirement, unless approved by the customer. This does not apply to in-process NDT used to increase yield.</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000" dirty="0"/>
              <a:t>8.5.1.2.1 Validation and Control of Special processes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529446"/>
            <a:ext cx="10363200" cy="381000"/>
          </a:xfrm>
        </p:spPr>
        <p:txBody>
          <a:bodyPr/>
          <a:lstStyle/>
          <a:p>
            <a:endParaRPr lang="en-US" sz="1800" dirty="0"/>
          </a:p>
          <a:p>
            <a:r>
              <a:rPr lang="en-US" sz="2000" dirty="0"/>
              <a:t>Sampling of NDT is not permitted when the NDT is performed to fulfill a drawing or specification requirement, unless approved by the customer. This does not apply to in-process NDT used to increase yield.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89528139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3992079"/>
            <a:ext cx="10363200" cy="2573511"/>
          </a:xfrm>
        </p:spPr>
        <p:txBody>
          <a:bodyPr>
            <a:normAutofit fontScale="92500" lnSpcReduction="10000"/>
          </a:bodyPr>
          <a:lstStyle/>
          <a:p>
            <a:r>
              <a:rPr lang="en-US" sz="1400" dirty="0">
                <a:solidFill>
                  <a:schemeClr val="bg2">
                    <a:lumMod val="50000"/>
                  </a:schemeClr>
                </a:solidFill>
              </a:rPr>
              <a:t>Is there a process to verify the correct metallic raw materials are used for production or concurrent with the start of the first operational process?</a:t>
            </a:r>
          </a:p>
          <a:p>
            <a:pPr marL="0" indent="0">
              <a:buNone/>
            </a:pPr>
            <a:r>
              <a:rPr lang="en-US" sz="1400" i="1" dirty="0">
                <a:solidFill>
                  <a:schemeClr val="bg2">
                    <a:lumMod val="50000"/>
                  </a:schemeClr>
                </a:solidFill>
              </a:rPr>
              <a:t>Note:</a:t>
            </a:r>
          </a:p>
          <a:p>
            <a:r>
              <a:rPr lang="en-US" sz="1400" i="1" dirty="0">
                <a:solidFill>
                  <a:schemeClr val="bg2">
                    <a:lumMod val="50000"/>
                  </a:schemeClr>
                </a:solidFill>
              </a:rPr>
              <a:t>Product with a unique identifier (e.g., serial number, lot number) are excluded from this requirement.</a:t>
            </a:r>
          </a:p>
          <a:p>
            <a:r>
              <a:rPr lang="en-US" sz="1400" i="1" dirty="0">
                <a:solidFill>
                  <a:schemeClr val="bg2">
                    <a:lumMod val="50000"/>
                  </a:schemeClr>
                </a:solidFill>
              </a:rPr>
              <a:t>This requirement does not apply to hardware (fasteners, bolts, nuts) or standard components at the point of assembly. </a:t>
            </a:r>
          </a:p>
          <a:p>
            <a:r>
              <a:rPr lang="en-US" sz="1400" i="1" dirty="0">
                <a:solidFill>
                  <a:schemeClr val="bg2">
                    <a:lumMod val="50000"/>
                  </a:schemeClr>
                </a:solidFill>
              </a:rPr>
              <a:t>Product with a unique identifier (e.g., serial number, lot number) are excluded from this requirement.</a:t>
            </a:r>
          </a:p>
          <a:p>
            <a:r>
              <a:rPr lang="en-US" sz="1400" i="1" dirty="0">
                <a:solidFill>
                  <a:schemeClr val="bg2">
                    <a:lumMod val="50000"/>
                  </a:schemeClr>
                </a:solidFill>
              </a:rPr>
              <a:t>This requirement does not apply to hardware (fasteners, bolts, nuts) or standard components at the point of assembly.</a:t>
            </a:r>
          </a:p>
          <a:p>
            <a:r>
              <a:rPr lang="en-US" sz="1400" i="1" dirty="0">
                <a:solidFill>
                  <a:schemeClr val="bg2">
                    <a:lumMod val="50000"/>
                  </a:schemeClr>
                </a:solidFill>
              </a:rPr>
              <a:t>Ensuring handheld spectrometry devices, or equivalent, are utilized to verify 100% of material. Industry sampling plans or equivalent zero-based acceptance sampling plans may only be used for high volume purchases of material. </a:t>
            </a:r>
          </a:p>
          <a:p>
            <a:endParaRPr lang="en-US" sz="14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7"/>
            <a:ext cx="10363200" cy="273082"/>
          </a:xfrm>
        </p:spPr>
        <p:txBody>
          <a:bodyPr/>
          <a:lstStyle/>
          <a:p>
            <a:r>
              <a:rPr lang="en-US" sz="2000" dirty="0"/>
              <a:t>8.5.1.4.1 Verification of Raw Material</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2532" y="1297006"/>
            <a:ext cx="10363200" cy="2620476"/>
          </a:xfrm>
        </p:spPr>
        <p:txBody>
          <a:bodyPr/>
          <a:lstStyle/>
          <a:p>
            <a:r>
              <a:rPr lang="en-US" sz="1400" dirty="0">
                <a:solidFill>
                  <a:schemeClr val="tx1"/>
                </a:solidFill>
              </a:rPr>
              <a:t>The organization shall have a process to verify the correct metallic raw material is used when issued for production or concurrent with the start of the first operational process step:</a:t>
            </a:r>
          </a:p>
          <a:p>
            <a:pPr marL="285750" indent="-285750">
              <a:buFont typeface="Arial" panose="020B0604020202020204" pitchFamily="34" charset="0"/>
              <a:buChar char="•"/>
            </a:pPr>
            <a:r>
              <a:rPr lang="en-US" sz="1400" dirty="0">
                <a:solidFill>
                  <a:schemeClr val="tx1"/>
                </a:solidFill>
              </a:rPr>
              <a:t>The intent of the requirement is not to measure or control the manufacture of raw material but to ensure the material input at the part manufacturer is correct:</a:t>
            </a:r>
          </a:p>
          <a:p>
            <a:pPr marL="971550" lvl="1" indent="-285750"/>
            <a:r>
              <a:rPr lang="en-US" sz="1400" dirty="0"/>
              <a:t>Product with a unique identifier (e.g., serial number, lot number) are excluded from this requirement.</a:t>
            </a:r>
          </a:p>
          <a:p>
            <a:pPr marL="971550" lvl="1" indent="-285750"/>
            <a:r>
              <a:rPr lang="en-US" sz="1400" dirty="0"/>
              <a:t>This requirement does not apply to hardware (fasteners, bolts, nuts) or standard components at the point of assembly.</a:t>
            </a:r>
          </a:p>
          <a:p>
            <a:pPr marL="285750" indent="-285750">
              <a:buFont typeface="Arial" panose="020B0604020202020204" pitchFamily="34" charset="0"/>
              <a:buChar char="•"/>
            </a:pPr>
            <a:r>
              <a:rPr lang="en-US" sz="1400" dirty="0">
                <a:solidFill>
                  <a:schemeClr val="tx1"/>
                </a:solidFill>
              </a:rPr>
              <a:t>Ensuring handheld spectrometry devices, or equivalent, are utilized to verify 100% of material. Industry sampling plans or equivalent zero-based acceptance sampling plans may only be used for high volume purchases of material.</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80900767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724829" y="4047892"/>
            <a:ext cx="10550903" cy="2333435"/>
          </a:xfrm>
        </p:spPr>
        <p:txBody>
          <a:bodyPr>
            <a:normAutofit/>
          </a:bodyPr>
          <a:lstStyle/>
          <a:p>
            <a:r>
              <a:rPr lang="en-US" sz="1800" dirty="0">
                <a:solidFill>
                  <a:schemeClr val="bg2">
                    <a:lumMod val="50000"/>
                  </a:schemeClr>
                </a:solidFill>
              </a:rPr>
              <a:t>Does the organization, (when applicable) have a documented process for managing the transfer of approved Product Definition from the Design Organization to the Production Organization, including prototypes?</a:t>
            </a:r>
          </a:p>
          <a:p>
            <a:pPr marL="0" indent="0">
              <a:buNone/>
            </a:pPr>
            <a:r>
              <a:rPr lang="en-US" sz="1800" i="1" dirty="0">
                <a:solidFill>
                  <a:schemeClr val="bg2">
                    <a:lumMod val="50000"/>
                  </a:schemeClr>
                </a:solidFill>
              </a:rPr>
              <a:t>Note: </a:t>
            </a:r>
          </a:p>
          <a:p>
            <a:r>
              <a:rPr lang="en-US" sz="1800" i="1" dirty="0">
                <a:solidFill>
                  <a:schemeClr val="bg2">
                    <a:lumMod val="50000"/>
                  </a:schemeClr>
                </a:solidFill>
              </a:rPr>
              <a:t>The documented process identifying the product definition must be approved by the customer. </a:t>
            </a:r>
          </a:p>
          <a:p>
            <a:r>
              <a:rPr lang="en-US" sz="1800" i="1" dirty="0">
                <a:solidFill>
                  <a:schemeClr val="bg2">
                    <a:lumMod val="50000"/>
                  </a:schemeClr>
                </a:solidFill>
              </a:rPr>
              <a:t>The organization shall ensure that all transfers of data comply with export control requirements</a:t>
            </a:r>
          </a:p>
          <a:p>
            <a:endParaRPr lang="en-US" sz="16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81000"/>
          </a:xfrm>
        </p:spPr>
        <p:txBody>
          <a:bodyPr/>
          <a:lstStyle/>
          <a:p>
            <a:r>
              <a:rPr lang="en-US" sz="2400" dirty="0"/>
              <a:t>8.5.1.4.2 Engineering Data Transfer to Production</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568220"/>
            <a:ext cx="10363200" cy="1860780"/>
          </a:xfrm>
        </p:spPr>
        <p:txBody>
          <a:bodyPr/>
          <a:lstStyle/>
          <a:p>
            <a:r>
              <a:rPr lang="en-US" sz="1800" dirty="0">
                <a:solidFill>
                  <a:schemeClr val="tx1"/>
                </a:solidFill>
              </a:rPr>
              <a:t>The organization, when applicable shall have a documented process for managing the transfer of approved Product Definition from the Design Organization to the Production Organization, including prototypes. The documented process identifying the product definition is approved by the customer.</a:t>
            </a:r>
          </a:p>
          <a:p>
            <a:r>
              <a:rPr lang="en-US" sz="1800" dirty="0">
                <a:solidFill>
                  <a:schemeClr val="tx1"/>
                </a:solidFill>
              </a:rPr>
              <a:t>The organization shall ensure that all transfers of data comply with export control requirements.</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56931190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407836"/>
          </a:xfrm>
        </p:spPr>
        <p:txBody>
          <a:bodyPr/>
          <a:lstStyle/>
          <a:p>
            <a:r>
              <a:rPr lang="en-US" sz="2400" dirty="0"/>
              <a:t>8.5.1.4.3 Control Plans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421531"/>
            <a:ext cx="10363200" cy="4895427"/>
          </a:xfrm>
        </p:spPr>
        <p:txBody>
          <a:bodyPr/>
          <a:lstStyle/>
          <a:p>
            <a:r>
              <a:rPr lang="en-US" sz="1400" dirty="0">
                <a:solidFill>
                  <a:schemeClr val="tx1"/>
                </a:solidFill>
              </a:rPr>
              <a:t>The organization shall:</a:t>
            </a:r>
          </a:p>
          <a:p>
            <a:pPr marL="342900" indent="-342900">
              <a:buFont typeface="Arial" panose="020B0604020202020204" pitchFamily="34" charset="0"/>
              <a:buChar char="•"/>
            </a:pPr>
            <a:r>
              <a:rPr lang="en-US" sz="1400" dirty="0">
                <a:solidFill>
                  <a:schemeClr val="tx1"/>
                </a:solidFill>
              </a:rPr>
              <a:t>Create a Control Plan (also referred to as a test/inspection plan) for all product characteristics and production operations including, see RM13004:</a:t>
            </a:r>
          </a:p>
          <a:p>
            <a:pPr marL="1028700" lvl="1" indent="-342900"/>
            <a:r>
              <a:rPr lang="en-US" sz="1400" dirty="0"/>
              <a:t>Where in the sequence the testing/inspection operations are performed.</a:t>
            </a:r>
          </a:p>
          <a:p>
            <a:pPr marL="1028700" lvl="1" indent="-342900"/>
            <a:r>
              <a:rPr lang="en-US" sz="1400" dirty="0"/>
              <a:t>A reference to each product characteristic to be tested/inspected at each operation.</a:t>
            </a:r>
          </a:p>
          <a:p>
            <a:pPr marL="1028700" lvl="1" indent="-342900"/>
            <a:r>
              <a:rPr lang="en-US" sz="1400" dirty="0"/>
              <a:t>The type of equipment required, and any specific instructions associated with their use.</a:t>
            </a:r>
          </a:p>
          <a:p>
            <a:pPr marL="1028700" lvl="1" indent="-342900"/>
            <a:r>
              <a:rPr lang="en-US" sz="1400" dirty="0"/>
              <a:t>Criteria for acceptance and/or rejection.</a:t>
            </a:r>
          </a:p>
          <a:p>
            <a:pPr marL="1028700" lvl="1" indent="-342900"/>
            <a:r>
              <a:rPr lang="en-US" sz="1400" dirty="0"/>
              <a:t>A reference to product test/inspection activities to be witnessed by the customer.</a:t>
            </a:r>
          </a:p>
          <a:p>
            <a:pPr marL="1028700" lvl="1" indent="-342900"/>
            <a:r>
              <a:rPr lang="en-US" sz="1400" dirty="0"/>
              <a:t>Control plans for characteristics that are not tested/inspected when the product is in the final condition [inaccessible characteristics, characteristics tested/inspected before the product is in its final condition, characteristics that cannot be measured directly, characteristics subject to sample or reduced inspection (9.1.1.2)].</a:t>
            </a:r>
          </a:p>
          <a:p>
            <a:pPr marL="342900" indent="-342900">
              <a:buFont typeface="Arial" panose="020B0604020202020204" pitchFamily="34" charset="0"/>
              <a:buChar char="•"/>
            </a:pPr>
            <a:r>
              <a:rPr lang="en-US" sz="1400" dirty="0">
                <a:solidFill>
                  <a:schemeClr val="tx1"/>
                </a:solidFill>
              </a:rPr>
              <a:t>Ensure 100% verification of all product characteristics in their final condition, i.e., at a stage where it is ensured that subsequent processing cannot affect the product characteristic verification result. This is not required for purchased standard catalogue hardware. Sample or reduced inspection being applied in accordance with alternative inspection infrequency plan requirements (9.1.1.2).</a:t>
            </a:r>
          </a:p>
          <a:p>
            <a:pPr marL="342900" indent="-342900">
              <a:buFont typeface="Arial" panose="020B0604020202020204" pitchFamily="34" charset="0"/>
              <a:buChar char="•"/>
            </a:pPr>
            <a:r>
              <a:rPr lang="en-US" sz="1400" dirty="0">
                <a:solidFill>
                  <a:schemeClr val="tx1"/>
                </a:solidFill>
              </a:rPr>
              <a:t>Ensure product test/inspection activities are conducted in an acceptable environment. This includes a requirement that lighting conditions provide at least 700 LUX, and where accurate visual inspections are performed, a white light intensity of at least 1000 LUX is provided, (requirement not applicable to NDT).</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55433563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42628"/>
          </a:xfrm>
        </p:spPr>
        <p:txBody>
          <a:bodyPr/>
          <a:lstStyle/>
          <a:p>
            <a:r>
              <a:rPr lang="en-US" sz="2400" dirty="0"/>
              <a:t>8.5.1.4.3 Continued</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583473"/>
            <a:ext cx="10363200" cy="4692198"/>
          </a:xfrm>
        </p:spPr>
        <p:txBody>
          <a:bodyPr/>
          <a:lstStyle/>
          <a:p>
            <a:pPr marL="342900" indent="-342900">
              <a:buFont typeface="Arial" panose="020B0604020202020204" pitchFamily="34" charset="0"/>
              <a:buChar char="•"/>
            </a:pPr>
            <a:r>
              <a:rPr lang="en-US" sz="1600" dirty="0">
                <a:solidFill>
                  <a:schemeClr val="tx1"/>
                </a:solidFill>
              </a:rPr>
              <a:t>Produce documented information of test and inspection, that includes as a minimum:</a:t>
            </a:r>
          </a:p>
          <a:p>
            <a:pPr marL="1028700" lvl="1" indent="-342900"/>
            <a:r>
              <a:rPr lang="en-US" sz="1600" dirty="0"/>
              <a:t>Item inspected.</a:t>
            </a:r>
          </a:p>
          <a:p>
            <a:pPr marL="1028700" lvl="1" indent="-342900"/>
            <a:r>
              <a:rPr lang="en-US" sz="1600" dirty="0"/>
              <a:t>Activity performed.</a:t>
            </a:r>
          </a:p>
          <a:p>
            <a:pPr marL="1028700" lvl="1" indent="-342900"/>
            <a:r>
              <a:rPr lang="en-US" sz="1600" dirty="0"/>
              <a:t>Procedure/Instruction for the inspection activity.</a:t>
            </a:r>
          </a:p>
          <a:p>
            <a:pPr marL="1028700" lvl="1" indent="-342900"/>
            <a:r>
              <a:rPr lang="en-US" sz="1600" dirty="0"/>
              <a:t>Date of inspection or surveillance activity.</a:t>
            </a:r>
          </a:p>
          <a:p>
            <a:pPr marL="1028700" lvl="1" indent="-342900"/>
            <a:r>
              <a:rPr lang="en-US" sz="1600" dirty="0"/>
              <a:t>Personnel who performed the inspection or surveillance.</a:t>
            </a:r>
          </a:p>
          <a:p>
            <a:pPr marL="1028700" lvl="1" indent="-342900"/>
            <a:r>
              <a:rPr lang="en-US" sz="1600" dirty="0"/>
              <a:t>Results of the inspection/surveillance.</a:t>
            </a:r>
          </a:p>
          <a:p>
            <a:pPr marL="342900" indent="-342900">
              <a:buFont typeface="Arial" panose="020B0604020202020204" pitchFamily="34" charset="0"/>
              <a:buChar char="•"/>
            </a:pPr>
            <a:r>
              <a:rPr lang="en-US" sz="1600" dirty="0">
                <a:solidFill>
                  <a:schemeClr val="tx1"/>
                </a:solidFill>
              </a:rPr>
              <a:t>Ensure when actual measurement values are routinely recorded during inspection, they are not being deliberately destroyed, deleted, altered, or exposed to hazards detrimental to record retention (e.g., fire, or water hazard). This includes features inspected:</a:t>
            </a:r>
          </a:p>
          <a:p>
            <a:pPr marL="1028700" lvl="1" indent="-342900"/>
            <a:r>
              <a:rPr lang="en-US" sz="1600" dirty="0"/>
              <a:t>Using equipment where a report containing actual measurement values is automatically created (e.g., Coordinate Measurement Machines, computer connected digital equipment).</a:t>
            </a:r>
          </a:p>
          <a:p>
            <a:pPr marL="1028700" lvl="1" indent="-342900"/>
            <a:r>
              <a:rPr lang="en-US" sz="1600" dirty="0"/>
              <a:t>Where measurement values are already routinely recorded for other reasons (e.g., Statistical Process Control (SPC), KCs).</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7000688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F80DD-A7F5-453E-9307-196C4CB1E834}"/>
              </a:ext>
            </a:extLst>
          </p:cNvPr>
          <p:cNvSpPr>
            <a:spLocks noGrp="1"/>
          </p:cNvSpPr>
          <p:nvPr>
            <p:ph type="title"/>
          </p:nvPr>
        </p:nvSpPr>
        <p:spPr/>
        <p:txBody>
          <a:bodyPr/>
          <a:lstStyle/>
          <a:p>
            <a:r>
              <a:rPr lang="en-US" dirty="0"/>
              <a:t>Chapter A</a:t>
            </a:r>
          </a:p>
        </p:txBody>
      </p:sp>
      <p:sp>
        <p:nvSpPr>
          <p:cNvPr id="3" name="Text Placeholder 2">
            <a:extLst>
              <a:ext uri="{FF2B5EF4-FFF2-40B4-BE49-F238E27FC236}">
                <a16:creationId xmlns:a16="http://schemas.microsoft.com/office/drawing/2014/main" id="{20FFB19F-5781-48CD-B9A3-B1796AC6961E}"/>
              </a:ext>
            </a:extLst>
          </p:cNvPr>
          <p:cNvSpPr>
            <a:spLocks noGrp="1"/>
          </p:cNvSpPr>
          <p:nvPr>
            <p:ph type="body" sz="quarter" idx="10"/>
          </p:nvPr>
        </p:nvSpPr>
        <p:spPr/>
        <p:txBody>
          <a:bodyPr/>
          <a:lstStyle/>
          <a:p>
            <a:r>
              <a:rPr lang="en-US" dirty="0"/>
              <a:t>4 – Context of the </a:t>
            </a:r>
            <a:r>
              <a:rPr lang="en-US" dirty="0" err="1"/>
              <a:t>Organisation</a:t>
            </a:r>
            <a:endParaRPr lang="en-US" dirty="0"/>
          </a:p>
        </p:txBody>
      </p:sp>
      <p:sp>
        <p:nvSpPr>
          <p:cNvPr id="4" name="Footer Placeholder 3">
            <a:extLst>
              <a:ext uri="{FF2B5EF4-FFF2-40B4-BE49-F238E27FC236}">
                <a16:creationId xmlns:a16="http://schemas.microsoft.com/office/drawing/2014/main" id="{888B3AAE-06F8-40A6-8F93-7CDCA39AC138}"/>
              </a:ext>
            </a:extLst>
          </p:cNvPr>
          <p:cNvSpPr>
            <a:spLocks noGrp="1"/>
          </p:cNvSpPr>
          <p:nvPr>
            <p:ph type="ftr" sz="quarter" idx="11"/>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5317565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691376" y="1003611"/>
            <a:ext cx="10584356" cy="5854389"/>
          </a:xfrm>
        </p:spPr>
        <p:txBody>
          <a:bodyPr>
            <a:noAutofit/>
          </a:bodyPr>
          <a:lstStyle/>
          <a:p>
            <a:r>
              <a:rPr lang="en-US" sz="1000" dirty="0">
                <a:solidFill>
                  <a:schemeClr val="bg2">
                    <a:lumMod val="50000"/>
                  </a:schemeClr>
                </a:solidFill>
              </a:rPr>
              <a:t>Has the organization created a Control Plan (also referred to as a test/inspection plan) for all product characteristics and production operations to include:</a:t>
            </a:r>
          </a:p>
          <a:p>
            <a:pPr lvl="1"/>
            <a:r>
              <a:rPr lang="en-US" sz="1000" dirty="0">
                <a:solidFill>
                  <a:schemeClr val="bg2">
                    <a:lumMod val="50000"/>
                  </a:schemeClr>
                </a:solidFill>
              </a:rPr>
              <a:t>Where in the sequence the testing/inspection operations are performed.</a:t>
            </a:r>
          </a:p>
          <a:p>
            <a:pPr lvl="1"/>
            <a:r>
              <a:rPr lang="en-US" sz="1000" dirty="0">
                <a:solidFill>
                  <a:schemeClr val="bg2">
                    <a:lumMod val="50000"/>
                  </a:schemeClr>
                </a:solidFill>
              </a:rPr>
              <a:t>A reference to each product characteristic to be tested/inspected at each operation</a:t>
            </a:r>
          </a:p>
          <a:p>
            <a:pPr lvl="1"/>
            <a:r>
              <a:rPr lang="en-US" sz="1000" dirty="0">
                <a:solidFill>
                  <a:schemeClr val="bg2">
                    <a:lumMod val="50000"/>
                  </a:schemeClr>
                </a:solidFill>
              </a:rPr>
              <a:t>The type of equipment required, and any specific instructions associated with their use</a:t>
            </a:r>
          </a:p>
          <a:p>
            <a:pPr lvl="1"/>
            <a:r>
              <a:rPr lang="en-US" sz="1000" dirty="0">
                <a:solidFill>
                  <a:schemeClr val="bg2">
                    <a:lumMod val="50000"/>
                  </a:schemeClr>
                </a:solidFill>
              </a:rPr>
              <a:t>Criteria for acceptance and/or rejection</a:t>
            </a:r>
          </a:p>
          <a:p>
            <a:pPr lvl="1"/>
            <a:r>
              <a:rPr lang="en-US" sz="1000" dirty="0">
                <a:solidFill>
                  <a:schemeClr val="bg2">
                    <a:lumMod val="50000"/>
                  </a:schemeClr>
                </a:solidFill>
              </a:rPr>
              <a:t>A reference to product test/inspection activities to be witnessed by the customer</a:t>
            </a:r>
          </a:p>
          <a:p>
            <a:pPr lvl="1"/>
            <a:r>
              <a:rPr lang="en-US" sz="1000" dirty="0">
                <a:solidFill>
                  <a:schemeClr val="bg2">
                    <a:lumMod val="50000"/>
                  </a:schemeClr>
                </a:solidFill>
              </a:rPr>
              <a:t>Control plans for characteristics that are not tested/inspected when the product is in the final condition [inaccessible characteristics, characteristics tested/inspected before the product is in its final condition, characteristics that cannot be measured directly, characteristics subject to sample or reduced inspection (9.1.1.2)]. </a:t>
            </a:r>
          </a:p>
          <a:p>
            <a:r>
              <a:rPr lang="en-US" sz="1000" dirty="0">
                <a:solidFill>
                  <a:schemeClr val="bg2">
                    <a:lumMod val="50000"/>
                  </a:schemeClr>
                </a:solidFill>
              </a:rPr>
              <a:t>Does the organization;</a:t>
            </a:r>
          </a:p>
          <a:p>
            <a:pPr lvl="1"/>
            <a:r>
              <a:rPr lang="en-US" sz="1000" dirty="0">
                <a:solidFill>
                  <a:schemeClr val="bg2">
                    <a:lumMod val="50000"/>
                  </a:schemeClr>
                </a:solidFill>
              </a:rPr>
              <a:t>Ensure 100% verification of all product characteristics in their final condition, i.e., at a stage where it is ensured that subsequent processing cannot affect the product characteristic verification result. </a:t>
            </a:r>
          </a:p>
          <a:p>
            <a:pPr marL="0" indent="0">
              <a:buNone/>
            </a:pPr>
            <a:r>
              <a:rPr lang="en-US" sz="1000" i="1" dirty="0">
                <a:solidFill>
                  <a:schemeClr val="bg2">
                    <a:lumMod val="50000"/>
                  </a:schemeClr>
                </a:solidFill>
              </a:rPr>
              <a:t>Note: This is not required for purchased standard catalogue hardware. Sample or reduced inspection being applied in accordance with alternative inspection infrequency plan requirements (9.1.1.2). </a:t>
            </a:r>
          </a:p>
          <a:p>
            <a:r>
              <a:rPr lang="en-US" sz="1000" dirty="0">
                <a:solidFill>
                  <a:schemeClr val="bg2">
                    <a:lumMod val="50000"/>
                  </a:schemeClr>
                </a:solidFill>
              </a:rPr>
              <a:t>Ensure product test/inspection activities are conducted in an acceptable environment. This includes a requirement that lighting conditions provide at least 700 LUX, and where accurate visual inspections are performed, a white light intensity of at least 1000 LUX is provided, (requirement not applicable to NDT). </a:t>
            </a:r>
          </a:p>
          <a:p>
            <a:r>
              <a:rPr lang="en-US" sz="1000" dirty="0">
                <a:solidFill>
                  <a:schemeClr val="bg2">
                    <a:lumMod val="50000"/>
                  </a:schemeClr>
                </a:solidFill>
              </a:rPr>
              <a:t>Produce documented information of test and inspection, that includes as a minimum: </a:t>
            </a:r>
          </a:p>
          <a:p>
            <a:pPr lvl="1"/>
            <a:r>
              <a:rPr lang="en-US" sz="1000" dirty="0">
                <a:solidFill>
                  <a:schemeClr val="bg2">
                    <a:lumMod val="50000"/>
                  </a:schemeClr>
                </a:solidFill>
              </a:rPr>
              <a:t>Item inspected. </a:t>
            </a:r>
          </a:p>
          <a:p>
            <a:pPr lvl="1"/>
            <a:r>
              <a:rPr lang="en-US" sz="1000" dirty="0">
                <a:solidFill>
                  <a:schemeClr val="bg2">
                    <a:lumMod val="50000"/>
                  </a:schemeClr>
                </a:solidFill>
              </a:rPr>
              <a:t>Activity performed. </a:t>
            </a:r>
          </a:p>
          <a:p>
            <a:pPr lvl="1"/>
            <a:r>
              <a:rPr lang="en-US" sz="1000" dirty="0">
                <a:solidFill>
                  <a:schemeClr val="bg2">
                    <a:lumMod val="50000"/>
                  </a:schemeClr>
                </a:solidFill>
              </a:rPr>
              <a:t>Procedure/Instruction for the inspection activity. </a:t>
            </a:r>
          </a:p>
          <a:p>
            <a:pPr lvl="1"/>
            <a:r>
              <a:rPr lang="en-US" sz="1000" dirty="0">
                <a:solidFill>
                  <a:schemeClr val="bg2">
                    <a:lumMod val="50000"/>
                  </a:schemeClr>
                </a:solidFill>
              </a:rPr>
              <a:t>Date of inspection or surveillance activity. </a:t>
            </a:r>
          </a:p>
          <a:p>
            <a:pPr lvl="1"/>
            <a:r>
              <a:rPr lang="en-US" sz="1000" dirty="0">
                <a:solidFill>
                  <a:schemeClr val="bg2">
                    <a:lumMod val="50000"/>
                  </a:schemeClr>
                </a:solidFill>
              </a:rPr>
              <a:t>Personnel who performed the inspection or surveillance. </a:t>
            </a:r>
          </a:p>
          <a:p>
            <a:pPr lvl="1"/>
            <a:r>
              <a:rPr lang="en-US" sz="1000" dirty="0">
                <a:solidFill>
                  <a:schemeClr val="bg2">
                    <a:lumMod val="50000"/>
                  </a:schemeClr>
                </a:solidFill>
              </a:rPr>
              <a:t>Results of the inspection/surveillance. </a:t>
            </a:r>
          </a:p>
          <a:p>
            <a:r>
              <a:rPr lang="en-US" sz="1000" dirty="0">
                <a:solidFill>
                  <a:schemeClr val="bg2">
                    <a:lumMod val="50000"/>
                  </a:schemeClr>
                </a:solidFill>
              </a:rPr>
              <a:t>Ensure when actual measurement values are routinely recorded during inspection, they are not being deliberately destroyed, deleted, altered, or exposed to hazards detrimental to record retention (e.g., fire, or water hazard). This includes features inspected: </a:t>
            </a:r>
          </a:p>
          <a:p>
            <a:pPr lvl="1"/>
            <a:r>
              <a:rPr lang="en-US" sz="1000" dirty="0">
                <a:solidFill>
                  <a:schemeClr val="bg2">
                    <a:lumMod val="50000"/>
                  </a:schemeClr>
                </a:solidFill>
              </a:rPr>
              <a:t>Using equipment where a report containing actual measurement values is automatically created (e.g., Coordinate Measurement Machines, computer connected digital equipment). </a:t>
            </a:r>
          </a:p>
          <a:p>
            <a:pPr lvl="1"/>
            <a:r>
              <a:rPr lang="en-US" sz="1000" dirty="0">
                <a:solidFill>
                  <a:schemeClr val="bg2">
                    <a:lumMod val="50000"/>
                  </a:schemeClr>
                </a:solidFill>
              </a:rPr>
              <a:t>Where measurement values are already routinely recorded for other reasons (e.g., Statistical Process Control (SPC), KCs). </a:t>
            </a:r>
          </a:p>
          <a:p>
            <a:pPr marL="0" indent="0">
              <a:buNone/>
            </a:pPr>
            <a:r>
              <a:rPr lang="en-US" sz="1000" i="1" dirty="0">
                <a:solidFill>
                  <a:schemeClr val="bg2">
                    <a:lumMod val="50000"/>
                  </a:schemeClr>
                </a:solidFill>
              </a:rPr>
              <a:t>Note: See RM13004</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591015"/>
            <a:ext cx="10363200" cy="412596"/>
          </a:xfrm>
        </p:spPr>
        <p:txBody>
          <a:bodyPr/>
          <a:lstStyle/>
          <a:p>
            <a:r>
              <a:rPr lang="en-US" sz="1800" dirty="0"/>
              <a:t>8.5.1.4.3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64210285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4047893"/>
            <a:ext cx="10363200" cy="1860780"/>
          </a:xfrm>
        </p:spPr>
        <p:txBody>
          <a:bodyPr>
            <a:normAutofit/>
          </a:bodyPr>
          <a:lstStyle/>
          <a:p>
            <a:r>
              <a:rPr lang="en-US" sz="2000" dirty="0">
                <a:solidFill>
                  <a:schemeClr val="bg2">
                    <a:lumMod val="50000"/>
                  </a:schemeClr>
                </a:solidFill>
              </a:rPr>
              <a:t>Are the supplemental requirements met through compliance to 9145 APQP and PPAP?</a:t>
            </a:r>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p:txBody>
          <a:bodyPr/>
          <a:lstStyle/>
          <a:p>
            <a:r>
              <a:rPr lang="en-US" sz="2000" dirty="0"/>
              <a:t>8.5.1.5 Product Process Verification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643246"/>
            <a:ext cx="10363200" cy="381000"/>
          </a:xfrm>
        </p:spPr>
        <p:txBody>
          <a:bodyPr/>
          <a:lstStyle/>
          <a:p>
            <a:endParaRPr lang="en-US" dirty="0"/>
          </a:p>
          <a:p>
            <a:r>
              <a:rPr lang="en-US" sz="2000" dirty="0"/>
              <a:t>These requirements shall be met through compliance to 9145 APQP and PPAP, see AS13100 - Chapter B.</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98489187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44289"/>
          </a:xfrm>
        </p:spPr>
        <p:txBody>
          <a:bodyPr/>
          <a:lstStyle/>
          <a:p>
            <a:r>
              <a:rPr lang="en-US" sz="2400" dirty="0"/>
              <a:t>8.5.1.6 First Article Inspection</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408898"/>
            <a:ext cx="10363200" cy="4703143"/>
          </a:xfrm>
        </p:spPr>
        <p:txBody>
          <a:bodyPr/>
          <a:lstStyle/>
          <a:p>
            <a:r>
              <a:rPr lang="en-US" sz="1800" dirty="0">
                <a:hlinkClick r:id="rId2"/>
              </a:rPr>
              <a:t>The Organization shall</a:t>
            </a:r>
            <a:r>
              <a:rPr lang="en-US" sz="1800" dirty="0"/>
              <a:t>:</a:t>
            </a:r>
            <a:endParaRPr lang="en-US" sz="1800" dirty="0">
              <a:solidFill>
                <a:srgbClr val="FF0000"/>
              </a:solidFill>
            </a:endParaRPr>
          </a:p>
          <a:p>
            <a:pPr marL="285750" indent="-285750">
              <a:buFont typeface="Arial" panose="020B0604020202020204" pitchFamily="34" charset="0"/>
              <a:buChar char="•"/>
            </a:pPr>
            <a:r>
              <a:rPr lang="en-US" sz="1800" dirty="0">
                <a:solidFill>
                  <a:schemeClr val="tx1"/>
                </a:solidFill>
              </a:rPr>
              <a:t>Perform FAI in compliance to 9102, see RM13102.</a:t>
            </a:r>
          </a:p>
          <a:p>
            <a:pPr marL="285750" indent="-285750">
              <a:buFont typeface="Arial" panose="020B0604020202020204" pitchFamily="34" charset="0"/>
              <a:buChar char="•"/>
            </a:pPr>
            <a:r>
              <a:rPr lang="en-US" sz="1800" dirty="0">
                <a:solidFill>
                  <a:schemeClr val="tx1"/>
                </a:solidFill>
              </a:rPr>
              <a:t>In addition to the requirements of 9102 apply FAI to:</a:t>
            </a:r>
          </a:p>
          <a:p>
            <a:pPr marL="971550" lvl="1" indent="-285750"/>
            <a:r>
              <a:rPr lang="en-US" sz="1800" dirty="0"/>
              <a:t>Unique single run production orders not intended for ongoing production (e.g., out-of-production spares). Use of a modified or an alternative approach to this requirement may be used if agreed with the customer. Does not apply to nonproduction applications (e.g., development, prototypes).</a:t>
            </a:r>
          </a:p>
          <a:p>
            <a:pPr marL="971550" lvl="1" indent="-285750"/>
            <a:r>
              <a:rPr lang="en-US" sz="1800" dirty="0"/>
              <a:t>A Kit with a defined ‘Bill of Parts’, to provide evidence all parts in the ‘Kit’ have an approved FAIR.</a:t>
            </a:r>
          </a:p>
          <a:p>
            <a:pPr marL="285750" indent="-285750">
              <a:buFont typeface="Arial" panose="020B0604020202020204" pitchFamily="34" charset="0"/>
              <a:buChar char="•"/>
            </a:pPr>
            <a:r>
              <a:rPr lang="en-US" sz="1800" dirty="0">
                <a:solidFill>
                  <a:schemeClr val="tx1"/>
                </a:solidFill>
              </a:rPr>
              <a:t>Perform FAI when:</a:t>
            </a:r>
          </a:p>
          <a:p>
            <a:pPr marL="971550" lvl="1" indent="-285750"/>
            <a:r>
              <a:rPr lang="en-US" sz="1800" b="0" i="0" u="none" strike="noStrike" baseline="0" dirty="0">
                <a:latin typeface="Arial" panose="020B0604020202020204" pitchFamily="34" charset="0"/>
              </a:rPr>
              <a:t>The production source is not able to provide evidence of an approved ‘Complete’ FAI report. Where the product predates the requirement for FAI then an approved configuration or equivalent process that was agreed with the customer will be acceptable. </a:t>
            </a:r>
          </a:p>
          <a:p>
            <a:pPr marL="971550" lvl="1" indent="-285750"/>
            <a:r>
              <a:rPr lang="en-US" sz="1800" b="0" i="0" u="none" strike="noStrike" baseline="0" dirty="0">
                <a:latin typeface="Arial" panose="020B0604020202020204" pitchFamily="34" charset="0"/>
              </a:rPr>
              <a:t>Product is to be resourced and the customer requires a FAIR prior to production ceasing in the existing source. [This can be referred to as Last Article Inspection (LAI) Report]. </a:t>
            </a:r>
          </a:p>
          <a:p>
            <a:pPr marL="971550" lvl="1" indent="-285750"/>
            <a:r>
              <a:rPr lang="en-US" sz="1800" b="0" i="0" u="none" strike="noStrike" baseline="0" dirty="0">
                <a:latin typeface="Arial" panose="020B0604020202020204" pitchFamily="34" charset="0"/>
              </a:rPr>
              <a:t>Requested by a customer. </a:t>
            </a:r>
          </a:p>
          <a:p>
            <a:endParaRPr lang="en-US" sz="1800" dirty="0"/>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227268040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758826"/>
            <a:ext cx="10363200" cy="381000"/>
          </a:xfrm>
        </p:spPr>
        <p:txBody>
          <a:bodyPr/>
          <a:lstStyle/>
          <a:p>
            <a:r>
              <a:rPr lang="en-US" sz="2400" dirty="0"/>
              <a:t>8.5.1.6 Continued</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713678" y="1362812"/>
            <a:ext cx="10563922" cy="5202778"/>
          </a:xfrm>
        </p:spPr>
        <p:txBody>
          <a:bodyPr/>
          <a:lstStyle/>
          <a:p>
            <a:pPr marL="171450" indent="-171450">
              <a:buFont typeface="Arial" panose="020B0604020202020204" pitchFamily="34" charset="0"/>
              <a:buChar char="•"/>
            </a:pPr>
            <a:r>
              <a:rPr lang="en-US" sz="1400" dirty="0">
                <a:solidFill>
                  <a:schemeClr val="tx1"/>
                </a:solidFill>
              </a:rPr>
              <a:t>Conduct an assessment, carried out by a competent person, to determine the required verification when changes occur that can invalidate a previous FAI. The assessment is to consider:</a:t>
            </a:r>
          </a:p>
          <a:p>
            <a:pPr marL="857250" lvl="1" indent="-171450"/>
            <a:r>
              <a:rPr lang="en-US" sz="1400" dirty="0"/>
              <a:t>The impact of the change on the ability of the production method to meet product design characteristics.</a:t>
            </a:r>
          </a:p>
          <a:p>
            <a:pPr marL="857250" lvl="1" indent="-171450"/>
            <a:r>
              <a:rPr lang="en-US" sz="1400" dirty="0"/>
              <a:t>Equipment and associated software programs, personnel, and environment.</a:t>
            </a:r>
          </a:p>
          <a:p>
            <a:pPr marL="857250" lvl="1" indent="-171450"/>
            <a:r>
              <a:rPr lang="en-US" sz="1400" dirty="0"/>
              <a:t>The accumulation of changes covered by partial FAI or Dimensional/Non-dimensional Reports which may warrant a repeat full FAI being performed.</a:t>
            </a:r>
          </a:p>
          <a:p>
            <a:pPr marL="171450" indent="-171450">
              <a:buFont typeface="Arial" panose="020B0604020202020204" pitchFamily="34" charset="0"/>
              <a:buChar char="•"/>
            </a:pPr>
            <a:r>
              <a:rPr lang="en-US" sz="1400" dirty="0">
                <a:solidFill>
                  <a:schemeClr val="tx1"/>
                </a:solidFill>
              </a:rPr>
              <a:t>Retain a formal record of the assessment for audit purposes, (8.5.6).</a:t>
            </a:r>
          </a:p>
          <a:p>
            <a:pPr marL="171450" indent="-171450">
              <a:buFont typeface="Arial" panose="020B0604020202020204" pitchFamily="34" charset="0"/>
              <a:buChar char="•"/>
            </a:pPr>
            <a:r>
              <a:rPr lang="en-US" sz="1400" dirty="0">
                <a:solidFill>
                  <a:schemeClr val="tx1"/>
                </a:solidFill>
              </a:rPr>
              <a:t>Verify characteristics in the final product, i.e., after all production activities have been completed (unless otherwise instructed by the Product Definition), including:</a:t>
            </a:r>
          </a:p>
          <a:p>
            <a:pPr marL="857250" lvl="1" indent="-171450"/>
            <a:r>
              <a:rPr lang="en-US" sz="1400" dirty="0"/>
              <a:t>Ensuring Inspection equipment is:</a:t>
            </a:r>
          </a:p>
          <a:p>
            <a:pPr marL="1314450" lvl="2" indent="-171450"/>
            <a:r>
              <a:rPr lang="en-US" sz="1100" dirty="0"/>
              <a:t>Traceably calibrated, within its valid calibration period, and measurement systems to be assessed are in accordance with 7.1.5.1.1 and Table 3.</a:t>
            </a:r>
          </a:p>
          <a:p>
            <a:pPr marL="1314450" lvl="2" indent="-171450"/>
            <a:r>
              <a:rPr lang="en-US" sz="1100" dirty="0"/>
              <a:t>Independent of production inspection equipment. Except when the production inspection process is automated and cannot be influenced by Production Staff, or FAI results are obtained by personnel that only carry out product verification, e.g., Inspectors. Where independent inspection measurement is not practicable, then the use of production inspection equipment may be acceptable if approved by the customer.</a:t>
            </a:r>
          </a:p>
          <a:p>
            <a:pPr marL="857250" lvl="1" indent="-171450"/>
            <a:r>
              <a:rPr lang="en-US" sz="1400" dirty="0"/>
              <a:t>Ensuring characteristics not accessible in the final product are measured during the production process.</a:t>
            </a:r>
          </a:p>
          <a:p>
            <a:pPr marL="1314450" lvl="2" indent="-171450"/>
            <a:r>
              <a:rPr lang="en-US" sz="1100" dirty="0"/>
              <a:t>When subsequent production activities can affect the characteristics, ensuring they are verified by destructive means, unless it can be shown (with evidence included in the FAIR) that the characteristic in the final product is not different (is equivalent) to the characteristic verified during the production process, this does not apply when the Product Definition instructs the characteristics to be verified prior to the Production Activity, e.g., coating, painting, shot peening).</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7894021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42628"/>
          </a:xfrm>
        </p:spPr>
        <p:txBody>
          <a:bodyPr/>
          <a:lstStyle/>
          <a:p>
            <a:r>
              <a:rPr lang="en-US" sz="2000" dirty="0"/>
              <a:t>8.5.1.6 Continued</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4400" y="1460809"/>
            <a:ext cx="10363200" cy="2447047"/>
          </a:xfrm>
        </p:spPr>
        <p:txBody>
          <a:bodyPr/>
          <a:lstStyle/>
          <a:p>
            <a:pPr marL="285750" indent="-285750">
              <a:buFont typeface="Arial" panose="020B0604020202020204" pitchFamily="34" charset="0"/>
              <a:buChar char="•"/>
            </a:pPr>
            <a:r>
              <a:rPr lang="en-US" sz="1800" dirty="0">
                <a:solidFill>
                  <a:schemeClr val="tx1"/>
                </a:solidFill>
              </a:rPr>
              <a:t>Compile and submit a FAIR using the customer electronic system for FAIR submittal (e-FAIR), ensuring:</a:t>
            </a:r>
          </a:p>
          <a:p>
            <a:pPr marL="971550" lvl="1" indent="-285750"/>
            <a:r>
              <a:rPr lang="en-US" sz="1800" dirty="0"/>
              <a:t>The submission follows the purchase order cascade, e.g., Tier-2 to Tier-1 to OEM Customer, unless otherwise instructed.</a:t>
            </a:r>
          </a:p>
          <a:p>
            <a:pPr marL="971550" lvl="1" indent="-285750"/>
            <a:r>
              <a:rPr lang="en-US" sz="1800" dirty="0"/>
              <a:t>When a supplier does not have access to e-FAIR, that the forms in 9102 are used, in conjunction with any Customer specific forms (e.g., Customer Checklist).</a:t>
            </a:r>
          </a:p>
          <a:p>
            <a:pPr marL="285750" indent="-285750">
              <a:buFont typeface="Arial" panose="020B0604020202020204" pitchFamily="34" charset="0"/>
              <a:buChar char="•"/>
            </a:pPr>
            <a:r>
              <a:rPr lang="en-US" sz="1800" dirty="0">
                <a:solidFill>
                  <a:schemeClr val="tx1"/>
                </a:solidFill>
              </a:rPr>
              <a:t>Only release product into customer against a ‘Complete’ or ‘Not Complete’ FAIR, as defined within 9102.</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57959916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1386039"/>
            <a:ext cx="10363200" cy="4995290"/>
          </a:xfrm>
        </p:spPr>
        <p:txBody>
          <a:bodyPr>
            <a:normAutofit lnSpcReduction="10000"/>
          </a:bodyPr>
          <a:lstStyle/>
          <a:p>
            <a:r>
              <a:rPr lang="en-US" sz="1600" dirty="0">
                <a:solidFill>
                  <a:schemeClr val="bg2">
                    <a:lumMod val="50000"/>
                  </a:schemeClr>
                </a:solidFill>
              </a:rPr>
              <a:t>Does the organization:</a:t>
            </a:r>
          </a:p>
          <a:p>
            <a:pPr lvl="1"/>
            <a:r>
              <a:rPr lang="en-US" sz="1400" dirty="0">
                <a:solidFill>
                  <a:schemeClr val="bg2">
                    <a:lumMod val="50000"/>
                  </a:schemeClr>
                </a:solidFill>
              </a:rPr>
              <a:t>Perform FAI in compliance to 9102? see RM13102. </a:t>
            </a:r>
          </a:p>
          <a:p>
            <a:pPr lvl="1"/>
            <a:r>
              <a:rPr lang="en-US" sz="1400" dirty="0">
                <a:solidFill>
                  <a:schemeClr val="bg2">
                    <a:lumMod val="50000"/>
                  </a:schemeClr>
                </a:solidFill>
              </a:rPr>
              <a:t>In addition to the requirements of 9102 apply FAI to: </a:t>
            </a:r>
          </a:p>
          <a:p>
            <a:pPr lvl="2"/>
            <a:r>
              <a:rPr lang="en-US" sz="1300" dirty="0">
                <a:solidFill>
                  <a:schemeClr val="bg2">
                    <a:lumMod val="50000"/>
                  </a:schemeClr>
                </a:solidFill>
              </a:rPr>
              <a:t>Unique single run production orders not intended for ongoing production (e.g., out-of-production spares). Use of a modified or an alternative approach to this requirement may be used if agreed with the customer. Does not apply to nonproduction applications (e.g., development, prototypes)?</a:t>
            </a:r>
          </a:p>
          <a:p>
            <a:pPr lvl="1"/>
            <a:r>
              <a:rPr lang="en-US" sz="1400" dirty="0">
                <a:solidFill>
                  <a:schemeClr val="bg2">
                    <a:lumMod val="50000"/>
                  </a:schemeClr>
                </a:solidFill>
              </a:rPr>
              <a:t>A Kit with a defined ‘Bill of Parts’, to provide evidence all parts in the ‘Kit’ have an approved FAIR. </a:t>
            </a:r>
          </a:p>
          <a:p>
            <a:pPr lvl="1"/>
            <a:r>
              <a:rPr lang="en-US" sz="1400" dirty="0">
                <a:solidFill>
                  <a:schemeClr val="bg2">
                    <a:lumMod val="50000"/>
                  </a:schemeClr>
                </a:solidFill>
              </a:rPr>
              <a:t>Perform FAI when: </a:t>
            </a:r>
          </a:p>
          <a:p>
            <a:pPr lvl="2"/>
            <a:r>
              <a:rPr lang="en-US" sz="1300" dirty="0">
                <a:solidFill>
                  <a:schemeClr val="bg2">
                    <a:lumMod val="50000"/>
                  </a:schemeClr>
                </a:solidFill>
              </a:rPr>
              <a:t>The production source is not able to provide evidence of an approved ‘Complete’ FAI report. Where the product predates the requirement for FAI then an approved configuration or equivalent process that was agreed with the customer will be acceptable. </a:t>
            </a:r>
          </a:p>
          <a:p>
            <a:pPr lvl="2"/>
            <a:r>
              <a:rPr lang="en-US" sz="1300" dirty="0">
                <a:solidFill>
                  <a:schemeClr val="bg2">
                    <a:lumMod val="50000"/>
                  </a:schemeClr>
                </a:solidFill>
              </a:rPr>
              <a:t>Product is to be resourced and the customer requires a FAIR prior to production ceasing in the existing source. [This can be referred to as Last Article Inspection (LAI) Report]</a:t>
            </a:r>
          </a:p>
          <a:p>
            <a:pPr lvl="3"/>
            <a:r>
              <a:rPr lang="en-US" sz="1300" dirty="0">
                <a:solidFill>
                  <a:schemeClr val="bg2">
                    <a:lumMod val="50000"/>
                  </a:schemeClr>
                </a:solidFill>
              </a:rPr>
              <a:t>Requested by a customer.</a:t>
            </a:r>
          </a:p>
          <a:p>
            <a:pPr lvl="1"/>
            <a:r>
              <a:rPr lang="en-US" sz="1400" dirty="0">
                <a:solidFill>
                  <a:schemeClr val="bg2">
                    <a:lumMod val="50000"/>
                  </a:schemeClr>
                </a:solidFill>
              </a:rPr>
              <a:t>Conduct an assessment, carried out by a competent person, to determine the required verification when changes occur that can invalidate a previous FAI. The assessment is to consider: </a:t>
            </a:r>
          </a:p>
          <a:p>
            <a:pPr lvl="2"/>
            <a:r>
              <a:rPr lang="en-US" sz="1300" dirty="0">
                <a:solidFill>
                  <a:schemeClr val="bg2">
                    <a:lumMod val="50000"/>
                  </a:schemeClr>
                </a:solidFill>
              </a:rPr>
              <a:t>The impact of the change on the ability of the production method to meet product design characteristics. </a:t>
            </a:r>
          </a:p>
          <a:p>
            <a:pPr lvl="2"/>
            <a:r>
              <a:rPr lang="en-US" sz="1300" dirty="0">
                <a:solidFill>
                  <a:schemeClr val="bg2">
                    <a:lumMod val="50000"/>
                  </a:schemeClr>
                </a:solidFill>
              </a:rPr>
              <a:t>Equipment and associated software programs, personnel, and environment. </a:t>
            </a:r>
          </a:p>
          <a:p>
            <a:pPr lvl="2"/>
            <a:r>
              <a:rPr lang="en-US" sz="1300" dirty="0">
                <a:solidFill>
                  <a:schemeClr val="bg2">
                    <a:lumMod val="50000"/>
                  </a:schemeClr>
                </a:solidFill>
              </a:rPr>
              <a:t>The accumulation of changes covered by partial FAI or Dimensional/Non-dimensional Reports which may warrant a repeat full FAI being performed. </a:t>
            </a:r>
          </a:p>
          <a:p>
            <a:pPr lvl="1"/>
            <a:r>
              <a:rPr lang="en-US" sz="1400" dirty="0">
                <a:solidFill>
                  <a:schemeClr val="bg2">
                    <a:lumMod val="50000"/>
                  </a:schemeClr>
                </a:solidFill>
              </a:rPr>
              <a:t>Retain a formal record of the assessment for audit purposes, (8.5.6). </a:t>
            </a:r>
          </a:p>
          <a:p>
            <a:endParaRPr lang="en-US" sz="16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25794" y="778012"/>
            <a:ext cx="10363200" cy="342628"/>
          </a:xfrm>
        </p:spPr>
        <p:txBody>
          <a:bodyPr/>
          <a:lstStyle/>
          <a:p>
            <a:r>
              <a:rPr lang="en-US" sz="2000" dirty="0"/>
              <a:t>8.5.1.6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351771612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912532" y="1386039"/>
            <a:ext cx="10363200" cy="4995290"/>
          </a:xfrm>
        </p:spPr>
        <p:txBody>
          <a:bodyPr>
            <a:normAutofit lnSpcReduction="10000"/>
          </a:bodyPr>
          <a:lstStyle/>
          <a:p>
            <a:pPr lvl="1"/>
            <a:r>
              <a:rPr lang="en-US" sz="1400" dirty="0">
                <a:solidFill>
                  <a:schemeClr val="tx1"/>
                </a:solidFill>
              </a:rPr>
              <a:t>Verify characteristics in the final product, i.e., after all production activities have been completed (unless otherwise </a:t>
            </a:r>
            <a:r>
              <a:rPr lang="en-US" sz="1600" dirty="0">
                <a:solidFill>
                  <a:schemeClr val="tx1"/>
                </a:solidFill>
              </a:rPr>
              <a:t>instructed by the Product Definition), including: </a:t>
            </a:r>
          </a:p>
          <a:p>
            <a:pPr lvl="2"/>
            <a:r>
              <a:rPr lang="en-US" sz="1300" dirty="0">
                <a:solidFill>
                  <a:schemeClr val="tx1"/>
                </a:solidFill>
              </a:rPr>
              <a:t>Ensuring Inspection equipment is: </a:t>
            </a:r>
          </a:p>
          <a:p>
            <a:pPr lvl="3"/>
            <a:r>
              <a:rPr lang="en-US" sz="1300" dirty="0">
                <a:solidFill>
                  <a:schemeClr val="tx1"/>
                </a:solidFill>
              </a:rPr>
              <a:t>Traceably calibrated, within its valid calibration period, and measurement systems to be assessed are in accordance with 7.1.5.1.1 and Table 3.</a:t>
            </a:r>
          </a:p>
          <a:p>
            <a:pPr lvl="3"/>
            <a:r>
              <a:rPr lang="en-US" sz="1300" dirty="0">
                <a:solidFill>
                  <a:schemeClr val="tx1"/>
                </a:solidFill>
              </a:rPr>
              <a:t>Independent of production inspection equipment. Except when the production inspection process is automated and cannot be influenced by Production Staff, or FAI results are obtained by personnel that only carry out product verification, e.g., Inspectors. Where independent inspection measurement is not practicable, then the use of production inspection equipment may be acceptable if approved by the customer.</a:t>
            </a:r>
          </a:p>
          <a:p>
            <a:pPr lvl="4"/>
            <a:r>
              <a:rPr lang="en-US" sz="1300" dirty="0">
                <a:solidFill>
                  <a:schemeClr val="tx1"/>
                </a:solidFill>
              </a:rPr>
              <a:t>Ensuring characteristics not accessible in the final product are measured during the production process. </a:t>
            </a:r>
          </a:p>
          <a:p>
            <a:r>
              <a:rPr lang="en-US" sz="1600" dirty="0">
                <a:solidFill>
                  <a:schemeClr val="tx1"/>
                </a:solidFill>
              </a:rPr>
              <a:t>When subsequent production activities can affect the characteristics, ensuring they are verified by destructive means, unless it can be shown (with evidence included in the FAIR) that the characteristic in the final product is not different (is equivalent) to the characteristic verified during the production process, this does not apply when the Product Definition instructs the characteristics to be verified prior to the Production Activity, e.g., coating, painting, shot peening). </a:t>
            </a:r>
          </a:p>
          <a:p>
            <a:pPr lvl="1"/>
            <a:r>
              <a:rPr lang="en-US" sz="1400" dirty="0">
                <a:solidFill>
                  <a:schemeClr val="tx1"/>
                </a:solidFill>
              </a:rPr>
              <a:t>Compile and submit a FAIR using the customer electronic system for FAIR submittal (e-FAIR), ensuring:</a:t>
            </a:r>
          </a:p>
          <a:p>
            <a:pPr lvl="2"/>
            <a:r>
              <a:rPr lang="en-US" sz="1300" dirty="0">
                <a:solidFill>
                  <a:schemeClr val="tx1"/>
                </a:solidFill>
              </a:rPr>
              <a:t>The submission follows the purchase order cascade, e.g., Tier-2 to Tier-1 to OEM Customer, unless otherwise instructed. </a:t>
            </a:r>
          </a:p>
          <a:p>
            <a:pPr lvl="2"/>
            <a:r>
              <a:rPr lang="en-US" sz="1300" dirty="0">
                <a:solidFill>
                  <a:schemeClr val="tx1"/>
                </a:solidFill>
              </a:rPr>
              <a:t>When a supplier does not have access to e-FAIR, that the forms in 9102 are used, in conjunction with any Customer specific forms (e.g., Customer Checklist). </a:t>
            </a:r>
          </a:p>
          <a:p>
            <a:r>
              <a:rPr lang="en-US" sz="1600" dirty="0">
                <a:solidFill>
                  <a:schemeClr val="tx1"/>
                </a:solidFill>
              </a:rPr>
              <a:t>Only release product into customer against a ‘Complete’ or ‘Not Complete’ FAIR, as defined within 9102. </a:t>
            </a:r>
          </a:p>
          <a:p>
            <a:endParaRPr lang="en-US" sz="16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42628"/>
          </a:xfrm>
        </p:spPr>
        <p:txBody>
          <a:bodyPr/>
          <a:lstStyle/>
          <a:p>
            <a:r>
              <a:rPr lang="en-US" sz="2000" dirty="0"/>
              <a:t>8.5.1.6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67425949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342628"/>
          </a:xfrm>
        </p:spPr>
        <p:txBody>
          <a:bodyPr/>
          <a:lstStyle/>
          <a:p>
            <a:r>
              <a:rPr lang="en-US" sz="2000" dirty="0"/>
              <a:t>8.5.1.7 Fixed Production Methods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912532" y="1333773"/>
            <a:ext cx="10363200" cy="1428678"/>
          </a:xfrm>
        </p:spPr>
        <p:txBody>
          <a:bodyPr/>
          <a:lstStyle/>
          <a:p>
            <a:endParaRPr lang="en-US" sz="1600" dirty="0">
              <a:solidFill>
                <a:schemeClr val="tx1"/>
              </a:solidFill>
            </a:endParaRPr>
          </a:p>
          <a:p>
            <a:r>
              <a:rPr lang="en-US" sz="1600" dirty="0">
                <a:solidFill>
                  <a:schemeClr val="tx1"/>
                </a:solidFill>
              </a:rPr>
              <a:t>Fixed Production Method applies to all the organizations, when the product definition specifies “Fixed Process Control‟ or similar, e.g., Production process, Frozen process, Engineering Source Approval/Substantiation.</a:t>
            </a:r>
          </a:p>
          <a:p>
            <a:r>
              <a:rPr lang="en-US" sz="1600" dirty="0">
                <a:solidFill>
                  <a:schemeClr val="tx1"/>
                </a:solidFill>
              </a:rPr>
              <a:t>The organization shall implement the necessary Fixed Production Controls as defined by the Customer.</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
        <p:nvSpPr>
          <p:cNvPr id="7" name="Content Placeholder 1">
            <a:extLst>
              <a:ext uri="{FF2B5EF4-FFF2-40B4-BE49-F238E27FC236}">
                <a16:creationId xmlns:a16="http://schemas.microsoft.com/office/drawing/2014/main" id="{78D91735-4EB4-459B-A467-05FB07AB3E07}"/>
              </a:ext>
            </a:extLst>
          </p:cNvPr>
          <p:cNvSpPr>
            <a:spLocks noGrp="1"/>
          </p:cNvSpPr>
          <p:nvPr>
            <p:ph sz="quarter" idx="16"/>
          </p:nvPr>
        </p:nvSpPr>
        <p:spPr>
          <a:xfrm>
            <a:off x="912532" y="3969834"/>
            <a:ext cx="10887206" cy="2411494"/>
          </a:xfrm>
        </p:spPr>
        <p:txBody>
          <a:bodyPr>
            <a:normAutofit/>
          </a:bodyPr>
          <a:lstStyle/>
          <a:p>
            <a:r>
              <a:rPr lang="en-US" sz="1800" dirty="0">
                <a:solidFill>
                  <a:schemeClr val="bg2">
                    <a:lumMod val="50000"/>
                  </a:schemeClr>
                </a:solidFill>
              </a:rPr>
              <a:t>Does the Fixed Production Method apply to all the organizations, when the product definition specifies “Fixed Process Control‟ or similar, e.g., Production process, Frozen process, Engineering Source Approval/Substantiation.?</a:t>
            </a:r>
          </a:p>
          <a:p>
            <a:r>
              <a:rPr lang="en-US" sz="1800" dirty="0">
                <a:solidFill>
                  <a:schemeClr val="bg2">
                    <a:lumMod val="50000"/>
                  </a:schemeClr>
                </a:solidFill>
              </a:rPr>
              <a:t>Does the organization implement the necessary Fixed Production Controls as defined by the Customer?</a:t>
            </a:r>
          </a:p>
        </p:txBody>
      </p:sp>
    </p:spTree>
    <p:extLst>
      <p:ext uri="{BB962C8B-B14F-4D97-AF65-F5344CB8AC3E}">
        <p14:creationId xmlns:p14="http://schemas.microsoft.com/office/powerpoint/2010/main" val="175639990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14400" y="949326"/>
            <a:ext cx="10363200" cy="276283"/>
          </a:xfrm>
        </p:spPr>
        <p:txBody>
          <a:bodyPr/>
          <a:lstStyle/>
          <a:p>
            <a:r>
              <a:rPr lang="en-US" sz="2000" dirty="0"/>
              <a:t>8.5.1.8 Vision Standards – Supplemental Requirements</a:t>
            </a:r>
          </a:p>
        </p:txBody>
      </p:sp>
      <p:sp>
        <p:nvSpPr>
          <p:cNvPr id="4" name="Text Placeholder 3">
            <a:extLst>
              <a:ext uri="{FF2B5EF4-FFF2-40B4-BE49-F238E27FC236}">
                <a16:creationId xmlns:a16="http://schemas.microsoft.com/office/drawing/2014/main" id="{E775C51B-6F2B-4EE2-BFFC-2B977D511C6F}"/>
              </a:ext>
            </a:extLst>
          </p:cNvPr>
          <p:cNvSpPr>
            <a:spLocks noGrp="1"/>
          </p:cNvSpPr>
          <p:nvPr>
            <p:ph type="body" sz="quarter" idx="10"/>
          </p:nvPr>
        </p:nvSpPr>
        <p:spPr>
          <a:xfrm>
            <a:off x="780585" y="1330325"/>
            <a:ext cx="10497015" cy="5339981"/>
          </a:xfrm>
        </p:spPr>
        <p:txBody>
          <a:bodyPr/>
          <a:lstStyle/>
          <a:p>
            <a:r>
              <a:rPr lang="en-US" sz="1200" dirty="0">
                <a:solidFill>
                  <a:schemeClr val="tx1"/>
                </a:solidFill>
              </a:rPr>
              <a:t>The organization shall:</a:t>
            </a:r>
          </a:p>
          <a:p>
            <a:pPr marL="171450" indent="-171450">
              <a:buFont typeface="Arial" panose="020B0604020202020204" pitchFamily="34" charset="0"/>
              <a:buChar char="•"/>
            </a:pPr>
            <a:r>
              <a:rPr lang="en-US" sz="1200" dirty="0">
                <a:solidFill>
                  <a:schemeClr val="tx1"/>
                </a:solidFill>
              </a:rPr>
              <a:t>Ensure Nondestructive Testing (NDT) personnel are examined in accordance with the applicable NDT personnel qualification and certification standard, e.g., EN4179, NAS410, SNT-TC-1A, ISO 9712. Weld inspectors and personnel performing visual inspection to detect material discontinuities are included in this category and are to be trained and examined in accordance with ISO 19828.</a:t>
            </a:r>
          </a:p>
          <a:p>
            <a:pPr marL="171450" indent="-171450">
              <a:buFont typeface="Arial" panose="020B0604020202020204" pitchFamily="34" charset="0"/>
              <a:buChar char="•"/>
            </a:pPr>
            <a:r>
              <a:rPr lang="en-US" sz="1200" dirty="0">
                <a:solidFill>
                  <a:schemeClr val="tx1"/>
                </a:solidFill>
              </a:rPr>
              <a:t>Ensure NDT personnel are examined for color vision perception at five (5) yearly intervals. Where personnel fail a color vision perception examination, their capability to distinguish and differentiate colors used in performance of applicable product verification/inspection activities is to be determined and documented.</a:t>
            </a:r>
          </a:p>
          <a:p>
            <a:pPr marL="171450" indent="-171450">
              <a:buFont typeface="Arial" panose="020B0604020202020204" pitchFamily="34" charset="0"/>
              <a:buChar char="•"/>
            </a:pPr>
            <a:r>
              <a:rPr lang="en-US" sz="1200" dirty="0">
                <a:solidFill>
                  <a:schemeClr val="tx1"/>
                </a:solidFill>
              </a:rPr>
              <a:t>Ensure welding personnel (Welder/Welding operator) are examined at two-year intervals in line with AWS D17.1 and ISO 24394. Eyesight acuity requirements being a minimum of </a:t>
            </a:r>
            <a:r>
              <a:rPr lang="en-US" sz="1200" dirty="0" err="1">
                <a:solidFill>
                  <a:schemeClr val="tx1"/>
                </a:solidFill>
              </a:rPr>
              <a:t>Curpax</a:t>
            </a:r>
            <a:r>
              <a:rPr lang="en-US" sz="1200" dirty="0">
                <a:solidFill>
                  <a:schemeClr val="tx1"/>
                </a:solidFill>
              </a:rPr>
              <a:t> N5, Jaeger #2, or equivalent for near vision and Snellen 20/30, or equivalent for far vision. Brazing personnel (Manual brazier, vacuum brazier) being examined in accordance with ISO 11745.</a:t>
            </a:r>
          </a:p>
          <a:p>
            <a:pPr marL="171450" indent="-171450">
              <a:buFont typeface="Arial" panose="020B0604020202020204" pitchFamily="34" charset="0"/>
              <a:buChar char="•"/>
            </a:pPr>
            <a:r>
              <a:rPr lang="en-US" sz="1200" dirty="0">
                <a:solidFill>
                  <a:schemeClr val="tx1"/>
                </a:solidFill>
              </a:rPr>
              <a:t>Ensure non-NDT personnel engaged in product verification and inspection activities are examined annually. Eyesight acuity requirements being a minimum of </a:t>
            </a:r>
            <a:r>
              <a:rPr lang="en-US" sz="1200" dirty="0" err="1">
                <a:solidFill>
                  <a:schemeClr val="tx1"/>
                </a:solidFill>
              </a:rPr>
              <a:t>Curpax</a:t>
            </a:r>
            <a:r>
              <a:rPr lang="en-US" sz="1200" dirty="0">
                <a:solidFill>
                  <a:schemeClr val="tx1"/>
                </a:solidFill>
              </a:rPr>
              <a:t> N5, Jaeger #2, or equivalent in at least one eye or when using both eyes together. These non-NDT inspectors shall also be required to pass a one-time color vision perception test.</a:t>
            </a:r>
          </a:p>
          <a:p>
            <a:pPr marL="171450" indent="-171450">
              <a:buFont typeface="Arial" panose="020B0604020202020204" pitchFamily="34" charset="0"/>
              <a:buChar char="•"/>
            </a:pPr>
            <a:r>
              <a:rPr lang="en-US" sz="1200" dirty="0">
                <a:solidFill>
                  <a:schemeClr val="tx1"/>
                </a:solidFill>
              </a:rPr>
              <a:t>Ensure Vision tests are performed by suitably trained and qualified personnel. For NDT personnel, this duty being performed by individuals designated by the Responsible Level 3 or a qualified medical practitioner.</a:t>
            </a:r>
          </a:p>
          <a:p>
            <a:pPr marL="171450" indent="-171450">
              <a:buFont typeface="Arial" panose="020B0604020202020204" pitchFamily="34" charset="0"/>
              <a:buChar char="•"/>
            </a:pPr>
            <a:r>
              <a:rPr lang="en-US" sz="1200" dirty="0">
                <a:solidFill>
                  <a:schemeClr val="tx1"/>
                </a:solidFill>
              </a:rPr>
              <a:t>Ensure Vision correcting eyewear, e.g., glasses, contact lenses, used by personnel to pass the vision examination are worn when performing product verification/inspection activities.</a:t>
            </a:r>
          </a:p>
          <a:p>
            <a:pPr marL="171450" indent="-171450">
              <a:buFont typeface="Arial" panose="020B0604020202020204" pitchFamily="34" charset="0"/>
              <a:buChar char="•"/>
            </a:pPr>
            <a:r>
              <a:rPr lang="en-US" sz="1200" dirty="0">
                <a:solidFill>
                  <a:schemeClr val="tx1"/>
                </a:solidFill>
              </a:rPr>
              <a:t>Ensure personnel requiring any changes to their vision correcting eyewear are reexamination before being used.</a:t>
            </a:r>
          </a:p>
          <a:p>
            <a:pPr marL="171450" indent="-171450">
              <a:buFont typeface="Arial" panose="020B0604020202020204" pitchFamily="34" charset="0"/>
              <a:buChar char="•"/>
            </a:pPr>
            <a:r>
              <a:rPr lang="en-US" sz="1200" dirty="0">
                <a:solidFill>
                  <a:schemeClr val="tx1"/>
                </a:solidFill>
              </a:rPr>
              <a:t>Ensure the use of darkened lenses or those that darken on exposure to light are prohibited.</a:t>
            </a:r>
          </a:p>
          <a:p>
            <a:endParaRPr lang="en-US" sz="1200" dirty="0"/>
          </a:p>
          <a:p>
            <a:endParaRPr lang="en-US" sz="1200" dirty="0"/>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610946632"/>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5669F-7507-462B-A21F-6D8A3A050390}"/>
              </a:ext>
            </a:extLst>
          </p:cNvPr>
          <p:cNvSpPr>
            <a:spLocks noGrp="1"/>
          </p:cNvSpPr>
          <p:nvPr>
            <p:ph sz="quarter" idx="16"/>
          </p:nvPr>
        </p:nvSpPr>
        <p:spPr>
          <a:xfrm>
            <a:off x="713678" y="1338146"/>
            <a:ext cx="10562054" cy="5227444"/>
          </a:xfrm>
        </p:spPr>
        <p:txBody>
          <a:bodyPr>
            <a:normAutofit fontScale="92500" lnSpcReduction="20000"/>
          </a:bodyPr>
          <a:lstStyle/>
          <a:p>
            <a:r>
              <a:rPr lang="en-US" sz="1600" dirty="0">
                <a:solidFill>
                  <a:schemeClr val="bg2">
                    <a:lumMod val="50000"/>
                  </a:schemeClr>
                </a:solidFill>
              </a:rPr>
              <a:t>Does the organization: </a:t>
            </a:r>
          </a:p>
          <a:p>
            <a:pPr lvl="1"/>
            <a:r>
              <a:rPr lang="en-US" sz="1600" dirty="0">
                <a:solidFill>
                  <a:schemeClr val="bg2">
                    <a:lumMod val="50000"/>
                  </a:schemeClr>
                </a:solidFill>
              </a:rPr>
              <a:t>Ensure Nondestructive Testing (NDT) personnel are examined in accordance with the applicable NDT personnel qualification and certification standard, e.g., EN4179, NAS410, SNT-TC-1A, ISO 9712? Weld inspectors and personnel performing visual inspection to detect material discontinuities are included in this category and are to be trained and examined in accordance with ISO 19828?</a:t>
            </a:r>
          </a:p>
          <a:p>
            <a:pPr lvl="1"/>
            <a:r>
              <a:rPr lang="en-US" sz="1600" dirty="0">
                <a:solidFill>
                  <a:schemeClr val="bg2">
                    <a:lumMod val="50000"/>
                  </a:schemeClr>
                </a:solidFill>
              </a:rPr>
              <a:t>Ensure NDT personnel are examined for color vision perception at five (5) yearly intervals? </a:t>
            </a:r>
          </a:p>
          <a:p>
            <a:pPr marL="0" indent="0">
              <a:buNone/>
            </a:pPr>
            <a:r>
              <a:rPr lang="en-US" sz="1600" i="1" dirty="0">
                <a:solidFill>
                  <a:schemeClr val="bg2">
                    <a:lumMod val="50000"/>
                  </a:schemeClr>
                </a:solidFill>
              </a:rPr>
              <a:t>Note: Where personnel fail a color vision perception examination, their capability to distinguish and differentiate colors used in performance of applicable product verification/inspection activities is to be determined and documented. </a:t>
            </a:r>
          </a:p>
          <a:p>
            <a:pPr lvl="1"/>
            <a:r>
              <a:rPr lang="en-US" sz="1600" dirty="0">
                <a:solidFill>
                  <a:schemeClr val="bg2">
                    <a:lumMod val="50000"/>
                  </a:schemeClr>
                </a:solidFill>
              </a:rPr>
              <a:t>Ensure welding personnel (Welder/Welding operator) are examined at two-year intervals in line with AWS D17.1 and ISO 24394. Eyesight acuity requirements being a minimum of </a:t>
            </a:r>
            <a:r>
              <a:rPr lang="en-US" sz="1600" dirty="0" err="1">
                <a:solidFill>
                  <a:schemeClr val="bg2">
                    <a:lumMod val="50000"/>
                  </a:schemeClr>
                </a:solidFill>
              </a:rPr>
              <a:t>Curpax</a:t>
            </a:r>
            <a:r>
              <a:rPr lang="en-US" sz="1600" dirty="0">
                <a:solidFill>
                  <a:schemeClr val="bg2">
                    <a:lumMod val="50000"/>
                  </a:schemeClr>
                </a:solidFill>
              </a:rPr>
              <a:t> N5, Jaeger #2, or equivalent for near vision and Snellen 20/30, or equivalent for far vision. Brazing personnel (Manual brazier, vacuum brazier) being examined in accordance with ISO 11745. </a:t>
            </a:r>
          </a:p>
          <a:p>
            <a:pPr lvl="1"/>
            <a:r>
              <a:rPr lang="en-US" sz="1600" dirty="0">
                <a:solidFill>
                  <a:schemeClr val="bg2">
                    <a:lumMod val="50000"/>
                  </a:schemeClr>
                </a:solidFill>
              </a:rPr>
              <a:t>Ensure non-NDT personnel engaged in product verification and inspection activities are examined annually. Eyesight acuity requirements being a minimum of </a:t>
            </a:r>
            <a:r>
              <a:rPr lang="en-US" sz="1600" dirty="0" err="1">
                <a:solidFill>
                  <a:schemeClr val="bg2">
                    <a:lumMod val="50000"/>
                  </a:schemeClr>
                </a:solidFill>
              </a:rPr>
              <a:t>Curpax</a:t>
            </a:r>
            <a:r>
              <a:rPr lang="en-US" sz="1600" dirty="0">
                <a:solidFill>
                  <a:schemeClr val="bg2">
                    <a:lumMod val="50000"/>
                  </a:schemeClr>
                </a:solidFill>
              </a:rPr>
              <a:t> N5, Jaeger #2, or equivalent in at least one eye or when using both eyes together. These non-NDT inspectors shall also be required to pass a one-time color vision perception test. </a:t>
            </a:r>
          </a:p>
          <a:p>
            <a:pPr lvl="1"/>
            <a:r>
              <a:rPr lang="en-US" sz="1600" dirty="0">
                <a:solidFill>
                  <a:schemeClr val="bg2">
                    <a:lumMod val="50000"/>
                  </a:schemeClr>
                </a:solidFill>
              </a:rPr>
              <a:t>Ensure Vision tests are performed by suitably trained and qualified personnel. For NDT personnel, this duty being performed by individuals designated by the Responsible Level 3 or a qualified medical practitioner. </a:t>
            </a:r>
          </a:p>
          <a:p>
            <a:pPr lvl="1"/>
            <a:r>
              <a:rPr lang="en-US" sz="1600" dirty="0">
                <a:solidFill>
                  <a:schemeClr val="bg2">
                    <a:lumMod val="50000"/>
                  </a:schemeClr>
                </a:solidFill>
              </a:rPr>
              <a:t>Ensure Vision correcting eyewear, e.g., glasses, contact lenses, used by personnel to pass the vision examination are worn when performing product verification/inspection activities. </a:t>
            </a:r>
          </a:p>
          <a:p>
            <a:pPr lvl="1"/>
            <a:r>
              <a:rPr lang="en-US" sz="1600" dirty="0">
                <a:solidFill>
                  <a:schemeClr val="bg2">
                    <a:lumMod val="50000"/>
                  </a:schemeClr>
                </a:solidFill>
              </a:rPr>
              <a:t>Ensure personnel requiring any changes to their vision correcting eyewear are reexamination before being used. </a:t>
            </a:r>
          </a:p>
          <a:p>
            <a:pPr lvl="1"/>
            <a:r>
              <a:rPr lang="en-US" sz="1600" dirty="0">
                <a:solidFill>
                  <a:schemeClr val="bg2">
                    <a:lumMod val="50000"/>
                  </a:schemeClr>
                </a:solidFill>
              </a:rPr>
              <a:t>Ensure the use of darkened lenses or those that darken on exposure to light are prohibited. </a:t>
            </a:r>
          </a:p>
          <a:p>
            <a:endParaRPr lang="en-US" sz="1600" dirty="0"/>
          </a:p>
          <a:p>
            <a:endParaRPr lang="en-US" sz="1600" dirty="0"/>
          </a:p>
        </p:txBody>
      </p:sp>
      <p:sp>
        <p:nvSpPr>
          <p:cNvPr id="3" name="Title 2">
            <a:extLst>
              <a:ext uri="{FF2B5EF4-FFF2-40B4-BE49-F238E27FC236}">
                <a16:creationId xmlns:a16="http://schemas.microsoft.com/office/drawing/2014/main" id="{C12A3A1F-B8A0-4D0A-98E9-9EEABE30D6F2}"/>
              </a:ext>
            </a:extLst>
          </p:cNvPr>
          <p:cNvSpPr>
            <a:spLocks noGrp="1"/>
          </p:cNvSpPr>
          <p:nvPr>
            <p:ph type="title"/>
          </p:nvPr>
        </p:nvSpPr>
        <p:spPr>
          <a:xfrm>
            <a:off x="925794" y="758826"/>
            <a:ext cx="10363200" cy="381000"/>
          </a:xfrm>
        </p:spPr>
        <p:txBody>
          <a:bodyPr/>
          <a:lstStyle/>
          <a:p>
            <a:r>
              <a:rPr lang="en-US" sz="2400" dirty="0"/>
              <a:t>8.5.1.8 Continued</a:t>
            </a:r>
          </a:p>
        </p:txBody>
      </p:sp>
      <p:sp>
        <p:nvSpPr>
          <p:cNvPr id="5" name="Footer Placeholder 4">
            <a:extLst>
              <a:ext uri="{FF2B5EF4-FFF2-40B4-BE49-F238E27FC236}">
                <a16:creationId xmlns:a16="http://schemas.microsoft.com/office/drawing/2014/main" id="{5D7F09B9-2BBC-4E0A-AE43-AECB4A96ADCA}"/>
              </a:ext>
            </a:extLst>
          </p:cNvPr>
          <p:cNvSpPr>
            <a:spLocks noGrp="1"/>
          </p:cNvSpPr>
          <p:nvPr>
            <p:ph type="ftr" sz="quarter" idx="17"/>
          </p:nvPr>
        </p:nvSpPr>
        <p:spPr/>
        <p:txBody>
          <a:bodyPr/>
          <a:lstStyle/>
          <a:p>
            <a:r>
              <a:rPr lang="en-US"/>
              <a:t>Copyright© Performance Review Institute (RF-153 Rev. 1)</a:t>
            </a:r>
            <a:endParaRPr lang="en-US" dirty="0"/>
          </a:p>
        </p:txBody>
      </p:sp>
    </p:spTree>
    <p:extLst>
      <p:ext uri="{BB962C8B-B14F-4D97-AF65-F5344CB8AC3E}">
        <p14:creationId xmlns:p14="http://schemas.microsoft.com/office/powerpoint/2010/main" val="90927847"/>
      </p:ext>
    </p:extLst>
  </p:cSld>
  <p:clrMapOvr>
    <a:masterClrMapping/>
  </p:clrMapOvr>
</p:sld>
</file>

<file path=ppt/theme/theme1.xml><?xml version="1.0" encoding="utf-8"?>
<a:theme xmlns:a="http://schemas.openxmlformats.org/drawingml/2006/main" name="PRI_Registrar_MasterTheme">
  <a:themeElements>
    <a:clrScheme name="PRI Color Palette 2">
      <a:dk1>
        <a:srgbClr val="000000"/>
      </a:dk1>
      <a:lt1>
        <a:srgbClr val="FFFFFF"/>
      </a:lt1>
      <a:dk2>
        <a:srgbClr val="0064A8"/>
      </a:dk2>
      <a:lt2>
        <a:srgbClr val="E1EDF5"/>
      </a:lt2>
      <a:accent1>
        <a:srgbClr val="68B1E2"/>
      </a:accent1>
      <a:accent2>
        <a:srgbClr val="B9D8EA"/>
      </a:accent2>
      <a:accent3>
        <a:srgbClr val="A5A5A5"/>
      </a:accent3>
      <a:accent4>
        <a:srgbClr val="0064A8"/>
      </a:accent4>
      <a:accent5>
        <a:srgbClr val="243746"/>
      </a:accent5>
      <a:accent6>
        <a:srgbClr val="5B7E96"/>
      </a:accent6>
      <a:hlink>
        <a:srgbClr val="68B1E2"/>
      </a:hlink>
      <a:folHlink>
        <a:srgbClr val="B9D8EA"/>
      </a:folHlink>
    </a:clrScheme>
    <a:fontScheme name="PRI Nadcap Fonts">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I_Registrar_MasterTheme" id="{78A2E009-BDB2-AA44-B72A-B138F67A2591}" vid="{FC6A570E-F208-E44C-B908-0317686F856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PRI_Registrar_MasterTheme</Template>
  <TotalTime>2282</TotalTime>
  <Words>23860</Words>
  <Application>Microsoft Office PowerPoint</Application>
  <PresentationFormat>Widescreen</PresentationFormat>
  <Paragraphs>1394</Paragraphs>
  <Slides>178</Slides>
  <Notes>12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178</vt:i4>
      </vt:variant>
    </vt:vector>
  </HeadingPairs>
  <TitlesOfParts>
    <vt:vector size="185" baseType="lpstr">
      <vt:lpstr>Arial</vt:lpstr>
      <vt:lpstr>Arial Bold</vt:lpstr>
      <vt:lpstr>Calibri</vt:lpstr>
      <vt:lpstr>Gotham-Book</vt:lpstr>
      <vt:lpstr>Open Sans Light</vt:lpstr>
      <vt:lpstr>PRI_Registrar_MasterTheme</vt:lpstr>
      <vt:lpstr>Worksheet</vt:lpstr>
      <vt:lpstr>AS13100</vt:lpstr>
      <vt:lpstr>Contents</vt:lpstr>
      <vt:lpstr>AS13100 Summary</vt:lpstr>
      <vt:lpstr>What is AS13100?</vt:lpstr>
      <vt:lpstr>Reference Materials</vt:lpstr>
      <vt:lpstr>AESQ Quality Support materials</vt:lpstr>
      <vt:lpstr>AESQ Quality Support materials Continued</vt:lpstr>
      <vt:lpstr>Standard Review</vt:lpstr>
      <vt:lpstr>Chapter A</vt:lpstr>
      <vt:lpstr>4.3.2 Deliverable Software</vt:lpstr>
      <vt:lpstr>4.3.4 Access to OASIS and NADCAP Databases</vt:lpstr>
      <vt:lpstr>4.3.5 Compliance Matrix &amp; Scope</vt:lpstr>
      <vt:lpstr>4.4.3 Quality Management System and its processes – Supplemental Processes: Human Factors </vt:lpstr>
      <vt:lpstr>Chapter A</vt:lpstr>
      <vt:lpstr>5.1.1.1 Leadership &amp; Commitment – Supplemental Requirements</vt:lpstr>
      <vt:lpstr>5.2.1.1 Establishing the Quality Policy – Supplemental Requirements</vt:lpstr>
      <vt:lpstr>5.3.1 Organizational Roles, Responsibilities and Authorities – Supplemental Requirements</vt:lpstr>
      <vt:lpstr>Chapter A</vt:lpstr>
      <vt:lpstr>6.1.3 Actions to Address Risks and Opportunities – Supplemental Requirements</vt:lpstr>
      <vt:lpstr>6.1.3 Continued</vt:lpstr>
      <vt:lpstr>Chapter A</vt:lpstr>
      <vt:lpstr>7.1.5.1.1 Measurement Systems Analysis – Supplemental Requirements</vt:lpstr>
      <vt:lpstr>7.1.5.1.1 Continued</vt:lpstr>
      <vt:lpstr>7.1.5.1.1 Continued</vt:lpstr>
      <vt:lpstr>7.1.5.1.2 Conduct MSA as planned</vt:lpstr>
      <vt:lpstr>7.1.5.1.3 Confirm MSA Acceptance</vt:lpstr>
      <vt:lpstr>7.1.5.1.3 Continued</vt:lpstr>
      <vt:lpstr>7.1.5.1.4 Agree Improvement Actions for MSA</vt:lpstr>
      <vt:lpstr>7.2.2 Auditor Competence</vt:lpstr>
      <vt:lpstr>7.2.2 Auditor Competence Continued</vt:lpstr>
      <vt:lpstr>7.2.2 Auditor Competence Continued</vt:lpstr>
      <vt:lpstr>7.2.3 Delegated Product Release Verification (DPRV) Representative Training</vt:lpstr>
      <vt:lpstr>7.2.4 AESQ Quality Foundation Training</vt:lpstr>
      <vt:lpstr>7.5.2.1 Changes to Documented Information - Supplemental Requirements</vt:lpstr>
      <vt:lpstr>7.5.3.3 Document Retrieval Timescales</vt:lpstr>
      <vt:lpstr>7.5.3.4 Damage to records</vt:lpstr>
      <vt:lpstr>7.5.3.5 Document Retentions Periods – Supplemental Requirements</vt:lpstr>
      <vt:lpstr>7.5.3.5.1 Design Records Retention</vt:lpstr>
      <vt:lpstr>7.5.3.5.2 Radiographic Film Record Retention</vt:lpstr>
      <vt:lpstr>7.5.3.5.3 Program Code Record Retention</vt:lpstr>
      <vt:lpstr>Chapter A</vt:lpstr>
      <vt:lpstr>8.1.3.1 Product Safety – Supplemental Requirements</vt:lpstr>
      <vt:lpstr>8.1.4.1 Prevention of Counterfeit Parts – Supplemental Requirements</vt:lpstr>
      <vt:lpstr>8.2.1.1 Customer Communication - Supplemental Requirements</vt:lpstr>
      <vt:lpstr>8.2.2.1 Determining the Requirements for Products and Services – Supplemental Requirements</vt:lpstr>
      <vt:lpstr>8.2.3.3 Engineering Specifications and Certification Compliance – Supplemental Requirements</vt:lpstr>
      <vt:lpstr>8.3.1.1 Design &amp; Development of Products and Services – Supplemental Requirements</vt:lpstr>
      <vt:lpstr>8.3.2.1 Design &amp; Development Planning – Supplemental Requirements</vt:lpstr>
      <vt:lpstr>8.3.2.2 Design &amp; Development associated dependencies</vt:lpstr>
      <vt:lpstr>8.3.2.3 Design Review Planning</vt:lpstr>
      <vt:lpstr>8.3.3.1 Design and Development Inputs – Supplemental Requirements</vt:lpstr>
      <vt:lpstr>8.3.3.1 Continued</vt:lpstr>
      <vt:lpstr>8.3.3.2 Design Risk Analysis</vt:lpstr>
      <vt:lpstr>8.3.3.2.1 New Technology – Supplemental Requirements</vt:lpstr>
      <vt:lpstr>8.3.3.3 Foreign Object Damage (FOD) – Supplemental Requirements</vt:lpstr>
      <vt:lpstr>8.3.4.2 Progressive Product Definition Release – Supplemental Requirements</vt:lpstr>
      <vt:lpstr>8.3.4.3 Design Reviews – Supplemental Requirements</vt:lpstr>
      <vt:lpstr>8.3.4.4 Design Verification and Product Validation – Supplemental Requirements</vt:lpstr>
      <vt:lpstr>8.3.4.4 Continued</vt:lpstr>
      <vt:lpstr>8.3.4.5 Design for X – Supplemental Requirements</vt:lpstr>
      <vt:lpstr>8.3.4.5 Continued</vt:lpstr>
      <vt:lpstr>8.3.4.6 Failure Reporting – Supplemental Requirements</vt:lpstr>
      <vt:lpstr>8.3.5.1 Design Rationale – Supplemental Requirements</vt:lpstr>
      <vt:lpstr>8.3.5.2 Critical Items and Key Characteristics – Supplemental Requirements</vt:lpstr>
      <vt:lpstr>8.3.5.3 Design and Development Outputs – Supplemental Requirements</vt:lpstr>
      <vt:lpstr>8.3.5.4 Product End of Life – Supplemental Requirements</vt:lpstr>
      <vt:lpstr>8.3.5.4 Continued</vt:lpstr>
      <vt:lpstr>8.3.6.1 Design and Development Changes – Supplemental Requirements</vt:lpstr>
      <vt:lpstr>8.3.6.1 Continued</vt:lpstr>
      <vt:lpstr>8.4.1.2 Supplier Evaluation – Supplemental Requirements</vt:lpstr>
      <vt:lpstr>8.4.1.2 Continued</vt:lpstr>
      <vt:lpstr>8.4.1.3 Supplier Selection – Supplemental Requirements</vt:lpstr>
      <vt:lpstr>8.4.1.4 Supplier Register Maintenance – Supplemental Requirements</vt:lpstr>
      <vt:lpstr>8.4.2.1 Type and Extent of Control – Supplemental Requirements</vt:lpstr>
      <vt:lpstr>8.4.2.1 Continued</vt:lpstr>
      <vt:lpstr>8.4.2.3 Material and Special Process – Supplemental Requirements</vt:lpstr>
      <vt:lpstr>8.4.2.3 Continued</vt:lpstr>
      <vt:lpstr>8.4.2.4 Product Acceptance – Supplemental Requirements</vt:lpstr>
      <vt:lpstr>8.4.2.5 Supplier Surveillance – Supplemental Requirements</vt:lpstr>
      <vt:lpstr>8.4.2.6 Supplier Performance Monitoring – Supplemental Requirements</vt:lpstr>
      <vt:lpstr>8.4.3.1 Information for External Providers – Supplemental Requirements</vt:lpstr>
      <vt:lpstr>8.5.1.1.1 Control of Equipment, Tools, and Software – Supplemental Requirements</vt:lpstr>
      <vt:lpstr>8.5.1.1.1 Continued</vt:lpstr>
      <vt:lpstr>8.5.1.1.1 Continued</vt:lpstr>
      <vt:lpstr>8.5.1.2.1 Validation and Control of Special processes – Supplemental Requirements</vt:lpstr>
      <vt:lpstr>8.5.1.4.1 Verification of Raw Material</vt:lpstr>
      <vt:lpstr>8.5.1.4.2 Engineering Data Transfer to Production</vt:lpstr>
      <vt:lpstr>8.5.1.4.3 Control Plans</vt:lpstr>
      <vt:lpstr>8.5.1.4.3 Continued</vt:lpstr>
      <vt:lpstr>8.5.1.4.3 Continued</vt:lpstr>
      <vt:lpstr>8.5.1.5 Product Process Verification – Supplemental Requirements</vt:lpstr>
      <vt:lpstr>8.5.1.6 First Article Inspection</vt:lpstr>
      <vt:lpstr>8.5.1.6 Continued</vt:lpstr>
      <vt:lpstr>8.5.1.6 Continued</vt:lpstr>
      <vt:lpstr>8.5.1.6 Continued</vt:lpstr>
      <vt:lpstr>8.5.1.6 Continued</vt:lpstr>
      <vt:lpstr>8.5.1.7 Fixed Production Methods – Supplemental Requirements</vt:lpstr>
      <vt:lpstr>8.5.1.8 Vision Standards – Supplemental Requirements</vt:lpstr>
      <vt:lpstr>8.5.1.8 Continued</vt:lpstr>
      <vt:lpstr>8.5.1.9 Appointment of Competent Persons – Supplemental Requirements</vt:lpstr>
      <vt:lpstr>8.5.1.9 Continued</vt:lpstr>
      <vt:lpstr>8.5.2.1 Identification and Traceability</vt:lpstr>
      <vt:lpstr>8.5.4.1 Preservation – Supplemental Requirements</vt:lpstr>
      <vt:lpstr>8.5.6.1 Control of Changes – Supplemental Requirements</vt:lpstr>
      <vt:lpstr>8.6.1 Release of Products and Services – Supplemental Requirements</vt:lpstr>
      <vt:lpstr>8.7.1.1 Control of Nonconforming Outputs – Supplemental Requirements</vt:lpstr>
      <vt:lpstr>Chapter A</vt:lpstr>
      <vt:lpstr>9.1.1.1 Monitoring and Measurement of the Manufacturing Process – Supplemental Requirements</vt:lpstr>
      <vt:lpstr>9.1.1.1 Continued</vt:lpstr>
      <vt:lpstr>9.1.1.1 Continued</vt:lpstr>
      <vt:lpstr>9.1.1.2 Alternate Inspection Frequency Plan – Supplemental Requirements</vt:lpstr>
      <vt:lpstr>9.1.1.2 Continued</vt:lpstr>
      <vt:lpstr>9.1.1.2 Continued</vt:lpstr>
      <vt:lpstr>9.1.1.3 Understanding of Statistical Concepts</vt:lpstr>
      <vt:lpstr>9.1.2.1 Customer Scorecards</vt:lpstr>
      <vt:lpstr>9.2.3 Internal Audit – Supplemental Requirements</vt:lpstr>
      <vt:lpstr>9.2.3 Continued</vt:lpstr>
      <vt:lpstr>9.2.3 Continued</vt:lpstr>
      <vt:lpstr>9.2.4 Audit nonconformance related to product quality – Supplemental Requirements</vt:lpstr>
      <vt:lpstr>9.2.5 Annual Audit Report – Supplemental Requirements</vt:lpstr>
      <vt:lpstr>9.3.2.1 Management Review Inputs – Supplemental Requirements</vt:lpstr>
      <vt:lpstr>9.3.3.1 Management Review Outputs – Supplemental Requirements</vt:lpstr>
      <vt:lpstr>Chapter A</vt:lpstr>
      <vt:lpstr>10.2.3 Problem Solving, Containment and Mitigation – Supplemental Requirements</vt:lpstr>
      <vt:lpstr>10.2.3 Continued</vt:lpstr>
      <vt:lpstr>10.2.3 Continued</vt:lpstr>
      <vt:lpstr>10.2.4 Customer Complaints and In-Service Failures – Supplemental Requirements</vt:lpstr>
      <vt:lpstr>10.3.1 Continual Improvement – Supplemental Requirements</vt:lpstr>
      <vt:lpstr>Chapter B</vt:lpstr>
      <vt:lpstr>13.3 Scope (APQP) – Supplemental Requirements</vt:lpstr>
      <vt:lpstr>Chapter B</vt:lpstr>
      <vt:lpstr>16.1.6 APQP – Supplemental Requirements</vt:lpstr>
      <vt:lpstr>16.1.7 APQP and PPAP Flow and APQP and PPAP Timing Plan illustrations – Supplemental Requirements</vt:lpstr>
      <vt:lpstr>16.1.7 Continued</vt:lpstr>
      <vt:lpstr>16.1.7 Continued</vt:lpstr>
      <vt:lpstr>16.2.1 Advanced Product Quality Planning Project Management – Supplemental Requirements</vt:lpstr>
      <vt:lpstr>16.3.5 Phase 1 – Planning – Supplemental Requirements</vt:lpstr>
      <vt:lpstr>16.4.7 Phase 2 – Product Design and Development – Supplemental Requirements</vt:lpstr>
      <vt:lpstr>16.5.10 Phase 3 – Process Design and Development – Supplemental Requirements</vt:lpstr>
      <vt:lpstr>16.5.10 Continued</vt:lpstr>
      <vt:lpstr>16.6.9 Phase 4 – Product and Process Validation – Supplemental Requirements</vt:lpstr>
      <vt:lpstr>Chapter B</vt:lpstr>
      <vt:lpstr>17.1.1 Process Requirements for Production Part Approval Process – Supplemental Requirements</vt:lpstr>
      <vt:lpstr>17.1.1 Continued</vt:lpstr>
      <vt:lpstr>17.1.1 Continued</vt:lpstr>
      <vt:lpstr>17.2.3 Production Part Approval Process File and Submission – Supplemental Requirements</vt:lpstr>
      <vt:lpstr>17.2.3 Continued</vt:lpstr>
      <vt:lpstr>17.2.3 Continued</vt:lpstr>
      <vt:lpstr>17.2.3 Continued</vt:lpstr>
      <vt:lpstr>Chapter B</vt:lpstr>
      <vt:lpstr>18 AESQ SUPPLY CHAIN RISK MANAGEMENT PROCESS – SUPPLEMENTAL REQUIREMENTS</vt:lpstr>
      <vt:lpstr>18 Continued</vt:lpstr>
      <vt:lpstr>18 Continued</vt:lpstr>
      <vt:lpstr>Chapter B</vt:lpstr>
      <vt:lpstr>19 CONTROL PLAN – SUPPLEMENTAL REQUIREMENTS</vt:lpstr>
      <vt:lpstr>19 Continued</vt:lpstr>
      <vt:lpstr>19.1 Prelaunch Control Plan – Supplemental Requirements</vt:lpstr>
      <vt:lpstr>19.1 Continued</vt:lpstr>
      <vt:lpstr>Chapter C</vt:lpstr>
      <vt:lpstr>20.1 Key Quality Planning Tools</vt:lpstr>
      <vt:lpstr>20.1 Continued</vt:lpstr>
      <vt:lpstr>21.1 Design FMEA</vt:lpstr>
      <vt:lpstr>21.2 Product Key Characteristics</vt:lpstr>
      <vt:lpstr>21.3 Process Flow Diagrams (PFDs)</vt:lpstr>
      <vt:lpstr>21.4 Process FMEA</vt:lpstr>
      <vt:lpstr>21.4 Continued</vt:lpstr>
      <vt:lpstr>21.5 Process Key Characteristics</vt:lpstr>
      <vt:lpstr>21.6 Production Control Plan</vt:lpstr>
      <vt:lpstr>21.6 Continued</vt:lpstr>
      <vt:lpstr>21.7 Measurement Systems Analysis (MSA)</vt:lpstr>
      <vt:lpstr>21.8 Initial Capability Studies</vt:lpstr>
      <vt:lpstr>PRI Registrar Offering</vt:lpstr>
      <vt:lpstr>PRI Registrar Services</vt:lpstr>
      <vt:lpstr>Audit Checklist</vt:lpstr>
      <vt:lpstr>AESQ Audit Checklist</vt:lpstr>
      <vt:lpstr>RMS Audits </vt:lpstr>
      <vt:lpstr>RMS Audit Process</vt:lpstr>
      <vt:lpstr>AS13100   Auditor Training Materials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Joseph, Apple Box Studios</dc:creator>
  <cp:lastModifiedBy>Samantha Brock</cp:lastModifiedBy>
  <cp:revision>37</cp:revision>
  <dcterms:created xsi:type="dcterms:W3CDTF">2019-11-07T18:34:23Z</dcterms:created>
  <dcterms:modified xsi:type="dcterms:W3CDTF">2022-11-22T19:39:08Z</dcterms:modified>
</cp:coreProperties>
</file>